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5" r:id="rId8"/>
    <p:sldId id="261" r:id="rId9"/>
    <p:sldId id="262" r:id="rId10"/>
    <p:sldId id="263"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da-DK"/>
              <a:t>Klik for at redigere titeltypografien i masteren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95B1D17B-677E-4753-83D9-CB1281978D22}" type="datetimeFigureOut">
              <a:rPr lang="da-DK" smtClean="0"/>
              <a:t>09-12-2024</a:t>
            </a:fld>
            <a:endParaRPr lang="da-DK"/>
          </a:p>
        </p:txBody>
      </p:sp>
      <p:sp>
        <p:nvSpPr>
          <p:cNvPr id="5" name="Footer Placeholder 4"/>
          <p:cNvSpPr>
            <a:spLocks noGrp="1"/>
          </p:cNvSpPr>
          <p:nvPr>
            <p:ph type="ftr" sz="quarter" idx="11"/>
          </p:nvPr>
        </p:nvSpPr>
        <p:spPr>
          <a:xfrm>
            <a:off x="2416500" y="329307"/>
            <a:ext cx="4973915" cy="309201"/>
          </a:xfrm>
        </p:spPr>
        <p:txBody>
          <a:bodyPr/>
          <a:lstStyle/>
          <a:p>
            <a:endParaRPr lang="da-DK"/>
          </a:p>
        </p:txBody>
      </p:sp>
      <p:sp>
        <p:nvSpPr>
          <p:cNvPr id="6" name="Slide Number Placeholder 5"/>
          <p:cNvSpPr>
            <a:spLocks noGrp="1"/>
          </p:cNvSpPr>
          <p:nvPr>
            <p:ph type="sldNum" sz="quarter" idx="12"/>
          </p:nvPr>
        </p:nvSpPr>
        <p:spPr>
          <a:xfrm>
            <a:off x="1437664" y="798973"/>
            <a:ext cx="811019" cy="503578"/>
          </a:xfrm>
        </p:spPr>
        <p:txBody>
          <a:bodyPr/>
          <a:lstStyle/>
          <a:p>
            <a:fld id="{001FCDC2-2CA4-4797-A387-69153B14F6FF}" type="slidenum">
              <a:rPr lang="da-DK" smtClean="0"/>
              <a:t>‹nr.›</a:t>
            </a:fld>
            <a:endParaRPr lang="da-DK"/>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43995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95B1D17B-677E-4753-83D9-CB1281978D22}" type="datetimeFigureOut">
              <a:rPr lang="da-DK" smtClean="0"/>
              <a:t>09-12-2024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01FCDC2-2CA4-4797-A387-69153B14F6FF}" type="slidenum">
              <a:rPr lang="da-DK" smtClean="0"/>
              <a:t>‹nr.›</a:t>
            </a:fld>
            <a:endParaRPr lang="da-DK"/>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3292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95B1D17B-677E-4753-83D9-CB1281978D22}" type="datetimeFigureOut">
              <a:rPr lang="da-DK" smtClean="0"/>
              <a:t>09-12-2024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01FCDC2-2CA4-4797-A387-69153B14F6FF}" type="slidenum">
              <a:rPr lang="da-DK" smtClean="0"/>
              <a:t>‹nr.›</a:t>
            </a:fld>
            <a:endParaRPr lang="da-DK"/>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5166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95B1D17B-677E-4753-83D9-CB1281978D22}" type="datetimeFigureOut">
              <a:rPr lang="da-DK" smtClean="0"/>
              <a:t>09-12-2024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01FCDC2-2CA4-4797-A387-69153B14F6FF}" type="slidenum">
              <a:rPr lang="da-DK" smtClean="0"/>
              <a:t>‹nr.›</a:t>
            </a:fld>
            <a:endParaRPr lang="da-DK"/>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249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da-DK"/>
              <a:t>Klik for at redigere titeltypografien i masteren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95B1D17B-677E-4753-83D9-CB1281978D22}" type="datetimeFigureOut">
              <a:rPr lang="da-DK" smtClean="0"/>
              <a:t>09-12-2024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01FCDC2-2CA4-4797-A387-69153B14F6FF}" type="slidenum">
              <a:rPr lang="da-DK" smtClean="0"/>
              <a:t>‹nr.›</a:t>
            </a:fld>
            <a:endParaRPr lang="da-DK"/>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00318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95B1D17B-677E-4753-83D9-CB1281978D22}" type="datetimeFigureOut">
              <a:rPr lang="da-DK" smtClean="0"/>
              <a:t>09-12-2024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001FCDC2-2CA4-4797-A387-69153B14F6FF}" type="slidenum">
              <a:rPr lang="da-DK" smtClean="0"/>
              <a:t>‹nr.›</a:t>
            </a:fld>
            <a:endParaRPr lang="da-DK"/>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90555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447191" y="2824269"/>
            <a:ext cx="4645152" cy="264445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412362" y="2821491"/>
            <a:ext cx="4645152" cy="2637371"/>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95B1D17B-677E-4753-83D9-CB1281978D22}" type="datetimeFigureOut">
              <a:rPr lang="da-DK" smtClean="0"/>
              <a:t>09-12-2024</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001FCDC2-2CA4-4797-A387-69153B14F6FF}" type="slidenum">
              <a:rPr lang="da-DK" smtClean="0"/>
              <a:t>‹nr.›</a:t>
            </a:fld>
            <a:endParaRPr lang="da-DK"/>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067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95B1D17B-677E-4753-83D9-CB1281978D22}" type="datetimeFigureOut">
              <a:rPr lang="da-DK" smtClean="0"/>
              <a:t>09-12-2024</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001FCDC2-2CA4-4797-A387-69153B14F6FF}" type="slidenum">
              <a:rPr lang="da-DK" smtClean="0"/>
              <a:t>‹nr.›</a:t>
            </a:fld>
            <a:endParaRPr lang="da-DK"/>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5345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B1D17B-677E-4753-83D9-CB1281978D22}" type="datetimeFigureOut">
              <a:rPr lang="da-DK" smtClean="0"/>
              <a:t>09-12-2024</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001FCDC2-2CA4-4797-A387-69153B14F6FF}" type="slidenum">
              <a:rPr lang="da-DK" smtClean="0"/>
              <a:t>‹nr.›</a:t>
            </a:fld>
            <a:endParaRPr lang="da-DK"/>
          </a:p>
        </p:txBody>
      </p:sp>
    </p:spTree>
    <p:extLst>
      <p:ext uri="{BB962C8B-B14F-4D97-AF65-F5344CB8AC3E}">
        <p14:creationId xmlns:p14="http://schemas.microsoft.com/office/powerpoint/2010/main" val="3118031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da-DK"/>
              <a:t>Klik for at redigere titeltypografien i masteren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95B1D17B-677E-4753-83D9-CB1281978D22}" type="datetimeFigureOut">
              <a:rPr lang="da-DK" smtClean="0"/>
              <a:t>09-12-2024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001FCDC2-2CA4-4797-A387-69153B14F6FF}" type="slidenum">
              <a:rPr lang="da-DK" smtClean="0"/>
              <a:t>‹nr.›</a:t>
            </a:fld>
            <a:endParaRPr lang="da-DK"/>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11079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5B1D17B-677E-4753-83D9-CB1281978D22}" type="datetimeFigureOut">
              <a:rPr lang="da-DK" smtClean="0"/>
              <a:t>09-12-2024</a:t>
            </a:fld>
            <a:endParaRPr lang="da-DK"/>
          </a:p>
        </p:txBody>
      </p:sp>
      <p:sp>
        <p:nvSpPr>
          <p:cNvPr id="6" name="Footer Placeholder 5"/>
          <p:cNvSpPr>
            <a:spLocks noGrp="1"/>
          </p:cNvSpPr>
          <p:nvPr>
            <p:ph type="ftr" sz="quarter" idx="11"/>
          </p:nvPr>
        </p:nvSpPr>
        <p:spPr>
          <a:xfrm>
            <a:off x="1447382" y="318640"/>
            <a:ext cx="5541004" cy="320931"/>
          </a:xfrm>
        </p:spPr>
        <p:txBody>
          <a:bodyPr/>
          <a:lstStyle/>
          <a:p>
            <a:endParaRPr lang="da-DK"/>
          </a:p>
        </p:txBody>
      </p:sp>
      <p:sp>
        <p:nvSpPr>
          <p:cNvPr id="7" name="Slide Number Placeholder 6"/>
          <p:cNvSpPr>
            <a:spLocks noGrp="1"/>
          </p:cNvSpPr>
          <p:nvPr>
            <p:ph type="sldNum" sz="quarter" idx="12"/>
          </p:nvPr>
        </p:nvSpPr>
        <p:spPr/>
        <p:txBody>
          <a:bodyPr/>
          <a:lstStyle/>
          <a:p>
            <a:fld id="{001FCDC2-2CA4-4797-A387-69153B14F6FF}" type="slidenum">
              <a:rPr lang="da-DK" smtClean="0"/>
              <a:t>‹nr.›</a:t>
            </a:fld>
            <a:endParaRPr lang="da-DK"/>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972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5B1D17B-677E-4753-83D9-CB1281978D22}" type="datetimeFigureOut">
              <a:rPr lang="da-DK" smtClean="0"/>
              <a:t>09-12-2024</a:t>
            </a:fld>
            <a:endParaRPr lang="da-DK"/>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01FCDC2-2CA4-4797-A387-69153B14F6FF}" type="slidenum">
              <a:rPr lang="da-DK" smtClean="0"/>
              <a:t>‹nr.›</a:t>
            </a:fld>
            <a:endParaRPr lang="da-DK"/>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16017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2F8AFF-C054-FB72-B91E-3C198C5E2262}"/>
              </a:ext>
            </a:extLst>
          </p:cNvPr>
          <p:cNvSpPr>
            <a:spLocks noGrp="1"/>
          </p:cNvSpPr>
          <p:nvPr>
            <p:ph type="ctrTitle"/>
          </p:nvPr>
        </p:nvSpPr>
        <p:spPr/>
        <p:txBody>
          <a:bodyPr/>
          <a:lstStyle/>
          <a:p>
            <a:r>
              <a:rPr lang="da-DK" dirty="0" err="1"/>
              <a:t>Eu’s</a:t>
            </a:r>
            <a:r>
              <a:rPr lang="da-DK" dirty="0"/>
              <a:t> betydning for dansk økonomi</a:t>
            </a:r>
          </a:p>
        </p:txBody>
      </p:sp>
      <p:sp>
        <p:nvSpPr>
          <p:cNvPr id="3" name="Undertitel 2">
            <a:extLst>
              <a:ext uri="{FF2B5EF4-FFF2-40B4-BE49-F238E27FC236}">
                <a16:creationId xmlns:a16="http://schemas.microsoft.com/office/drawing/2014/main" id="{D30730E5-004D-1D8D-316B-DC64AA1FA01F}"/>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772230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697A2F-BA49-3A1E-404C-37FB39CF4EE1}"/>
              </a:ext>
            </a:extLst>
          </p:cNvPr>
          <p:cNvSpPr>
            <a:spLocks noGrp="1"/>
          </p:cNvSpPr>
          <p:nvPr>
            <p:ph type="title"/>
          </p:nvPr>
        </p:nvSpPr>
        <p:spPr/>
        <p:txBody>
          <a:bodyPr/>
          <a:lstStyle/>
          <a:p>
            <a:r>
              <a:rPr lang="da-DK" dirty="0"/>
              <a:t>Stabilitets- og vækstpagt</a:t>
            </a:r>
          </a:p>
        </p:txBody>
      </p:sp>
      <p:sp>
        <p:nvSpPr>
          <p:cNvPr id="3" name="Pladsholder til indhold 2">
            <a:extLst>
              <a:ext uri="{FF2B5EF4-FFF2-40B4-BE49-F238E27FC236}">
                <a16:creationId xmlns:a16="http://schemas.microsoft.com/office/drawing/2014/main" id="{EE37A203-214E-8D97-789E-BC3C49BDBA14}"/>
              </a:ext>
            </a:extLst>
          </p:cNvPr>
          <p:cNvSpPr>
            <a:spLocks noGrp="1"/>
          </p:cNvSpPr>
          <p:nvPr>
            <p:ph idx="1"/>
          </p:nvPr>
        </p:nvSpPr>
        <p:spPr/>
        <p:txBody>
          <a:bodyPr>
            <a:normAutofit fontScale="85000" lnSpcReduction="10000"/>
          </a:bodyPr>
          <a:lstStyle/>
          <a:p>
            <a:pPr marL="0" indent="0" algn="l">
              <a:buNone/>
            </a:pPr>
            <a:r>
              <a:rPr lang="da-DK" b="0" i="0" dirty="0">
                <a:solidFill>
                  <a:srgbClr val="333333"/>
                </a:solidFill>
                <a:effectLst/>
                <a:latin typeface="Noto Sans" panose="020B0502040504020204" pitchFamily="34" charset="0"/>
              </a:rPr>
              <a:t>Ifølge Stabilitets- og vækstpagten skal medlemslandene sikre sunde offentlige finanser ved:</a:t>
            </a:r>
          </a:p>
          <a:p>
            <a:pPr lvl="1">
              <a:buFont typeface="+mj-lt"/>
              <a:buAutoNum type="arabicPeriod"/>
            </a:pPr>
            <a:r>
              <a:rPr lang="da-DK" b="0" i="0" dirty="0">
                <a:solidFill>
                  <a:srgbClr val="333333"/>
                </a:solidFill>
                <a:effectLst/>
                <a:latin typeface="Noto Sans" panose="020B0502040504020204" pitchFamily="34" charset="0"/>
              </a:rPr>
              <a:t>At arbejde på balance eller overskud på det offentlige budget (statens indtægter og udgifter)</a:t>
            </a:r>
          </a:p>
          <a:p>
            <a:pPr lvl="1">
              <a:buFont typeface="+mj-lt"/>
              <a:buAutoNum type="arabicPeriod"/>
            </a:pPr>
            <a:r>
              <a:rPr lang="da-DK" b="0" i="0" dirty="0">
                <a:solidFill>
                  <a:srgbClr val="333333"/>
                </a:solidFill>
                <a:effectLst/>
                <a:latin typeface="Noto Sans" panose="020B0502040504020204" pitchFamily="34" charset="0"/>
              </a:rPr>
              <a:t>Landenes budgetunderskud skal holde sig under 3% af BNP</a:t>
            </a:r>
          </a:p>
          <a:p>
            <a:pPr lvl="1">
              <a:buFont typeface="+mj-lt"/>
              <a:buAutoNum type="arabicPeriod"/>
            </a:pPr>
            <a:r>
              <a:rPr lang="da-DK" b="0" i="0" dirty="0">
                <a:solidFill>
                  <a:srgbClr val="333333"/>
                </a:solidFill>
                <a:effectLst/>
                <a:latin typeface="Noto Sans" panose="020B0502040504020204" pitchFamily="34" charset="0"/>
              </a:rPr>
              <a:t>Undgå en for stor offentlig gæld (de penge det offentlige låner for at finansiere underskud) Landenes offentlige gæld skal være mindre end 60% af BNP.</a:t>
            </a:r>
          </a:p>
          <a:p>
            <a:pPr marL="0" indent="0">
              <a:buNone/>
            </a:pPr>
            <a:r>
              <a:rPr lang="da-DK" dirty="0"/>
              <a:t>Pagten lægger en begrænsning på landendes mulighed for at føre finanspolitik.</a:t>
            </a:r>
          </a:p>
          <a:p>
            <a:pPr marL="0" indent="0">
              <a:buNone/>
            </a:pPr>
            <a:r>
              <a:rPr lang="da-DK" dirty="0"/>
              <a:t>Formål: Hvis et lands økonomi falder på grund af usunde </a:t>
            </a:r>
            <a:r>
              <a:rPr lang="da-DK" dirty="0" err="1"/>
              <a:t>off</a:t>
            </a:r>
            <a:r>
              <a:rPr lang="da-DK" dirty="0"/>
              <a:t>. Finanser, vil troen på euroen falde som vil betyde kursfald som rammer hele EU</a:t>
            </a:r>
          </a:p>
          <a:p>
            <a:pPr marL="0" indent="0">
              <a:buNone/>
            </a:pPr>
            <a:r>
              <a:rPr lang="da-DK" b="1" i="1" dirty="0"/>
              <a:t>Finanspagten</a:t>
            </a:r>
            <a:r>
              <a:rPr lang="da-DK" dirty="0"/>
              <a:t>: er en udvidelse som medlemslande kan tilslutte sig og indskriver således budgetreglen ind i sin nationale lovgivning.</a:t>
            </a:r>
            <a:endParaRPr lang="da-DK" b="1" i="1" dirty="0"/>
          </a:p>
        </p:txBody>
      </p:sp>
    </p:spTree>
    <p:extLst>
      <p:ext uri="{BB962C8B-B14F-4D97-AF65-F5344CB8AC3E}">
        <p14:creationId xmlns:p14="http://schemas.microsoft.com/office/powerpoint/2010/main" val="3449020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508390-51E3-FC54-E4C4-5107A24E54A9}"/>
              </a:ext>
            </a:extLst>
          </p:cNvPr>
          <p:cNvSpPr>
            <a:spLocks noGrp="1"/>
          </p:cNvSpPr>
          <p:nvPr>
            <p:ph type="title"/>
          </p:nvPr>
        </p:nvSpPr>
        <p:spPr/>
        <p:txBody>
          <a:bodyPr/>
          <a:lstStyle/>
          <a:p>
            <a:r>
              <a:rPr lang="da-DK" dirty="0"/>
              <a:t>Øvelse 1</a:t>
            </a:r>
          </a:p>
        </p:txBody>
      </p:sp>
      <p:pic>
        <p:nvPicPr>
          <p:cNvPr id="5" name="Pladsholder til indhold 4">
            <a:extLst>
              <a:ext uri="{FF2B5EF4-FFF2-40B4-BE49-F238E27FC236}">
                <a16:creationId xmlns:a16="http://schemas.microsoft.com/office/drawing/2014/main" id="{2A76EB3D-B14A-2500-B8CC-05C6CFED8966}"/>
              </a:ext>
            </a:extLst>
          </p:cNvPr>
          <p:cNvPicPr>
            <a:picLocks noGrp="1" noChangeAspect="1"/>
          </p:cNvPicPr>
          <p:nvPr>
            <p:ph idx="1"/>
          </p:nvPr>
        </p:nvPicPr>
        <p:blipFill>
          <a:blip r:embed="rId2"/>
          <a:stretch>
            <a:fillRect/>
          </a:stretch>
        </p:blipFill>
        <p:spPr>
          <a:xfrm>
            <a:off x="3067050" y="2293144"/>
            <a:ext cx="6372225" cy="2895600"/>
          </a:xfrm>
        </p:spPr>
      </p:pic>
    </p:spTree>
    <p:extLst>
      <p:ext uri="{BB962C8B-B14F-4D97-AF65-F5344CB8AC3E}">
        <p14:creationId xmlns:p14="http://schemas.microsoft.com/office/powerpoint/2010/main" val="3796718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2A34CD-4B68-C502-B85C-601D9D575C67}"/>
              </a:ext>
            </a:extLst>
          </p:cNvPr>
          <p:cNvSpPr>
            <a:spLocks noGrp="1"/>
          </p:cNvSpPr>
          <p:nvPr>
            <p:ph type="title"/>
          </p:nvPr>
        </p:nvSpPr>
        <p:spPr/>
        <p:txBody>
          <a:bodyPr/>
          <a:lstStyle/>
          <a:p>
            <a:r>
              <a:rPr lang="da-DK" dirty="0"/>
              <a:t>Øvelse 2 + 3</a:t>
            </a:r>
          </a:p>
        </p:txBody>
      </p:sp>
      <p:sp>
        <p:nvSpPr>
          <p:cNvPr id="3" name="Pladsholder til indhold 2">
            <a:extLst>
              <a:ext uri="{FF2B5EF4-FFF2-40B4-BE49-F238E27FC236}">
                <a16:creationId xmlns:a16="http://schemas.microsoft.com/office/drawing/2014/main" id="{C93DA1DC-7805-7A9A-7BDD-F6B9ADAADC56}"/>
              </a:ext>
            </a:extLst>
          </p:cNvPr>
          <p:cNvSpPr>
            <a:spLocks noGrp="1"/>
          </p:cNvSpPr>
          <p:nvPr>
            <p:ph idx="1"/>
          </p:nvPr>
        </p:nvSpPr>
        <p:spPr/>
        <p:txBody>
          <a:bodyPr/>
          <a:lstStyle/>
          <a:p>
            <a:r>
              <a:rPr lang="da-DK" b="0" i="0" dirty="0">
                <a:solidFill>
                  <a:srgbClr val="333333"/>
                </a:solidFill>
                <a:effectLst/>
                <a:latin typeface="Noto Sans" panose="020B0502040504020204" pitchFamily="34" charset="0"/>
              </a:rPr>
              <a:t>Undersøg – ved anvendelse af empiri – argumenterne for og imod at indføre euroen i Danmark. Hvem synes I har de bedste argumenter og hvorfor?</a:t>
            </a:r>
          </a:p>
          <a:p>
            <a:endParaRPr lang="da-DK" dirty="0">
              <a:solidFill>
                <a:srgbClr val="333333"/>
              </a:solidFill>
              <a:latin typeface="Noto Sans" panose="020B0502040504020204" pitchFamily="34" charset="0"/>
            </a:endParaRPr>
          </a:p>
          <a:p>
            <a:r>
              <a:rPr lang="da-DK" b="0" i="0" dirty="0">
                <a:solidFill>
                  <a:srgbClr val="333333"/>
                </a:solidFill>
                <a:effectLst/>
                <a:latin typeface="Noto Sans" panose="020B0502040504020204" pitchFamily="34" charset="0"/>
              </a:rPr>
              <a:t>Undersøg, ved anvendelse af statistisk materiale, udviklingen i Danmarks samhandel. Hvem handler vi mest med og hvad sælger vi egentlig? Både indenfor EU og udenfor EU.</a:t>
            </a:r>
            <a:endParaRPr lang="da-DK" dirty="0"/>
          </a:p>
        </p:txBody>
      </p:sp>
    </p:spTree>
    <p:extLst>
      <p:ext uri="{BB962C8B-B14F-4D97-AF65-F5344CB8AC3E}">
        <p14:creationId xmlns:p14="http://schemas.microsoft.com/office/powerpoint/2010/main" val="1539306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08221C-73C6-7FF6-5D84-21B8B39C6193}"/>
              </a:ext>
            </a:extLst>
          </p:cNvPr>
          <p:cNvSpPr>
            <a:spLocks noGrp="1"/>
          </p:cNvSpPr>
          <p:nvPr>
            <p:ph type="title"/>
          </p:nvPr>
        </p:nvSpPr>
        <p:spPr/>
        <p:txBody>
          <a:bodyPr/>
          <a:lstStyle/>
          <a:p>
            <a:r>
              <a:rPr lang="da-DK" dirty="0"/>
              <a:t>Forløbet</a:t>
            </a:r>
          </a:p>
        </p:txBody>
      </p:sp>
      <p:sp>
        <p:nvSpPr>
          <p:cNvPr id="3" name="Pladsholder til indhold 2">
            <a:extLst>
              <a:ext uri="{FF2B5EF4-FFF2-40B4-BE49-F238E27FC236}">
                <a16:creationId xmlns:a16="http://schemas.microsoft.com/office/drawing/2014/main" id="{B5EEDD23-24DF-0B66-1BB6-E1F3BE5BC049}"/>
              </a:ext>
            </a:extLst>
          </p:cNvPr>
          <p:cNvSpPr>
            <a:spLocks noGrp="1"/>
          </p:cNvSpPr>
          <p:nvPr>
            <p:ph idx="1"/>
          </p:nvPr>
        </p:nvSpPr>
        <p:spPr/>
        <p:txBody>
          <a:bodyPr/>
          <a:lstStyle/>
          <a:p>
            <a:r>
              <a:rPr lang="da-DK" dirty="0"/>
              <a:t>Markedsmekanismen (prisdannelsesmodellen)</a:t>
            </a:r>
          </a:p>
          <a:p>
            <a:r>
              <a:rPr lang="da-DK" dirty="0"/>
              <a:t>Økonomiske kredsløb og økonomiske mål</a:t>
            </a:r>
          </a:p>
          <a:p>
            <a:r>
              <a:rPr lang="da-DK" dirty="0"/>
              <a:t>Økonomisk politik og </a:t>
            </a:r>
            <a:r>
              <a:rPr lang="da-DK" dirty="0" err="1"/>
              <a:t>keyenesianisme</a:t>
            </a:r>
            <a:endParaRPr lang="da-DK" dirty="0"/>
          </a:p>
          <a:p>
            <a:r>
              <a:rPr lang="da-DK" dirty="0"/>
              <a:t>Danmarks arbejdsmarkedspolitik og flexicurity</a:t>
            </a:r>
          </a:p>
          <a:p>
            <a:r>
              <a:rPr lang="da-DK" dirty="0">
                <a:solidFill>
                  <a:srgbClr val="FF0000"/>
                </a:solidFill>
              </a:rPr>
              <a:t>EU’s betydning for Dansk økonomi</a:t>
            </a:r>
          </a:p>
          <a:p>
            <a:r>
              <a:rPr lang="da-DK" dirty="0"/>
              <a:t>Klima og økonomi</a:t>
            </a:r>
          </a:p>
          <a:p>
            <a:endParaRPr lang="da-DK" dirty="0"/>
          </a:p>
        </p:txBody>
      </p:sp>
    </p:spTree>
    <p:extLst>
      <p:ext uri="{BB962C8B-B14F-4D97-AF65-F5344CB8AC3E}">
        <p14:creationId xmlns:p14="http://schemas.microsoft.com/office/powerpoint/2010/main" val="235855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45F4C9-B01A-EC75-20B2-DD6DDB01E63D}"/>
              </a:ext>
            </a:extLst>
          </p:cNvPr>
          <p:cNvSpPr>
            <a:spLocks noGrp="1"/>
          </p:cNvSpPr>
          <p:nvPr>
            <p:ph type="title"/>
          </p:nvPr>
        </p:nvSpPr>
        <p:spPr/>
        <p:txBody>
          <a:bodyPr/>
          <a:lstStyle/>
          <a:p>
            <a:r>
              <a:rPr lang="da-DK" dirty="0" err="1"/>
              <a:t>Keyenesianisme</a:t>
            </a:r>
            <a:r>
              <a:rPr lang="da-DK" dirty="0"/>
              <a:t> og økonomisk politik</a:t>
            </a:r>
          </a:p>
        </p:txBody>
      </p:sp>
      <p:sp>
        <p:nvSpPr>
          <p:cNvPr id="3" name="Pladsholder til indhold 2">
            <a:extLst>
              <a:ext uri="{FF2B5EF4-FFF2-40B4-BE49-F238E27FC236}">
                <a16:creationId xmlns:a16="http://schemas.microsoft.com/office/drawing/2014/main" id="{24FDF994-FD06-4EA5-69B2-E597E2149C3F}"/>
              </a:ext>
            </a:extLst>
          </p:cNvPr>
          <p:cNvSpPr>
            <a:spLocks noGrp="1"/>
          </p:cNvSpPr>
          <p:nvPr>
            <p:ph idx="1"/>
          </p:nvPr>
        </p:nvSpPr>
        <p:spPr/>
        <p:txBody>
          <a:bodyPr>
            <a:normAutofit fontScale="92500" lnSpcReduction="20000"/>
          </a:bodyPr>
          <a:lstStyle/>
          <a:p>
            <a:r>
              <a:rPr lang="da-DK" b="1" dirty="0" err="1"/>
              <a:t>Keyenes</a:t>
            </a:r>
            <a:r>
              <a:rPr lang="da-DK" b="1" dirty="0"/>
              <a:t>: </a:t>
            </a:r>
            <a:r>
              <a:rPr lang="da-DK" dirty="0"/>
              <a:t>Staten/det offentlige kan påvirke den generelle efterspørgsel for at undgå for store økonomiske udsving og kriser.</a:t>
            </a:r>
          </a:p>
          <a:p>
            <a:r>
              <a:rPr lang="da-DK" b="1" dirty="0"/>
              <a:t>Økonomisk politik: </a:t>
            </a:r>
            <a:r>
              <a:rPr lang="da-DK" dirty="0"/>
              <a:t>påvirke og opnå økonomiske målsætninger enten ved finanspolitik eller pengepolitik.</a:t>
            </a:r>
          </a:p>
          <a:p>
            <a:r>
              <a:rPr lang="da-DK" b="1" dirty="0"/>
              <a:t>Finanspolitik: </a:t>
            </a:r>
            <a:r>
              <a:rPr lang="da-DK" dirty="0"/>
              <a:t>Påvirker efterspørgslen ved brug/fjernelse af offentlige finanser (skat, løn &amp; overførselsindkomster, samt forbrug</a:t>
            </a:r>
            <a:endParaRPr lang="da-DK" b="1" dirty="0"/>
          </a:p>
          <a:p>
            <a:r>
              <a:rPr lang="da-DK" b="1" dirty="0"/>
              <a:t>Pengepolitik: </a:t>
            </a:r>
            <a:r>
              <a:rPr lang="da-DK" dirty="0"/>
              <a:t>Når nationalbanken påvirker den generelle efterspørgsel ved at ændre renten</a:t>
            </a:r>
            <a:endParaRPr lang="da-DK" b="1" dirty="0"/>
          </a:p>
          <a:p>
            <a:r>
              <a:rPr lang="da-DK" b="1" dirty="0"/>
              <a:t>Lempelig/ekspansiv politik</a:t>
            </a:r>
            <a:r>
              <a:rPr lang="da-DK" dirty="0"/>
              <a:t>: Øge den generelle efterspørgsel</a:t>
            </a:r>
          </a:p>
          <a:p>
            <a:r>
              <a:rPr lang="da-DK" b="1" dirty="0"/>
              <a:t>Stram/kontraktiv politik</a:t>
            </a:r>
            <a:r>
              <a:rPr lang="da-DK" dirty="0"/>
              <a:t>: Sænke den generelle efterspørgsel</a:t>
            </a:r>
          </a:p>
          <a:p>
            <a:endParaRPr lang="da-DK" dirty="0"/>
          </a:p>
        </p:txBody>
      </p:sp>
    </p:spTree>
    <p:extLst>
      <p:ext uri="{BB962C8B-B14F-4D97-AF65-F5344CB8AC3E}">
        <p14:creationId xmlns:p14="http://schemas.microsoft.com/office/powerpoint/2010/main" val="2942426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8EC9FF-4648-ECA2-C9D2-3F58457C828A}"/>
              </a:ext>
            </a:extLst>
          </p:cNvPr>
          <p:cNvSpPr>
            <a:spLocks noGrp="1"/>
          </p:cNvSpPr>
          <p:nvPr>
            <p:ph type="title"/>
          </p:nvPr>
        </p:nvSpPr>
        <p:spPr/>
        <p:txBody>
          <a:bodyPr/>
          <a:lstStyle/>
          <a:p>
            <a:r>
              <a:rPr lang="da-DK" dirty="0"/>
              <a:t>Fastkurspolitik</a:t>
            </a:r>
          </a:p>
        </p:txBody>
      </p:sp>
      <p:sp>
        <p:nvSpPr>
          <p:cNvPr id="3" name="Pladsholder til indhold 2">
            <a:extLst>
              <a:ext uri="{FF2B5EF4-FFF2-40B4-BE49-F238E27FC236}">
                <a16:creationId xmlns:a16="http://schemas.microsoft.com/office/drawing/2014/main" id="{6AED5B58-5214-D8C2-AF0F-3B0456A57836}"/>
              </a:ext>
            </a:extLst>
          </p:cNvPr>
          <p:cNvSpPr>
            <a:spLocks noGrp="1"/>
          </p:cNvSpPr>
          <p:nvPr>
            <p:ph idx="1"/>
          </p:nvPr>
        </p:nvSpPr>
        <p:spPr/>
        <p:txBody>
          <a:bodyPr/>
          <a:lstStyle/>
          <a:p>
            <a:pPr algn="l"/>
            <a:r>
              <a:rPr lang="da-DK" b="0" i="0" dirty="0">
                <a:solidFill>
                  <a:srgbClr val="333333"/>
                </a:solidFill>
                <a:effectLst/>
                <a:latin typeface="Noto Sans" panose="020B0502040504020204" pitchFamily="34" charset="0"/>
              </a:rPr>
              <a:t>I dag har Danmark et valutasamarbejde med EU. Det betyder, at der er grænser for, hvor meget danske kroner må variere i kurs i forhold til Euro.</a:t>
            </a:r>
          </a:p>
          <a:p>
            <a:pPr algn="l"/>
            <a:r>
              <a:rPr lang="da-DK" b="0" i="0" dirty="0">
                <a:solidFill>
                  <a:srgbClr val="333333"/>
                </a:solidFill>
                <a:effectLst/>
                <a:latin typeface="Noto Sans" panose="020B0502040504020204" pitchFamily="34" charset="0"/>
              </a:rPr>
              <a:t>Pengepolitikken i Danmark bliver nu primært brugt til at regulere den danske valutas værdi over for Euroen. Den danske Nationalbank følger den Europæiske Centralbanks (ECB) rentepolitik. ECB bruger pengepolitikken til at modvirke for store udsving.</a:t>
            </a:r>
          </a:p>
          <a:p>
            <a:endParaRPr lang="da-DK" dirty="0"/>
          </a:p>
        </p:txBody>
      </p:sp>
      <p:pic>
        <p:nvPicPr>
          <p:cNvPr id="9" name="Billede 8">
            <a:extLst>
              <a:ext uri="{FF2B5EF4-FFF2-40B4-BE49-F238E27FC236}">
                <a16:creationId xmlns:a16="http://schemas.microsoft.com/office/drawing/2014/main" id="{04C7D8E8-05C8-818A-1F7F-A606B70C1E3E}"/>
              </a:ext>
            </a:extLst>
          </p:cNvPr>
          <p:cNvPicPr>
            <a:picLocks noChangeAspect="1"/>
          </p:cNvPicPr>
          <p:nvPr/>
        </p:nvPicPr>
        <p:blipFill>
          <a:blip r:embed="rId2"/>
          <a:stretch>
            <a:fillRect/>
          </a:stretch>
        </p:blipFill>
        <p:spPr>
          <a:xfrm>
            <a:off x="7151314" y="4136088"/>
            <a:ext cx="3903540" cy="2660514"/>
          </a:xfrm>
          <a:prstGeom prst="rect">
            <a:avLst/>
          </a:prstGeom>
        </p:spPr>
      </p:pic>
    </p:spTree>
    <p:extLst>
      <p:ext uri="{BB962C8B-B14F-4D97-AF65-F5344CB8AC3E}">
        <p14:creationId xmlns:p14="http://schemas.microsoft.com/office/powerpoint/2010/main" val="3423339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9B910C-A1E2-377E-75EF-162858491113}"/>
              </a:ext>
            </a:extLst>
          </p:cNvPr>
          <p:cNvSpPr>
            <a:spLocks noGrp="1"/>
          </p:cNvSpPr>
          <p:nvPr>
            <p:ph type="title"/>
          </p:nvPr>
        </p:nvSpPr>
        <p:spPr/>
        <p:txBody>
          <a:bodyPr/>
          <a:lstStyle/>
          <a:p>
            <a:r>
              <a:rPr lang="da-DK" dirty="0"/>
              <a:t>EU og det indre marked</a:t>
            </a:r>
          </a:p>
        </p:txBody>
      </p:sp>
      <p:sp>
        <p:nvSpPr>
          <p:cNvPr id="3" name="Pladsholder til indhold 2">
            <a:extLst>
              <a:ext uri="{FF2B5EF4-FFF2-40B4-BE49-F238E27FC236}">
                <a16:creationId xmlns:a16="http://schemas.microsoft.com/office/drawing/2014/main" id="{30911D5F-D6C5-CBBB-F5A8-9F83F732A7C5}"/>
              </a:ext>
            </a:extLst>
          </p:cNvPr>
          <p:cNvSpPr>
            <a:spLocks noGrp="1"/>
          </p:cNvSpPr>
          <p:nvPr>
            <p:ph idx="1"/>
          </p:nvPr>
        </p:nvSpPr>
        <p:spPr/>
        <p:txBody>
          <a:bodyPr>
            <a:normAutofit fontScale="92500" lnSpcReduction="20000"/>
          </a:bodyPr>
          <a:lstStyle/>
          <a:p>
            <a:r>
              <a:rPr lang="da-DK" dirty="0"/>
              <a:t>Oprettet ved den europæiske fælles akt i 1987</a:t>
            </a:r>
          </a:p>
          <a:p>
            <a:r>
              <a:rPr lang="da-DK" dirty="0"/>
              <a:t>Det indre marked bygger på fire friheder som eksisterer indenfor EU området og der skal derfor være fri bevægelighed for...</a:t>
            </a:r>
          </a:p>
          <a:p>
            <a:pPr lvl="1"/>
            <a:r>
              <a:rPr lang="da-DK" dirty="0"/>
              <a:t>Varer</a:t>
            </a:r>
          </a:p>
          <a:p>
            <a:pPr lvl="1"/>
            <a:r>
              <a:rPr lang="da-DK" dirty="0"/>
              <a:t>Tjenesteydelser</a:t>
            </a:r>
          </a:p>
          <a:p>
            <a:pPr lvl="1"/>
            <a:r>
              <a:rPr lang="da-DK" dirty="0"/>
              <a:t>Kapital</a:t>
            </a:r>
          </a:p>
          <a:p>
            <a:pPr lvl="1"/>
            <a:r>
              <a:rPr lang="da-DK" dirty="0"/>
              <a:t>Arbejdskraft</a:t>
            </a:r>
          </a:p>
          <a:p>
            <a:pPr lvl="1"/>
            <a:endParaRPr lang="da-DK" dirty="0"/>
          </a:p>
          <a:p>
            <a:r>
              <a:rPr lang="da-DK" dirty="0"/>
              <a:t>Norge, Island og Liechtenstein er en del af det indre marked</a:t>
            </a:r>
            <a:br>
              <a:rPr lang="da-DK" dirty="0"/>
            </a:br>
            <a:r>
              <a:rPr lang="da-DK" dirty="0"/>
              <a:t>men ikke toldunionen (EØS samarbejde)</a:t>
            </a:r>
          </a:p>
          <a:p>
            <a:pPr lvl="1"/>
            <a:endParaRPr lang="da-DK" dirty="0"/>
          </a:p>
        </p:txBody>
      </p:sp>
      <p:pic>
        <p:nvPicPr>
          <p:cNvPr id="5" name="Billede 4">
            <a:extLst>
              <a:ext uri="{FF2B5EF4-FFF2-40B4-BE49-F238E27FC236}">
                <a16:creationId xmlns:a16="http://schemas.microsoft.com/office/drawing/2014/main" id="{2CCE4EF9-E23D-F3DB-C595-5F37128A4F15}"/>
              </a:ext>
            </a:extLst>
          </p:cNvPr>
          <p:cNvPicPr>
            <a:picLocks noChangeAspect="1"/>
          </p:cNvPicPr>
          <p:nvPr/>
        </p:nvPicPr>
        <p:blipFill>
          <a:blip r:embed="rId2"/>
          <a:stretch>
            <a:fillRect/>
          </a:stretch>
        </p:blipFill>
        <p:spPr>
          <a:xfrm>
            <a:off x="8423413" y="3606670"/>
            <a:ext cx="3768587" cy="3251330"/>
          </a:xfrm>
          <a:prstGeom prst="rect">
            <a:avLst/>
          </a:prstGeom>
        </p:spPr>
      </p:pic>
    </p:spTree>
    <p:extLst>
      <p:ext uri="{BB962C8B-B14F-4D97-AF65-F5344CB8AC3E}">
        <p14:creationId xmlns:p14="http://schemas.microsoft.com/office/powerpoint/2010/main" val="1916772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8BF65B-070C-4E78-8489-F968F592409B}"/>
              </a:ext>
            </a:extLst>
          </p:cNvPr>
          <p:cNvSpPr>
            <a:spLocks noGrp="1"/>
          </p:cNvSpPr>
          <p:nvPr>
            <p:ph type="title"/>
          </p:nvPr>
        </p:nvSpPr>
        <p:spPr/>
        <p:txBody>
          <a:bodyPr/>
          <a:lstStyle/>
          <a:p>
            <a:r>
              <a:rPr lang="da-DK" dirty="0"/>
              <a:t>Protektionisme vs. det indre marked</a:t>
            </a:r>
          </a:p>
        </p:txBody>
      </p:sp>
      <p:pic>
        <p:nvPicPr>
          <p:cNvPr id="5" name="Pladsholder til indhold 4">
            <a:extLst>
              <a:ext uri="{FF2B5EF4-FFF2-40B4-BE49-F238E27FC236}">
                <a16:creationId xmlns:a16="http://schemas.microsoft.com/office/drawing/2014/main" id="{5EBA468B-7AF8-54AD-F197-91431F9482AD}"/>
              </a:ext>
            </a:extLst>
          </p:cNvPr>
          <p:cNvPicPr>
            <a:picLocks noGrp="1" noChangeAspect="1"/>
          </p:cNvPicPr>
          <p:nvPr>
            <p:ph idx="1"/>
          </p:nvPr>
        </p:nvPicPr>
        <p:blipFill>
          <a:blip r:embed="rId2"/>
          <a:stretch>
            <a:fillRect/>
          </a:stretch>
        </p:blipFill>
        <p:spPr>
          <a:xfrm>
            <a:off x="1670019" y="1957402"/>
            <a:ext cx="6167695" cy="4523658"/>
          </a:xfrm>
        </p:spPr>
      </p:pic>
    </p:spTree>
    <p:extLst>
      <p:ext uri="{BB962C8B-B14F-4D97-AF65-F5344CB8AC3E}">
        <p14:creationId xmlns:p14="http://schemas.microsoft.com/office/powerpoint/2010/main" val="1702065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5BB1AA-2BE2-183B-D263-786EFA583F5F}"/>
              </a:ext>
            </a:extLst>
          </p:cNvPr>
          <p:cNvSpPr>
            <a:spLocks noGrp="1"/>
          </p:cNvSpPr>
          <p:nvPr>
            <p:ph type="title"/>
          </p:nvPr>
        </p:nvSpPr>
        <p:spPr/>
        <p:txBody>
          <a:bodyPr/>
          <a:lstStyle/>
          <a:p>
            <a:r>
              <a:rPr lang="da-DK" dirty="0" err="1"/>
              <a:t>Eu</a:t>
            </a:r>
            <a:r>
              <a:rPr lang="da-DK" dirty="0"/>
              <a:t>, indre marked og europæisk integration</a:t>
            </a:r>
          </a:p>
        </p:txBody>
      </p:sp>
      <p:sp>
        <p:nvSpPr>
          <p:cNvPr id="3" name="Pladsholder til indhold 2">
            <a:extLst>
              <a:ext uri="{FF2B5EF4-FFF2-40B4-BE49-F238E27FC236}">
                <a16:creationId xmlns:a16="http://schemas.microsoft.com/office/drawing/2014/main" id="{6753EBD3-8E0C-0E47-9271-1BB54DA59473}"/>
              </a:ext>
            </a:extLst>
          </p:cNvPr>
          <p:cNvSpPr>
            <a:spLocks noGrp="1"/>
          </p:cNvSpPr>
          <p:nvPr>
            <p:ph idx="1"/>
          </p:nvPr>
        </p:nvSpPr>
        <p:spPr/>
        <p:txBody>
          <a:bodyPr/>
          <a:lstStyle/>
          <a:p>
            <a:r>
              <a:rPr lang="da-DK" dirty="0"/>
              <a:t>Der er flere niveauer er Europæisk integration. Jo højere op i tabellen, jo højere integration.</a:t>
            </a:r>
          </a:p>
          <a:p>
            <a:endParaRPr lang="da-DK" dirty="0"/>
          </a:p>
          <a:p>
            <a:r>
              <a:rPr lang="da-DK" dirty="0"/>
              <a:t>Hvor er vi i Danmark?</a:t>
            </a:r>
          </a:p>
        </p:txBody>
      </p:sp>
      <p:pic>
        <p:nvPicPr>
          <p:cNvPr id="5" name="Billede 4">
            <a:extLst>
              <a:ext uri="{FF2B5EF4-FFF2-40B4-BE49-F238E27FC236}">
                <a16:creationId xmlns:a16="http://schemas.microsoft.com/office/drawing/2014/main" id="{27C2C787-6D20-0C67-3B63-19D6643A6D84}"/>
              </a:ext>
            </a:extLst>
          </p:cNvPr>
          <p:cNvPicPr>
            <a:picLocks noChangeAspect="1"/>
          </p:cNvPicPr>
          <p:nvPr/>
        </p:nvPicPr>
        <p:blipFill>
          <a:blip r:embed="rId2"/>
          <a:stretch>
            <a:fillRect/>
          </a:stretch>
        </p:blipFill>
        <p:spPr>
          <a:xfrm>
            <a:off x="5895975" y="2933700"/>
            <a:ext cx="6296025" cy="3924300"/>
          </a:xfrm>
          <a:prstGeom prst="rect">
            <a:avLst/>
          </a:prstGeom>
        </p:spPr>
      </p:pic>
    </p:spTree>
    <p:extLst>
      <p:ext uri="{BB962C8B-B14F-4D97-AF65-F5344CB8AC3E}">
        <p14:creationId xmlns:p14="http://schemas.microsoft.com/office/powerpoint/2010/main" val="2909306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DF0074-A720-2E86-EA46-AA6B63E93E05}"/>
              </a:ext>
            </a:extLst>
          </p:cNvPr>
          <p:cNvSpPr>
            <a:spLocks noGrp="1"/>
          </p:cNvSpPr>
          <p:nvPr>
            <p:ph type="title"/>
          </p:nvPr>
        </p:nvSpPr>
        <p:spPr/>
        <p:txBody>
          <a:bodyPr/>
          <a:lstStyle/>
          <a:p>
            <a:r>
              <a:rPr lang="da-DK" dirty="0"/>
              <a:t>Det indre marked og det økonomiske kredsløb</a:t>
            </a:r>
          </a:p>
        </p:txBody>
      </p:sp>
      <p:sp>
        <p:nvSpPr>
          <p:cNvPr id="3" name="Pladsholder til indhold 2">
            <a:extLst>
              <a:ext uri="{FF2B5EF4-FFF2-40B4-BE49-F238E27FC236}">
                <a16:creationId xmlns:a16="http://schemas.microsoft.com/office/drawing/2014/main" id="{97B3CAE2-E206-8D3D-BCF7-FDE4B7FE0047}"/>
              </a:ext>
            </a:extLst>
          </p:cNvPr>
          <p:cNvSpPr>
            <a:spLocks noGrp="1"/>
          </p:cNvSpPr>
          <p:nvPr>
            <p:ph idx="1"/>
          </p:nvPr>
        </p:nvSpPr>
        <p:spPr/>
        <p:txBody>
          <a:bodyPr/>
          <a:lstStyle/>
          <a:p>
            <a:r>
              <a:rPr lang="da-DK" dirty="0"/>
              <a:t>Kan vi bruge det økonomiske kredsløb til at forstå dansk økonomi eller EU’s økonomi når det indre marked er en realitet?</a:t>
            </a:r>
          </a:p>
          <a:p>
            <a:endParaRPr lang="da-DK" dirty="0"/>
          </a:p>
          <a:p>
            <a:r>
              <a:rPr lang="da-DK" dirty="0"/>
              <a:t>Økonomier kan være store/små og åbne/lukkede.</a:t>
            </a:r>
          </a:p>
          <a:p>
            <a:endParaRPr lang="da-DK" dirty="0"/>
          </a:p>
          <a:p>
            <a:r>
              <a:rPr lang="da-DK" dirty="0"/>
              <a:t>Hvilken type økonomi er hhv. Danmark, EU, USA og Nordkorea?</a:t>
            </a:r>
          </a:p>
        </p:txBody>
      </p:sp>
      <p:pic>
        <p:nvPicPr>
          <p:cNvPr id="5" name="Billede 4">
            <a:extLst>
              <a:ext uri="{FF2B5EF4-FFF2-40B4-BE49-F238E27FC236}">
                <a16:creationId xmlns:a16="http://schemas.microsoft.com/office/drawing/2014/main" id="{F10D5939-BC41-1ABD-7413-F80D26589F15}"/>
              </a:ext>
            </a:extLst>
          </p:cNvPr>
          <p:cNvPicPr>
            <a:picLocks noChangeAspect="1"/>
          </p:cNvPicPr>
          <p:nvPr/>
        </p:nvPicPr>
        <p:blipFill>
          <a:blip r:embed="rId2"/>
          <a:stretch>
            <a:fillRect/>
          </a:stretch>
        </p:blipFill>
        <p:spPr>
          <a:xfrm>
            <a:off x="8401063" y="3909270"/>
            <a:ext cx="3790937" cy="2925499"/>
          </a:xfrm>
          <a:prstGeom prst="rect">
            <a:avLst/>
          </a:prstGeom>
        </p:spPr>
      </p:pic>
    </p:spTree>
    <p:extLst>
      <p:ext uri="{BB962C8B-B14F-4D97-AF65-F5344CB8AC3E}">
        <p14:creationId xmlns:p14="http://schemas.microsoft.com/office/powerpoint/2010/main" val="1812249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F812A6-906A-1520-BACC-1EC18A30DADF}"/>
              </a:ext>
            </a:extLst>
          </p:cNvPr>
          <p:cNvSpPr>
            <a:spLocks noGrp="1"/>
          </p:cNvSpPr>
          <p:nvPr>
            <p:ph type="title"/>
          </p:nvPr>
        </p:nvSpPr>
        <p:spPr/>
        <p:txBody>
          <a:bodyPr/>
          <a:lstStyle/>
          <a:p>
            <a:r>
              <a:rPr lang="da-DK" dirty="0"/>
              <a:t>Det indre markeds betydning for dansk økonomi</a:t>
            </a:r>
          </a:p>
        </p:txBody>
      </p:sp>
      <p:sp>
        <p:nvSpPr>
          <p:cNvPr id="3" name="Pladsholder til indhold 2">
            <a:extLst>
              <a:ext uri="{FF2B5EF4-FFF2-40B4-BE49-F238E27FC236}">
                <a16:creationId xmlns:a16="http://schemas.microsoft.com/office/drawing/2014/main" id="{ECCE7F94-1294-F6A6-5814-A0BDAC9E8A2E}"/>
              </a:ext>
            </a:extLst>
          </p:cNvPr>
          <p:cNvSpPr>
            <a:spLocks noGrp="1"/>
          </p:cNvSpPr>
          <p:nvPr>
            <p:ph idx="1"/>
          </p:nvPr>
        </p:nvSpPr>
        <p:spPr/>
        <p:txBody>
          <a:bodyPr>
            <a:normAutofit lnSpcReduction="10000"/>
          </a:bodyPr>
          <a:lstStyle/>
          <a:p>
            <a:r>
              <a:rPr lang="da-DK" dirty="0"/>
              <a:t>Hvad betyder oprettelsen af det indre marked for de økonomiske mål i Danmark?</a:t>
            </a:r>
          </a:p>
          <a:p>
            <a:r>
              <a:rPr lang="da-DK" dirty="0"/>
              <a:t>Økonomiske mål:</a:t>
            </a:r>
          </a:p>
          <a:p>
            <a:pPr lvl="1"/>
            <a:r>
              <a:rPr lang="da-DK" dirty="0"/>
              <a:t>Vækst</a:t>
            </a:r>
          </a:p>
          <a:p>
            <a:pPr lvl="1"/>
            <a:r>
              <a:rPr lang="da-DK" dirty="0"/>
              <a:t>Lav arbejdsløshed</a:t>
            </a:r>
          </a:p>
          <a:p>
            <a:pPr lvl="1"/>
            <a:r>
              <a:rPr lang="da-DK" dirty="0"/>
              <a:t>Stabile priser</a:t>
            </a:r>
          </a:p>
          <a:p>
            <a:pPr lvl="1"/>
            <a:r>
              <a:rPr lang="da-DK" dirty="0"/>
              <a:t>Overskud på betalingsbalancen</a:t>
            </a:r>
          </a:p>
          <a:p>
            <a:pPr lvl="1"/>
            <a:r>
              <a:rPr lang="da-DK" dirty="0"/>
              <a:t>Balance på </a:t>
            </a:r>
            <a:r>
              <a:rPr lang="da-DK" dirty="0" err="1"/>
              <a:t>off</a:t>
            </a:r>
            <a:r>
              <a:rPr lang="da-DK" dirty="0"/>
              <a:t>. Budget</a:t>
            </a:r>
          </a:p>
          <a:p>
            <a:pPr lvl="1"/>
            <a:r>
              <a:rPr lang="da-DK" dirty="0"/>
              <a:t>Lige fordeling</a:t>
            </a:r>
          </a:p>
          <a:p>
            <a:pPr lvl="1"/>
            <a:r>
              <a:rPr lang="da-DK" dirty="0"/>
              <a:t>Bæredygtighed</a:t>
            </a:r>
          </a:p>
        </p:txBody>
      </p:sp>
      <p:pic>
        <p:nvPicPr>
          <p:cNvPr id="5" name="Billede 4">
            <a:extLst>
              <a:ext uri="{FF2B5EF4-FFF2-40B4-BE49-F238E27FC236}">
                <a16:creationId xmlns:a16="http://schemas.microsoft.com/office/drawing/2014/main" id="{AA03943C-194C-0949-55F0-EC606E8F8901}"/>
              </a:ext>
            </a:extLst>
          </p:cNvPr>
          <p:cNvPicPr>
            <a:picLocks noChangeAspect="1"/>
          </p:cNvPicPr>
          <p:nvPr/>
        </p:nvPicPr>
        <p:blipFill>
          <a:blip r:embed="rId2"/>
          <a:stretch>
            <a:fillRect/>
          </a:stretch>
        </p:blipFill>
        <p:spPr>
          <a:xfrm>
            <a:off x="5570376" y="2504939"/>
            <a:ext cx="5977811" cy="4205320"/>
          </a:xfrm>
          <a:prstGeom prst="rect">
            <a:avLst/>
          </a:prstGeom>
        </p:spPr>
      </p:pic>
    </p:spTree>
    <p:extLst>
      <p:ext uri="{BB962C8B-B14F-4D97-AF65-F5344CB8AC3E}">
        <p14:creationId xmlns:p14="http://schemas.microsoft.com/office/powerpoint/2010/main" val="2321719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Galleri">
  <a:themeElements>
    <a:clrScheme name="Gal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102</TotalTime>
  <Words>575</Words>
  <Application>Microsoft Office PowerPoint</Application>
  <PresentationFormat>Widescreen</PresentationFormat>
  <Paragraphs>61</Paragraphs>
  <Slides>12</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12</vt:i4>
      </vt:variant>
    </vt:vector>
  </HeadingPairs>
  <TitlesOfParts>
    <vt:vector size="16" baseType="lpstr">
      <vt:lpstr>Arial</vt:lpstr>
      <vt:lpstr>Gill Sans MT</vt:lpstr>
      <vt:lpstr>Noto Sans</vt:lpstr>
      <vt:lpstr>Galleri</vt:lpstr>
      <vt:lpstr>Eu’s betydning for dansk økonomi</vt:lpstr>
      <vt:lpstr>Forløbet</vt:lpstr>
      <vt:lpstr>Keyenesianisme og økonomisk politik</vt:lpstr>
      <vt:lpstr>Fastkurspolitik</vt:lpstr>
      <vt:lpstr>EU og det indre marked</vt:lpstr>
      <vt:lpstr>Protektionisme vs. det indre marked</vt:lpstr>
      <vt:lpstr>Eu, indre marked og europæisk integration</vt:lpstr>
      <vt:lpstr>Det indre marked og det økonomiske kredsløb</vt:lpstr>
      <vt:lpstr>Det indre markeds betydning for dansk økonomi</vt:lpstr>
      <vt:lpstr>Stabilitets- og vækstpagt</vt:lpstr>
      <vt:lpstr>Øvelse 1</vt:lpstr>
      <vt:lpstr>Øvelse 2 + 3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Eu’s betydning for dansk økonomi</dc:title>
  <dc:creator>Magnus Saabye Bøgelund</dc:creator>
  <cp:lastModifiedBy>Magnus Saabye Bøgelund</cp:lastModifiedBy>
  <cp:revision>1</cp:revision>
  <dcterms:created xsi:type="dcterms:W3CDTF">2024-12-09T12:43:25Z</dcterms:created>
  <dcterms:modified xsi:type="dcterms:W3CDTF">2024-12-09T14:25:57Z</dcterms:modified>
</cp:coreProperties>
</file>