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2ED54-9D8B-448D-BC24-BB6847D95902}" v="3" dt="2025-08-29T07:05:14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Saabye Bøgelund" userId="09a575c3-75ca-4ffc-b80a-c531b61a5d86" providerId="ADAL" clId="{EF22ED54-9D8B-448D-BC24-BB6847D95902}"/>
    <pc:docChg chg="custSel modSld">
      <pc:chgData name="Magnus Saabye Bøgelund" userId="09a575c3-75ca-4ffc-b80a-c531b61a5d86" providerId="ADAL" clId="{EF22ED54-9D8B-448D-BC24-BB6847D95902}" dt="2025-09-01T11:22:13.863" v="88" actId="20577"/>
      <pc:docMkLst>
        <pc:docMk/>
      </pc:docMkLst>
      <pc:sldChg chg="modSp mod">
        <pc:chgData name="Magnus Saabye Bøgelund" userId="09a575c3-75ca-4ffc-b80a-c531b61a5d86" providerId="ADAL" clId="{EF22ED54-9D8B-448D-BC24-BB6847D95902}" dt="2025-09-01T11:22:13.863" v="88" actId="20577"/>
        <pc:sldMkLst>
          <pc:docMk/>
          <pc:sldMk cId="3542461482" sldId="261"/>
        </pc:sldMkLst>
        <pc:spChg chg="mod">
          <ac:chgData name="Magnus Saabye Bøgelund" userId="09a575c3-75ca-4ffc-b80a-c531b61a5d86" providerId="ADAL" clId="{EF22ED54-9D8B-448D-BC24-BB6847D95902}" dt="2025-09-01T11:22:13.863" v="88" actId="20577"/>
          <ac:spMkLst>
            <pc:docMk/>
            <pc:sldMk cId="3542461482" sldId="261"/>
            <ac:spMk id="3" creationId="{99E9DA9B-77FA-5385-B64B-5EE92F8CF57E}"/>
          </ac:spMkLst>
        </pc:spChg>
      </pc:sldChg>
      <pc:sldChg chg="modSp">
        <pc:chgData name="Magnus Saabye Bøgelund" userId="09a575c3-75ca-4ffc-b80a-c531b61a5d86" providerId="ADAL" clId="{EF22ED54-9D8B-448D-BC24-BB6847D95902}" dt="2025-08-29T07:05:14.090" v="2" actId="1076"/>
        <pc:sldMkLst>
          <pc:docMk/>
          <pc:sldMk cId="543828341" sldId="264"/>
        </pc:sldMkLst>
        <pc:picChg chg="mod">
          <ac:chgData name="Magnus Saabye Bøgelund" userId="09a575c3-75ca-4ffc-b80a-c531b61a5d86" providerId="ADAL" clId="{EF22ED54-9D8B-448D-BC24-BB6847D95902}" dt="2025-08-29T07:05:14.090" v="2" actId="1076"/>
          <ac:picMkLst>
            <pc:docMk/>
            <pc:sldMk cId="543828341" sldId="264"/>
            <ac:picMk id="1026" creationId="{BF850B79-CF1B-4324-1F7F-3A315D4CE9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32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12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42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53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96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66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5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80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25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43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3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8CD8-8AA7-4B11-BF90-F6A0EF65DEE3}" type="datetimeFigureOut">
              <a:rPr lang="da-DK" smtClean="0"/>
              <a:t>01-09-2025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492ECC3-DC2C-45D2-870B-AFBE2FE999A5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75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F7213-E9A1-5521-E69B-D16D81C4E5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75278F6-8674-80B6-8D3F-64D293B3A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62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A6B03-3B4B-FC5D-571C-0092034D8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Regler og forventninger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E9DA9B-77FA-5385-B64B-5EE92F8CF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31776"/>
          </a:xfrm>
        </p:spPr>
        <p:txBody>
          <a:bodyPr>
            <a:normAutofit fontScale="85000" lnSpcReduction="10000"/>
          </a:bodyPr>
          <a:lstStyle/>
          <a:p>
            <a:r>
              <a:rPr lang="da-DK" b="1" dirty="0"/>
              <a:t>Jeg har nogle få regler som ikke er til diskussion og som jeg fastholder rigidt.</a:t>
            </a:r>
          </a:p>
          <a:p>
            <a:endParaRPr lang="da-DK" b="1" dirty="0"/>
          </a:p>
          <a:p>
            <a:r>
              <a:rPr lang="da-DK" b="1" dirty="0"/>
              <a:t>Ingen mobiltelefon – heller ikke som ur, søgemaskine </a:t>
            </a:r>
            <a:r>
              <a:rPr lang="da-DK" b="1" dirty="0" err="1"/>
              <a:t>el.l</a:t>
            </a:r>
            <a:r>
              <a:rPr lang="da-DK" b="1" dirty="0"/>
              <a:t>. (hvis man skal modtage et opkald fra fx læge skal man lige give mig notits inden). Ved individuelt arbejde må man bruge telefon som musikafspiller.</a:t>
            </a:r>
          </a:p>
          <a:p>
            <a:r>
              <a:rPr lang="da-DK" b="1" dirty="0"/>
              <a:t>Ingen høretelefoner i ørerne når man snakker til hinanden. Det gælder også under oplæg. </a:t>
            </a:r>
          </a:p>
          <a:p>
            <a:r>
              <a:rPr lang="da-DK" b="1" dirty="0"/>
              <a:t>Ingen larmende mad.</a:t>
            </a:r>
          </a:p>
          <a:p>
            <a:r>
              <a:rPr lang="da-DK" b="1" dirty="0"/>
              <a:t>Ved oplæg skal man undgå at gå på toilettet. Under gruppearbejde kan man gå frit.</a:t>
            </a:r>
          </a:p>
          <a:p>
            <a:r>
              <a:rPr lang="da-DK" b="1" dirty="0" err="1"/>
              <a:t>opråbningsprocedure</a:t>
            </a:r>
            <a:endParaRPr lang="da-DK" b="1" dirty="0"/>
          </a:p>
          <a:p>
            <a:endParaRPr lang="da-DK" b="1" dirty="0"/>
          </a:p>
          <a:p>
            <a:endParaRPr lang="da-DK" b="1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E36F40-BE62-8BF1-4290-6A9CBCBC7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4764-F656-4735-9820-9886F8DF1D6A}" type="datetime1">
              <a:rPr lang="en-US" smtClean="0"/>
              <a:t>9/1/2025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57A2F6-EF4B-6B6F-5358-31A225A9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BD4C1F2-ECC1-F4C8-AE35-766302CA0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6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70AF2-81D6-8D40-78F2-F0C0BC76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Regler og forventninger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D2091C-0953-6566-658D-B3509C801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42791"/>
          </a:xfrm>
        </p:spPr>
        <p:txBody>
          <a:bodyPr>
            <a:normAutofit fontScale="92500"/>
          </a:bodyPr>
          <a:lstStyle/>
          <a:p>
            <a:r>
              <a:rPr lang="da-DK" b="1" dirty="0"/>
              <a:t>Grundloven siger:</a:t>
            </a:r>
          </a:p>
          <a:p>
            <a:pPr lvl="1"/>
            <a:r>
              <a:rPr lang="da-DK" b="1" i="1" dirty="0">
                <a:solidFill>
                  <a:srgbClr val="212529"/>
                </a:solidFill>
                <a:effectLst/>
                <a:latin typeface="Questa-Regular"/>
              </a:rPr>
              <a:t>§ 76. </a:t>
            </a:r>
            <a:r>
              <a:rPr lang="da-DK" b="0" i="1" dirty="0">
                <a:solidFill>
                  <a:srgbClr val="212529"/>
                </a:solidFill>
                <a:effectLst/>
                <a:latin typeface="Questa-Regular"/>
              </a:rPr>
              <a:t>Alle børn i den undervisningspligtige alder har ret til fri undervisning i folkeskolen. Forældre eller værger, der selv sørger for, at børnene får en undervisning, der kan stå mål med, hvad der almindeligvis kræves i folkeskolen, er ikke pligtige at lade børnene undervise i folkeskolen</a:t>
            </a:r>
          </a:p>
          <a:p>
            <a:r>
              <a:rPr lang="da-DK" b="1" dirty="0">
                <a:solidFill>
                  <a:srgbClr val="212529"/>
                </a:solidFill>
                <a:latin typeface="Questa-Regular"/>
              </a:rPr>
              <a:t>Folkeskoleloven definerer den undervisningspligtige alder</a:t>
            </a:r>
          </a:p>
          <a:p>
            <a:pPr lvl="1"/>
            <a:r>
              <a:rPr lang="da-DK" b="1" i="0" dirty="0">
                <a:solidFill>
                  <a:srgbClr val="212529"/>
                </a:solidFill>
                <a:effectLst/>
                <a:latin typeface="Questa-Regular"/>
              </a:rPr>
              <a:t>§ 34.</a:t>
            </a:r>
            <a:r>
              <a:rPr lang="da-DK" b="0" i="0" dirty="0">
                <a:solidFill>
                  <a:srgbClr val="212529"/>
                </a:solidFill>
                <a:effectLst/>
                <a:latin typeface="Questa-Regular"/>
              </a:rPr>
              <a:t> Undervisningspligten indtræder den 1. august i det kalenderår, hvor barnet fylder 6 år, og ophører den 31. juli ved afslutningen af undervisningen på 9. klassetrin.</a:t>
            </a:r>
          </a:p>
          <a:p>
            <a:pPr lvl="1"/>
            <a:endParaRPr lang="da-DK" dirty="0">
              <a:solidFill>
                <a:srgbClr val="212529"/>
              </a:solidFill>
              <a:latin typeface="Questa-Regular"/>
            </a:endParaRPr>
          </a:p>
          <a:p>
            <a:r>
              <a:rPr lang="da-DK" b="1" dirty="0">
                <a:solidFill>
                  <a:srgbClr val="212529"/>
                </a:solidFill>
                <a:latin typeface="Questa-Regular"/>
              </a:rPr>
              <a:t>I er ikke længere forpligtiget til at gå i skole. </a:t>
            </a:r>
            <a:br>
              <a:rPr lang="da-DK" b="1" dirty="0">
                <a:solidFill>
                  <a:srgbClr val="212529"/>
                </a:solidFill>
                <a:latin typeface="Questa-Regular"/>
              </a:rPr>
            </a:br>
            <a:r>
              <a:rPr lang="da-DK" b="1" dirty="0">
                <a:solidFill>
                  <a:srgbClr val="212529"/>
                </a:solidFill>
                <a:latin typeface="Questa-Regular"/>
              </a:rPr>
              <a:t>Hvad betyder det for de forventninger der bliver stillet til jer i gymnasiet, i forhold til de som var i folkeskolen?</a:t>
            </a:r>
            <a:endParaRPr lang="da-DK" b="1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194E6F-9409-D498-C3E3-F8534C11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4764-F656-4735-9820-9886F8DF1D6A}" type="datetime1">
              <a:rPr lang="en-US" smtClean="0"/>
              <a:t>9/1/2025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147B24-9377-E9A5-99DC-62B4891F4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AB291A-F5C0-67EF-424A-BD1E1052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48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03623D-016B-98E1-0561-3415DF96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Samfundsfag i gymnasiet – C-niveau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4D6E563-8EA0-1188-3B9D-C3D9DEFB18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/>
              <a:t>Kernestof</a:t>
            </a:r>
          </a:p>
          <a:p>
            <a:pPr lvl="1"/>
            <a:r>
              <a:rPr lang="da-DK" dirty="0"/>
              <a:t>Politik</a:t>
            </a:r>
          </a:p>
          <a:p>
            <a:pPr lvl="1"/>
            <a:r>
              <a:rPr lang="da-DK" dirty="0"/>
              <a:t>Økonomi</a:t>
            </a:r>
          </a:p>
          <a:p>
            <a:pPr lvl="1"/>
            <a:r>
              <a:rPr lang="da-DK" dirty="0"/>
              <a:t>Samfund og teknologi</a:t>
            </a:r>
          </a:p>
          <a:p>
            <a:pPr lvl="1"/>
            <a:r>
              <a:rPr lang="da-DK" dirty="0"/>
              <a:t>Metode</a:t>
            </a:r>
          </a:p>
          <a:p>
            <a:r>
              <a:rPr lang="da-DK" dirty="0"/>
              <a:t> </a:t>
            </a:r>
            <a:r>
              <a:rPr lang="da-DK" b="1" dirty="0"/>
              <a:t>Tematiske forløb</a:t>
            </a:r>
          </a:p>
          <a:p>
            <a:pPr lvl="1"/>
            <a:r>
              <a:rPr lang="da-DK" dirty="0"/>
              <a:t>Folkeskolen og velfærdsmodeller</a:t>
            </a:r>
          </a:p>
          <a:p>
            <a:pPr lvl="1"/>
            <a:endParaRPr lang="da-DK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70E6BD0-0E2B-0CFD-3126-DC33E129C7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/>
              <a:t>Prøveform</a:t>
            </a:r>
          </a:p>
          <a:p>
            <a:pPr lvl="1"/>
            <a:r>
              <a:rPr lang="da-DK" dirty="0"/>
              <a:t>Individuel mundtlig besvarelse af opgave</a:t>
            </a:r>
          </a:p>
          <a:p>
            <a:pPr lvl="1"/>
            <a:r>
              <a:rPr lang="da-DK" dirty="0"/>
              <a:t>Opgaven består af 1,5 – 2 siders materiale og 3-4 spørgsmål som følger </a:t>
            </a:r>
            <a:r>
              <a:rPr lang="da-DK" i="1" dirty="0"/>
              <a:t>taksonomiske niveauer</a:t>
            </a:r>
            <a:endParaRPr lang="da-DK" dirty="0"/>
          </a:p>
          <a:p>
            <a:pPr lvl="1"/>
            <a:r>
              <a:rPr lang="da-DK" dirty="0"/>
              <a:t>48 min. Forberedelse med hjælpemidler</a:t>
            </a:r>
          </a:p>
          <a:p>
            <a:pPr lvl="1"/>
            <a:r>
              <a:rPr lang="da-DK" dirty="0"/>
              <a:t>24 min. Eksaminationstid (inklusive votering) som starter med opgavebesvarelse på 6-10 minutter. Derefter en faglig samtale.</a:t>
            </a:r>
          </a:p>
          <a:p>
            <a:pPr lvl="1"/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B3FE347-F857-BB14-69E9-F311FECB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9/1/2025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481279-60BE-3F85-6542-5D23BD41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55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9A237-250E-5287-897D-7B52DB6D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Blooms taksonomi</a:t>
            </a:r>
          </a:p>
        </p:txBody>
      </p:sp>
      <p:pic>
        <p:nvPicPr>
          <p:cNvPr id="10" name="Pladsholder til indhold 9" descr="Et billede, der indeholder tekst, skærmbillede, Font/skrifttype, diagram&#10;&#10;Automatisk genereret beskrivelse">
            <a:extLst>
              <a:ext uri="{FF2B5EF4-FFF2-40B4-BE49-F238E27FC236}">
                <a16:creationId xmlns:a16="http://schemas.microsoft.com/office/drawing/2014/main" id="{0F2AD549-C214-AA62-11DC-11618C0E2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65" y="1853754"/>
            <a:ext cx="7420669" cy="4755102"/>
          </a:xfrm>
        </p:spPr>
      </p:pic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A0E7ECD-D0B0-D5A3-7583-923627562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C4764-F656-4735-9820-9886F8DF1D6A}" type="datetime1">
              <a:rPr lang="en-US" smtClean="0"/>
              <a:t>9/1/2025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0DCE745-610B-E6F7-709E-EBCDCF14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F2CB4B4-AAEC-FFAE-1C49-C3F9AD42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7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6D5DF4D-7AA4-B194-552D-EA16F5D7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Politiske niveauer i DK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0351AC4-19AB-E8E8-9BD1-5EAFDB3A8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8791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A34805-5788-F7F4-9BC0-5EC8F134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850B79-CF1B-4324-1F7F-3A315D4CE9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869" y="134059"/>
            <a:ext cx="7214261" cy="637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828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8FAC1-3523-A3C2-8E70-315176F4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Lovgivningsprocessen på statsniveauet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3CB9C8-9A0B-6464-B8D4-1794EA3794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495" y="1853754"/>
            <a:ext cx="9489441" cy="489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724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C951B-392B-2A51-C025-8237A70A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Aktører i initiativfasen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BE145EA-F9AB-2804-D85E-391E80050F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408" y="2016125"/>
            <a:ext cx="7149508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532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A2F90-18B1-1B2F-2E11-40AEF0A7C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eksamensspørgsmål og taksonomiske niveauer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0E5D8B4-2492-9F07-2E24-7B46029978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9696" y="2016125"/>
            <a:ext cx="8606932" cy="3449638"/>
          </a:xfrm>
        </p:spPr>
      </p:pic>
    </p:spTree>
    <p:extLst>
      <p:ext uri="{BB962C8B-B14F-4D97-AF65-F5344CB8AC3E}">
        <p14:creationId xmlns:p14="http://schemas.microsoft.com/office/powerpoint/2010/main" val="1482250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4A8DC4-B9CB-7A5E-024D-B694DA99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2DD707-DBCB-7D8D-F5A9-1935D06F2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Elever </a:t>
            </a:r>
            <a:r>
              <a:rPr lang="da-DK" dirty="0" err="1"/>
              <a:t>brainstormer</a:t>
            </a:r>
            <a:r>
              <a:rPr lang="da-DK" dirty="0"/>
              <a:t> over formidlings og øvelsesformater</a:t>
            </a:r>
          </a:p>
          <a:p>
            <a:r>
              <a:rPr lang="da-DK" dirty="0"/>
              <a:t>Quiz, </a:t>
            </a:r>
            <a:r>
              <a:rPr lang="da-DK" dirty="0" err="1"/>
              <a:t>flipcards</a:t>
            </a:r>
            <a:r>
              <a:rPr lang="da-DK" dirty="0"/>
              <a:t>, </a:t>
            </a:r>
            <a:r>
              <a:rPr lang="da-DK" dirty="0" err="1"/>
              <a:t>plance</a:t>
            </a:r>
            <a:r>
              <a:rPr lang="da-DK" dirty="0"/>
              <a:t>, brochure mm.</a:t>
            </a:r>
          </a:p>
          <a:p>
            <a:endParaRPr lang="da-DK" dirty="0"/>
          </a:p>
          <a:p>
            <a:r>
              <a:rPr lang="da-DK" dirty="0"/>
              <a:t>Elever skal i grupper klargøre materiale der omhandler den politiske opbygning og beslutningsproces i Københavns kommune. Hvis man bor i en anden kommune end </a:t>
            </a:r>
            <a:r>
              <a:rPr lang="da-DK" dirty="0" err="1"/>
              <a:t>københavn</a:t>
            </a:r>
            <a:r>
              <a:rPr lang="da-DK" dirty="0"/>
              <a:t> skal man derudover undersøge den politiske opbygning samt beslutningsproces i den kommune. </a:t>
            </a:r>
          </a:p>
          <a:p>
            <a:endParaRPr lang="da-DK" dirty="0"/>
          </a:p>
          <a:p>
            <a:r>
              <a:rPr lang="da-DK" dirty="0"/>
              <a:t>Produkt præsenteres i plenum</a:t>
            </a:r>
          </a:p>
        </p:txBody>
      </p:sp>
    </p:spTree>
    <p:extLst>
      <p:ext uri="{BB962C8B-B14F-4D97-AF65-F5344CB8AC3E}">
        <p14:creationId xmlns:p14="http://schemas.microsoft.com/office/powerpoint/2010/main" val="205465266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</TotalTime>
  <Words>392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Questa-Regular</vt:lpstr>
      <vt:lpstr>Galleri</vt:lpstr>
      <vt:lpstr>PowerPoint-præsentation</vt:lpstr>
      <vt:lpstr>Regler og forventninger</vt:lpstr>
      <vt:lpstr>Regler og forventninger</vt:lpstr>
      <vt:lpstr>Samfundsfag i gymnasiet – C-niveau</vt:lpstr>
      <vt:lpstr>Blooms taksonomi</vt:lpstr>
      <vt:lpstr>Politiske niveauer i DK</vt:lpstr>
      <vt:lpstr>PowerPoint-præsentation</vt:lpstr>
      <vt:lpstr>Lovgivningsprocessen på statsniveauet</vt:lpstr>
      <vt:lpstr>Aktører i initiativfasen</vt:lpstr>
      <vt:lpstr>Eksempel på eksamensspørgsmål og taksonomiske niveauer</vt:lpstr>
      <vt:lpstr>Opgave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Magnus Saabye Bøgelund</dc:creator>
  <cp:lastModifiedBy>Magnus Saabye Bøgelund</cp:lastModifiedBy>
  <cp:revision>1</cp:revision>
  <dcterms:created xsi:type="dcterms:W3CDTF">2025-08-29T06:04:32Z</dcterms:created>
  <dcterms:modified xsi:type="dcterms:W3CDTF">2025-09-01T11:23:45Z</dcterms:modified>
</cp:coreProperties>
</file>