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80" r:id="rId5"/>
    <p:sldId id="281" r:id="rId6"/>
    <p:sldId id="282" r:id="rId7"/>
    <p:sldId id="283" r:id="rId8"/>
    <p:sldId id="284" r:id="rId9"/>
    <p:sldId id="260" r:id="rId10"/>
    <p:sldId id="261" r:id="rId11"/>
    <p:sldId id="263" r:id="rId12"/>
    <p:sldId id="264" r:id="rId13"/>
    <p:sldId id="262" r:id="rId14"/>
    <p:sldId id="265" r:id="rId15"/>
    <p:sldId id="266" r:id="rId16"/>
    <p:sldId id="267" r:id="rId17"/>
    <p:sldId id="268" r:id="rId18"/>
    <p:sldId id="269" r:id="rId19"/>
    <p:sldId id="270" r:id="rId20"/>
    <p:sldId id="277" r:id="rId21"/>
    <p:sldId id="271" r:id="rId22"/>
    <p:sldId id="274" r:id="rId23"/>
    <p:sldId id="273" r:id="rId24"/>
    <p:sldId id="272" r:id="rId25"/>
    <p:sldId id="275" r:id="rId26"/>
    <p:sldId id="285" r:id="rId2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F759E-349F-4154-AFF6-42F30FEBCB80}" v="8" dt="2024-08-29T07:31:41.4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8225" autoAdjust="0"/>
  </p:normalViewPr>
  <p:slideViewPr>
    <p:cSldViewPr snapToGrid="0">
      <p:cViewPr varScale="1">
        <p:scale>
          <a:sx n="56" d="100"/>
          <a:sy n="56" d="100"/>
        </p:scale>
        <p:origin x="20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Kestner" userId="6583c788-466c-44fb-9aa4-39d276e89324" providerId="ADAL" clId="{604F759E-349F-4154-AFF6-42F30FEBCB80}"/>
    <pc:docChg chg="addSld modSld">
      <pc:chgData name="Jacob Kestner" userId="6583c788-466c-44fb-9aa4-39d276e89324" providerId="ADAL" clId="{604F759E-349F-4154-AFF6-42F30FEBCB80}" dt="2024-08-29T07:31:41.476" v="14" actId="20577"/>
      <pc:docMkLst>
        <pc:docMk/>
      </pc:docMkLst>
      <pc:sldChg chg="modSp">
        <pc:chgData name="Jacob Kestner" userId="6583c788-466c-44fb-9aa4-39d276e89324" providerId="ADAL" clId="{604F759E-349F-4154-AFF6-42F30FEBCB80}" dt="2024-08-29T07:31:41.476" v="14" actId="20577"/>
        <pc:sldMkLst>
          <pc:docMk/>
          <pc:sldMk cId="3381677802" sldId="258"/>
        </pc:sldMkLst>
        <pc:spChg chg="mod">
          <ac:chgData name="Jacob Kestner" userId="6583c788-466c-44fb-9aa4-39d276e89324" providerId="ADAL" clId="{604F759E-349F-4154-AFF6-42F30FEBCB80}" dt="2024-08-29T07:31:41.476" v="14" actId="20577"/>
          <ac:spMkLst>
            <pc:docMk/>
            <pc:sldMk cId="3381677802" sldId="258"/>
            <ac:spMk id="3" creationId="{00000000-0000-0000-0000-000000000000}"/>
          </ac:spMkLst>
        </pc:spChg>
      </pc:sldChg>
      <pc:sldChg chg="modSp new mod">
        <pc:chgData name="Jacob Kestner" userId="6583c788-466c-44fb-9aa4-39d276e89324" providerId="ADAL" clId="{604F759E-349F-4154-AFF6-42F30FEBCB80}" dt="2024-08-28T13:40:13.180" v="6" actId="20577"/>
        <pc:sldMkLst>
          <pc:docMk/>
          <pc:sldMk cId="1128503561" sldId="285"/>
        </pc:sldMkLst>
        <pc:spChg chg="mod">
          <ac:chgData name="Jacob Kestner" userId="6583c788-466c-44fb-9aa4-39d276e89324" providerId="ADAL" clId="{604F759E-349F-4154-AFF6-42F30FEBCB80}" dt="2024-08-28T13:40:13.180" v="6" actId="20577"/>
          <ac:spMkLst>
            <pc:docMk/>
            <pc:sldMk cId="1128503561" sldId="285"/>
            <ac:spMk id="2" creationId="{3E2AF92C-58C7-0103-8490-03DC85BAE5D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0B2C0-A34C-4EC8-A3EE-ACB06F2DDB1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41C51-F550-41A8-8B00-2A50F03BB8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448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filmiske virkemidler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…når man skal producere en sober, troværdig politisk kampagnefilm: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normalperspektiv, halvnære og halvtotaler, horisontale linjer - altså alle de neutrale virkemidler i modsætning til de ekspressive virkemidler (kælkede linjer, nære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ultranære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rystede kamerabevægelser mv.) der vil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kompromitere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troværdigheden i produktionen.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klassen kommer til selve idéfasen, kan I jo evt. diskutere, om de vil arbejde med montage eller kontinuitet - eller en blanding. Montagen er nok den letteste - så kan de bruge begreber som “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proof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”, “illustrerende dækbilleder” og “tematisk montage”. 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1C51-F550-41A8-8B00-2A50F03BB8F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766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151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457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441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597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78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693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023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421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238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1096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989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2753-7EFA-4C67-856F-99303B938073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768EA-80A0-4085-BF3D-85FE0C4BF5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015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atch/?v=320929008552946&amp;external_log_id=6385e02d7125019b25feb883fb7ba1b4&amp;q=sf%20b%C3%B8rnehav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usic.youtube.com/watch?v=DGyMjoIfgIw&amp;list=PL4fGSI1pDJn4YoCXjBl6kg3DhYgUJTSfw" TargetMode="External"/><Relationship Id="rId4" Type="http://schemas.openxmlformats.org/officeDocument/2006/relationships/hyperlink" Target="https://www.youtube.com/watch?v=n6uViL8m9w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v.tec.dk/stopmotion-film-til-rode-kors" TargetMode="External"/><Relationship Id="rId2" Type="http://schemas.openxmlformats.org/officeDocument/2006/relationships/hyperlink" Target="https://www.instagram.com/stories/hcoerstedgym_ballerup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_Si6Jg8-d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ilmcentralen.dk/gymnasiet/filmsprog/tale" TargetMode="External"/><Relationship Id="rId2" Type="http://schemas.openxmlformats.org/officeDocument/2006/relationships/hyperlink" Target="https://filmcentralen.dk/gymnasiet/filmsprog/synkron-lyd-og-asynkron-ly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lmcentralen.dk/gymnasiet/filmsprog/effektlyd" TargetMode="External"/><Relationship Id="rId5" Type="http://schemas.openxmlformats.org/officeDocument/2006/relationships/hyperlink" Target="https://filmcentralen.dk/gymnasiet/filmsprog/reallyd" TargetMode="External"/><Relationship Id="rId4" Type="http://schemas.openxmlformats.org/officeDocument/2006/relationships/hyperlink" Target="https://filmcentralen.dk/gymnasiet/filmsprog/musik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filmcentralen.dk/gymnasiet/film/bawke?uniuser=jaco079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filmcentralen.dk/gymnasiet/film/lille-lise?uniuser=jaco079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filmcentralen.dk/gymnasiet/film/i-vores-blod?uniuser=jaco079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37111"/>
            <a:ext cx="9144000" cy="2387600"/>
          </a:xfrm>
        </p:spPr>
        <p:txBody>
          <a:bodyPr/>
          <a:lstStyle/>
          <a:p>
            <a:r>
              <a:rPr lang="da-DK" dirty="0"/>
              <a:t>Video intro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Litteratur: Kompendiet C, side 81-82</a:t>
            </a:r>
          </a:p>
          <a:p>
            <a:r>
              <a:rPr lang="da-DK" dirty="0"/>
              <a:t>(inkl. links)</a:t>
            </a:r>
          </a:p>
        </p:txBody>
      </p:sp>
    </p:spTree>
    <p:extLst>
      <p:ext uri="{BB962C8B-B14F-4D97-AF65-F5344CB8AC3E}">
        <p14:creationId xmlns:p14="http://schemas.microsoft.com/office/powerpoint/2010/main" val="700944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video/film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/>
              <a:t>Brainstorm 5 min.</a:t>
            </a:r>
            <a:endParaRPr lang="da-DK" b="1" dirty="0"/>
          </a:p>
          <a:p>
            <a:pPr marL="0" indent="0">
              <a:buNone/>
            </a:pPr>
            <a:r>
              <a:rPr lang="da-DK" dirty="0"/>
              <a:t>Video &gt; &lt; Film</a:t>
            </a:r>
          </a:p>
          <a:p>
            <a:pPr marL="0" indent="0">
              <a:buNone/>
            </a:pPr>
            <a:r>
              <a:rPr lang="da-DK" dirty="0"/>
              <a:t>Levende billeder/lyd</a:t>
            </a:r>
          </a:p>
          <a:p>
            <a:pPr marL="0" indent="0">
              <a:buNone/>
            </a:pPr>
            <a:r>
              <a:rPr lang="da-DK" dirty="0"/>
              <a:t>Genre</a:t>
            </a:r>
          </a:p>
          <a:p>
            <a:pPr marL="0" indent="0">
              <a:buNone/>
            </a:pPr>
            <a:r>
              <a:rPr lang="da-DK" dirty="0"/>
              <a:t>Formål</a:t>
            </a:r>
          </a:p>
          <a:p>
            <a:pPr marL="0" indent="0">
              <a:buNone/>
            </a:pPr>
            <a:r>
              <a:rPr lang="da-DK" dirty="0"/>
              <a:t>Medier</a:t>
            </a:r>
          </a:p>
          <a:p>
            <a:pPr marL="0" indent="0">
              <a:buNone/>
            </a:pPr>
            <a:r>
              <a:rPr lang="da-DK" dirty="0"/>
              <a:t>Fortælleformer</a:t>
            </a:r>
          </a:p>
        </p:txBody>
      </p:sp>
    </p:spTree>
    <p:extLst>
      <p:ext uri="{BB962C8B-B14F-4D97-AF65-F5344CB8AC3E}">
        <p14:creationId xmlns:p14="http://schemas.microsoft.com/office/powerpoint/2010/main" val="338167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ex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Reklame – politisk kampagnevideo (SF)</a:t>
            </a:r>
          </a:p>
          <a:p>
            <a:pPr marL="0" indent="0">
              <a:buNone/>
            </a:pPr>
            <a:r>
              <a:rPr lang="da-DK" dirty="0">
                <a:hlinkClick r:id="rId3"/>
              </a:rPr>
              <a:t>https://www.facebook.com/watch/?v=320929008552946&amp;external_log_id=6385e02d7125019b25feb883fb7ba1b4&amp;q=sf%20b%C3%B8rnehaver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Reklame – </a:t>
            </a:r>
            <a:r>
              <a:rPr lang="da-DK" dirty="0" err="1"/>
              <a:t>Jolly</a:t>
            </a:r>
            <a:r>
              <a:rPr lang="da-DK" dirty="0"/>
              <a:t> Cola</a:t>
            </a:r>
          </a:p>
          <a:p>
            <a:pPr marL="0" indent="0">
              <a:buNone/>
            </a:pPr>
            <a:r>
              <a:rPr lang="da-DK" dirty="0">
                <a:hlinkClick r:id="rId4"/>
              </a:rPr>
              <a:t>https://www.youtube.com/watch?v=n6uViL8m9wg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Musikvideo – Lucas Graham</a:t>
            </a:r>
          </a:p>
          <a:p>
            <a:pPr marL="0" indent="0">
              <a:buNone/>
            </a:pPr>
            <a:r>
              <a:rPr lang="da-DK" dirty="0">
                <a:hlinkClick r:id="rId5"/>
              </a:rPr>
              <a:t>https://music.youtube.com/watch?v=DGyMjoIfgIw&amp;list=PL4fGSI1pDJn4YoCXjBl6kg3DhYgUJTSfw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0642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ex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 err="1"/>
              <a:t>SoMe</a:t>
            </a:r>
            <a:r>
              <a:rPr lang="da-DK" dirty="0"/>
              <a:t> - </a:t>
            </a:r>
            <a:r>
              <a:rPr lang="da-DK" dirty="0" err="1"/>
              <a:t>Instagram</a:t>
            </a: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https://www.instagram.com/stories/hcoerstedgym_ballerup/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Stop motion film</a:t>
            </a:r>
          </a:p>
          <a:p>
            <a:pPr marL="0" indent="0">
              <a:buNone/>
            </a:pPr>
            <a:r>
              <a:rPr lang="da-DK" dirty="0">
                <a:hlinkClick r:id="rId3"/>
              </a:rPr>
              <a:t>https://tv.tec.dk/stopmotion-film-til-rode-kors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Instruktions video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mv. …</a:t>
            </a:r>
          </a:p>
        </p:txBody>
      </p:sp>
    </p:spTree>
    <p:extLst>
      <p:ext uri="{BB962C8B-B14F-4D97-AF65-F5344CB8AC3E}">
        <p14:creationId xmlns:p14="http://schemas.microsoft.com/office/powerpoint/2010/main" val="603047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Tre faser 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Forberedelse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Optagelse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Redigering</a:t>
            </a:r>
          </a:p>
        </p:txBody>
      </p:sp>
    </p:spTree>
    <p:extLst>
      <p:ext uri="{BB962C8B-B14F-4D97-AF65-F5344CB8AC3E}">
        <p14:creationId xmlns:p14="http://schemas.microsoft.com/office/powerpoint/2010/main" val="237077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Videoens opbygning 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Lange film: Berettermodellen, med bl.a. </a:t>
            </a:r>
            <a:r>
              <a:rPr lang="da-DK" i="1" dirty="0"/>
              <a:t>point-of-</a:t>
            </a:r>
            <a:r>
              <a:rPr lang="da-DK" i="1" dirty="0" err="1"/>
              <a:t>no</a:t>
            </a:r>
            <a:r>
              <a:rPr lang="da-DK" i="1" dirty="0"/>
              <a:t>-</a:t>
            </a:r>
            <a:r>
              <a:rPr lang="da-DK" i="1" dirty="0" err="1"/>
              <a:t>return</a:t>
            </a:r>
            <a:endParaRPr lang="da-DK" i="1" dirty="0"/>
          </a:p>
          <a:p>
            <a:pPr marL="0" indent="0">
              <a:buNone/>
            </a:pPr>
            <a:r>
              <a:rPr lang="da-DK" dirty="0"/>
              <a:t>Korte film: Tre akter (fra teatret), fx begyndelsen og midten afsluttes med et såkaldt </a:t>
            </a:r>
            <a:r>
              <a:rPr lang="da-DK" i="1" dirty="0"/>
              <a:t>plot-point</a:t>
            </a:r>
            <a:r>
              <a:rPr lang="da-DK" dirty="0"/>
              <a:t>, der ændrer videoens handling.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69" y="3485243"/>
            <a:ext cx="6638599" cy="337275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 rot="20356877">
            <a:off x="9453715" y="4759051"/>
            <a:ext cx="3864077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4800" dirty="0"/>
              <a:t>Resumé …</a:t>
            </a:r>
          </a:p>
        </p:txBody>
      </p:sp>
    </p:spTree>
    <p:extLst>
      <p:ext uri="{BB962C8B-B14F-4D97-AF65-F5344CB8AC3E}">
        <p14:creationId xmlns:p14="http://schemas.microsoft.com/office/powerpoint/2010/main" val="2269220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212" y="1270328"/>
            <a:ext cx="11031575" cy="394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22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Bussen, ex 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err="1"/>
              <a:t>Midttrafiks</a:t>
            </a:r>
            <a:r>
              <a:rPr lang="da-DK" dirty="0"/>
              <a:t> reklamevideo ‘Bussen’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https://www.youtube.com/watch?v=N_Si6Jg8-ds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4414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Filmens grundelementer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Frame</a:t>
            </a:r>
          </a:p>
          <a:p>
            <a:pPr marL="0" indent="0">
              <a:buNone/>
            </a:pPr>
            <a:r>
              <a:rPr lang="da-DK" dirty="0"/>
              <a:t>Indstilling</a:t>
            </a:r>
          </a:p>
          <a:p>
            <a:pPr marL="0" indent="0">
              <a:buNone/>
            </a:pPr>
            <a:r>
              <a:rPr lang="da-DK" dirty="0"/>
              <a:t>Scene</a:t>
            </a:r>
          </a:p>
          <a:p>
            <a:pPr marL="0" indent="0">
              <a:buNone/>
            </a:pPr>
            <a:r>
              <a:rPr lang="da-DK" dirty="0"/>
              <a:t>Sekvens</a:t>
            </a:r>
          </a:p>
        </p:txBody>
      </p:sp>
    </p:spTree>
    <p:extLst>
      <p:ext uri="{BB962C8B-B14F-4D97-AF65-F5344CB8AC3E}">
        <p14:creationId xmlns:p14="http://schemas.microsoft.com/office/powerpoint/2010/main" val="1511781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Billedbeskæring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Supertotal</a:t>
            </a:r>
          </a:p>
          <a:p>
            <a:pPr marL="0" indent="0">
              <a:buNone/>
            </a:pPr>
            <a:r>
              <a:rPr lang="da-DK" dirty="0"/>
              <a:t>Total</a:t>
            </a:r>
          </a:p>
          <a:p>
            <a:pPr marL="0" indent="0">
              <a:buNone/>
            </a:pPr>
            <a:r>
              <a:rPr lang="da-DK" dirty="0"/>
              <a:t>Halvtotal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Halvnær</a:t>
            </a:r>
          </a:p>
          <a:p>
            <a:pPr marL="0" indent="0">
              <a:buNone/>
            </a:pPr>
            <a:r>
              <a:rPr lang="da-DK" dirty="0"/>
              <a:t>Nær</a:t>
            </a:r>
          </a:p>
          <a:p>
            <a:pPr marL="0" indent="0">
              <a:buNone/>
            </a:pPr>
            <a:r>
              <a:rPr lang="da-DK" dirty="0" err="1"/>
              <a:t>Ultranær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6462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Billedbeskæring</a:t>
            </a:r>
          </a:p>
        </p:txBody>
      </p:sp>
      <p:pic>
        <p:nvPicPr>
          <p:cNvPr id="4" name="Pladsholder til indhold 3" descr="https://filmcentralen.dk/files/styles/filmcentralen_inline_halfwidth/public/billedbeskaering-supertotal.jpg?itok=Sqd6hjo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365125"/>
            <a:ext cx="3810000" cy="1854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https://filmcentralen.dk/files/styles/filmcentralen_inline_halfwidth/public/billedbeskaering-total.jpg?itok=Lziljxsb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2543175"/>
            <a:ext cx="381000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https://filmcentralen.dk/files/styles/filmcentralen_inline_halfwidth/public/billedbeskaering-halvtotal.jpg?itok=c-4cctf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4675981"/>
            <a:ext cx="3810000" cy="18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dsholder til indhold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Supertotal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Total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Halvtotal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203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Billedbeskæring</a:t>
            </a:r>
          </a:p>
        </p:txBody>
      </p:sp>
      <p:sp>
        <p:nvSpPr>
          <p:cNvPr id="4" name="Pladsholder til indhold 2"/>
          <p:cNvSpPr txBox="1">
            <a:spLocks/>
          </p:cNvSpPr>
          <p:nvPr/>
        </p:nvSpPr>
        <p:spPr>
          <a:xfrm>
            <a:off x="990600" y="20327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Halvnær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Nær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Ultranær</a:t>
            </a:r>
            <a:endParaRPr lang="da-DK" dirty="0"/>
          </a:p>
        </p:txBody>
      </p:sp>
      <p:pic>
        <p:nvPicPr>
          <p:cNvPr id="5" name="Pladsholder til indhold 4" descr="https://filmcentralen.dk/files/styles/filmcentralen_inline_halfwidth/public/billedbeskaering-halvnaer.jpg?itok=5V5LKyxX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365125"/>
            <a:ext cx="4546600" cy="215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https://filmcentralen.dk/files/styles/filmcentralen_inline_halfwidth/public/billedbeskaering-naer.jpg?itok=KefX1jK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644696"/>
            <a:ext cx="4552950" cy="217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https://filmcentralen.dk/files/styles/filmcentralen_inline_halfwidth/public/billedbeskraeing-ultranaer.jpg?itok=AGOof8YX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5083892"/>
            <a:ext cx="4546600" cy="1912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88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Kameravinkler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Frøperspektiv</a:t>
            </a:r>
          </a:p>
          <a:p>
            <a:pPr marL="0" indent="0">
              <a:buNone/>
            </a:pPr>
            <a:r>
              <a:rPr lang="da-DK" dirty="0"/>
              <a:t>Fugleperspektiv</a:t>
            </a:r>
          </a:p>
          <a:p>
            <a:pPr marL="0" indent="0">
              <a:buNone/>
            </a:pPr>
            <a:r>
              <a:rPr lang="da-DK" dirty="0"/>
              <a:t>Normalperspektiv</a:t>
            </a:r>
          </a:p>
        </p:txBody>
      </p:sp>
    </p:spTree>
    <p:extLst>
      <p:ext uri="{BB962C8B-B14F-4D97-AF65-F5344CB8AC3E}">
        <p14:creationId xmlns:p14="http://schemas.microsoft.com/office/powerpoint/2010/main" val="4043934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Kameravinkler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Frøperspektiv</a:t>
            </a:r>
          </a:p>
          <a:p>
            <a:pPr marL="0" indent="0">
              <a:buNone/>
            </a:pPr>
            <a:r>
              <a:rPr lang="da-DK" dirty="0"/>
              <a:t>Fugleperspektiv</a:t>
            </a:r>
          </a:p>
          <a:p>
            <a:pPr marL="0" indent="0">
              <a:buNone/>
            </a:pPr>
            <a:r>
              <a:rPr lang="da-DK" dirty="0"/>
              <a:t>Normalperspektiv</a:t>
            </a:r>
          </a:p>
        </p:txBody>
      </p:sp>
      <p:pic>
        <p:nvPicPr>
          <p:cNvPr id="4" name="Billede 3" descr="https://filmcentralen.dk/files/styles/filmcentralen_inline_halfwidth/public/kameravinkler-ex1-beast.jpg?itok=JpoVNdy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255985"/>
            <a:ext cx="381000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https://filmcentralen.dk/files/styles/filmcentralen_inline_halfwidth/public/kameravinkler-ex2-beast.jpg?itok=TDAHNC_u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2305844"/>
            <a:ext cx="381000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https://filmcentralen.dk/files/styles/filmcentralen_inline_halfwidth/public/kameravinkler-ex3-beast.jpg?itok=z5e9HiS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4355703"/>
            <a:ext cx="3810000" cy="1809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423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Lyd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260744"/>
              </p:ext>
            </p:extLst>
          </p:nvPr>
        </p:nvGraphicFramePr>
        <p:xfrm>
          <a:off x="1286034" y="1314449"/>
          <a:ext cx="9619932" cy="5622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6644">
                  <a:extLst>
                    <a:ext uri="{9D8B030D-6E8A-4147-A177-3AD203B41FA5}">
                      <a16:colId xmlns:a16="http://schemas.microsoft.com/office/drawing/2014/main" val="2436385097"/>
                    </a:ext>
                  </a:extLst>
                </a:gridCol>
                <a:gridCol w="3206644">
                  <a:extLst>
                    <a:ext uri="{9D8B030D-6E8A-4147-A177-3AD203B41FA5}">
                      <a16:colId xmlns:a16="http://schemas.microsoft.com/office/drawing/2014/main" val="2058299442"/>
                    </a:ext>
                  </a:extLst>
                </a:gridCol>
                <a:gridCol w="3206644">
                  <a:extLst>
                    <a:ext uri="{9D8B030D-6E8A-4147-A177-3AD203B41FA5}">
                      <a16:colId xmlns:a16="http://schemas.microsoft.com/office/drawing/2014/main" val="1527739775"/>
                    </a:ext>
                  </a:extLst>
                </a:gridCol>
              </a:tblGrid>
              <a:tr h="16008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Lydtype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da-DK" sz="2000" u="none" strike="noStrike">
                          <a:effectLst/>
                          <a:hlinkClick r:id="rId2"/>
                        </a:rPr>
                        <a:t>Synkron lyd</a:t>
                      </a:r>
                      <a:br>
                        <a:rPr lang="da-DK" sz="2000">
                          <a:effectLst/>
                        </a:rPr>
                      </a:br>
                      <a:r>
                        <a:rPr lang="da-DK" sz="2000">
                          <a:effectLst/>
                        </a:rPr>
                        <a:t>- den lyd, både vi (tilskuerne) og personerne i filmen kan høre.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u="none" strike="noStrike">
                          <a:effectLst/>
                          <a:hlinkClick r:id="rId2"/>
                        </a:rPr>
                        <a:t>Asynkron lyd</a:t>
                      </a:r>
                      <a:br>
                        <a:rPr lang="da-DK" sz="2000">
                          <a:effectLst/>
                        </a:rPr>
                      </a:br>
                      <a:r>
                        <a:rPr lang="da-DK" sz="2000">
                          <a:effectLst/>
                        </a:rPr>
                        <a:t>- den lyd, kun vi (tilskuerne) kan høre.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extLst>
                  <a:ext uri="{0D108BD9-81ED-4DB2-BD59-A6C34878D82A}">
                    <a16:rowId xmlns:a16="http://schemas.microsoft.com/office/drawing/2014/main" val="3511681921"/>
                  </a:ext>
                </a:extLst>
              </a:tr>
              <a:tr h="1360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u="sng">
                          <a:effectLst/>
                          <a:hlinkClick r:id="rId3"/>
                        </a:rPr>
                        <a:t>Tale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>
                          <a:effectLst/>
                        </a:rPr>
                        <a:t>Replikker og dialog fra personer, der optræder i filmen.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>
                          <a:effectLst/>
                        </a:rPr>
                        <a:t>Fortællerstemme</a:t>
                      </a:r>
                      <a:br>
                        <a:rPr lang="da-DK" sz="2000">
                          <a:effectLst/>
                        </a:rPr>
                      </a:br>
                      <a:r>
                        <a:rPr lang="da-DK" sz="2000">
                          <a:effectLst/>
                        </a:rPr>
                        <a:t>Speakerstemme</a:t>
                      </a:r>
                      <a:br>
                        <a:rPr lang="da-DK" sz="2000">
                          <a:effectLst/>
                        </a:rPr>
                      </a:br>
                      <a:r>
                        <a:rPr lang="da-DK" sz="2000">
                          <a:effectLst/>
                        </a:rPr>
                        <a:t>Voice over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extLst>
                  <a:ext uri="{0D108BD9-81ED-4DB2-BD59-A6C34878D82A}">
                    <a16:rowId xmlns:a16="http://schemas.microsoft.com/office/drawing/2014/main" val="3171253655"/>
                  </a:ext>
                </a:extLst>
              </a:tr>
              <a:tr h="10253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u="sng">
                          <a:effectLst/>
                          <a:hlinkClick r:id="rId4"/>
                        </a:rPr>
                        <a:t>Musik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>
                          <a:effectLst/>
                        </a:rPr>
                        <a:t>Noget (fx en radio) eller nogen, som vi kan se spille på billederne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>
                          <a:effectLst/>
                        </a:rPr>
                        <a:t>Underlægningsmusik</a:t>
                      </a:r>
                      <a:br>
                        <a:rPr lang="da-DK" sz="2000">
                          <a:effectLst/>
                        </a:rPr>
                      </a:br>
                      <a:r>
                        <a:rPr lang="da-DK" sz="2000">
                          <a:effectLst/>
                        </a:rPr>
                        <a:t>Soundtrack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extLst>
                  <a:ext uri="{0D108BD9-81ED-4DB2-BD59-A6C34878D82A}">
                    <a16:rowId xmlns:a16="http://schemas.microsoft.com/office/drawing/2014/main" val="71252292"/>
                  </a:ext>
                </a:extLst>
              </a:tr>
              <a:tr h="1360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u="sng">
                          <a:effectLst/>
                          <a:hlinkClick r:id="rId5"/>
                        </a:rPr>
                        <a:t>Reallyd</a:t>
                      </a:r>
                      <a:r>
                        <a:rPr lang="da-DK" sz="2000">
                          <a:effectLst/>
                        </a:rPr>
                        <a:t> / </a:t>
                      </a:r>
                      <a:r>
                        <a:rPr lang="da-DK" sz="2000" u="sng">
                          <a:effectLst/>
                          <a:hlinkClick r:id="rId6"/>
                        </a:rPr>
                        <a:t>effektlyd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>
                          <a:effectLst/>
                        </a:rPr>
                        <a:t>Reallyd</a:t>
                      </a:r>
                      <a:br>
                        <a:rPr lang="da-DK" sz="2000">
                          <a:effectLst/>
                        </a:rPr>
                      </a:br>
                      <a:r>
                        <a:rPr lang="da-DK" sz="2000">
                          <a:effectLst/>
                        </a:rPr>
                        <a:t>Effektlyd (forstærkede reallyde, fx slag eller eksplosioner)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Effektlyd (fx chokeffekter i en gyserfilm eller lyd, der mimer bevægelse i en tegnefilm)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350" marR="133350" marT="94615" marB="94615"/>
                </a:tc>
                <a:extLst>
                  <a:ext uri="{0D108BD9-81ED-4DB2-BD59-A6C34878D82A}">
                    <a16:rowId xmlns:a16="http://schemas.microsoft.com/office/drawing/2014/main" val="3538384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631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Synsvinkel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Objektiv synsvinkel</a:t>
            </a:r>
          </a:p>
          <a:p>
            <a:pPr marL="0" indent="0">
              <a:buNone/>
            </a:pPr>
            <a:r>
              <a:rPr lang="da-DK" dirty="0"/>
              <a:t>Subjektiv synsvinkel</a:t>
            </a:r>
          </a:p>
        </p:txBody>
      </p:sp>
    </p:spTree>
    <p:extLst>
      <p:ext uri="{BB962C8B-B14F-4D97-AF65-F5344CB8AC3E}">
        <p14:creationId xmlns:p14="http://schemas.microsoft.com/office/powerpoint/2010/main" val="2482421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Synsvinkel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Objektiv synsvinkel</a:t>
            </a:r>
          </a:p>
          <a:p>
            <a:pPr marL="0" indent="0">
              <a:buNone/>
            </a:pPr>
            <a:r>
              <a:rPr lang="da-DK" dirty="0"/>
              <a:t>Subjektiv synsvinkel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Kortfilmen ‘</a:t>
            </a:r>
            <a:r>
              <a:rPr lang="da-DK" dirty="0" err="1"/>
              <a:t>Bawke</a:t>
            </a:r>
            <a:r>
              <a:rPr lang="da-DK" dirty="0"/>
              <a:t>’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https://filmcentralen.dk/gymnasiet/film/bawke?uniuser=jaco079d</a:t>
            </a:r>
            <a:endParaRPr lang="da-DK" dirty="0"/>
          </a:p>
        </p:txBody>
      </p:sp>
      <p:pic>
        <p:nvPicPr>
          <p:cNvPr id="4" name="Billede 3" descr="http://filmcentralen.dk/files/styles/filmcentralen_inline_halfwidth/public/objektiv_og_subjektiv_synsvinkel-ex1-bawke.jpg?itok=PrCaEhK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2" y="4701858"/>
            <a:ext cx="3813175" cy="1475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549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Synsvinkel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Objektiv synsvinkel</a:t>
            </a:r>
          </a:p>
          <a:p>
            <a:pPr marL="0" indent="0">
              <a:buNone/>
            </a:pPr>
            <a:r>
              <a:rPr lang="da-DK" dirty="0"/>
              <a:t>Subjektiv synsvinkel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Gyserfilm ‘Lille lise’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https://filmcentralen.dk/gymnasiet/film/lille-lise?uniuser=jaco079d</a:t>
            </a:r>
            <a:endParaRPr lang="da-DK" dirty="0"/>
          </a:p>
        </p:txBody>
      </p:sp>
      <p:pic>
        <p:nvPicPr>
          <p:cNvPr id="5" name="Billede 4" descr="http://filmcentralen.dk/files/styles/filmcentralen_inline_halfwidth/public/objektiv_og_subjektiv_synsvinkel-ex2-lille_lise.jpg?itok=e_IHC-nU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093652"/>
            <a:ext cx="3813175" cy="1509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347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Synsvinkel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Objektiv synsvinkel</a:t>
            </a:r>
          </a:p>
          <a:p>
            <a:pPr marL="0" indent="0">
              <a:buNone/>
            </a:pPr>
            <a:r>
              <a:rPr lang="da-DK" dirty="0"/>
              <a:t>Subjektiv synsvinkel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Kortfilmen ‘I vores blod’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https://filmcentralen.dk/gymnasiet/film/i-vores-blod?uniuser=jaco079d</a:t>
            </a:r>
            <a:endParaRPr lang="da-DK" dirty="0"/>
          </a:p>
        </p:txBody>
      </p:sp>
      <p:pic>
        <p:nvPicPr>
          <p:cNvPr id="4" name="Billede 3" descr="http://filmcentralen.dk/files/styles/filmcentralen_inline_halfwidth/public/objektiv_og_subjektiv_synsvinkel-ex3-i_vores_blod.jpg?itok=LMs87oz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2" y="4408488"/>
            <a:ext cx="3813175" cy="1768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8686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Synopsis ...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Kort beskrivelse af en video/film – 5-10 linjer</a:t>
            </a:r>
          </a:p>
        </p:txBody>
      </p:sp>
    </p:spTree>
    <p:extLst>
      <p:ext uri="{BB962C8B-B14F-4D97-AF65-F5344CB8AC3E}">
        <p14:creationId xmlns:p14="http://schemas.microsoft.com/office/powerpoint/2010/main" val="1179285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Manuskript/Drejebog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92331">
            <a:off x="3596342" y="1270929"/>
            <a:ext cx="6519208" cy="56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3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Kombination …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9086" y="-149662"/>
            <a:ext cx="5609864" cy="72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02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Storyboard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059" y="1428751"/>
            <a:ext cx="8775881" cy="455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65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Shotliste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543735"/>
              </p:ext>
            </p:extLst>
          </p:nvPr>
        </p:nvGraphicFramePr>
        <p:xfrm>
          <a:off x="3673474" y="1422037"/>
          <a:ext cx="7127876" cy="113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135427" imgH="9764348" progId="Word.Document.12">
                  <p:embed/>
                </p:oleObj>
              </mc:Choice>
              <mc:Fallback>
                <p:oleObj name="Dokument" r:id="rId2" imgW="6135427" imgH="9764348" progId="Word.Documen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73474" y="1422037"/>
                        <a:ext cx="7127876" cy="11341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0962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Kommunikationsmål …</a:t>
            </a:r>
          </a:p>
          <a:p>
            <a:pPr marL="0" indent="0">
              <a:buNone/>
            </a:pPr>
            <a:r>
              <a:rPr lang="da-DK" dirty="0"/>
              <a:t>Synopsis</a:t>
            </a:r>
          </a:p>
          <a:p>
            <a:pPr marL="0" indent="0">
              <a:buNone/>
            </a:pPr>
            <a:r>
              <a:rPr lang="da-DK" dirty="0"/>
              <a:t>Manuskript/Drejebog</a:t>
            </a:r>
          </a:p>
          <a:p>
            <a:pPr marL="0" indent="0">
              <a:buNone/>
            </a:pPr>
            <a:r>
              <a:rPr lang="da-DK" dirty="0"/>
              <a:t>Storyboard</a:t>
            </a:r>
          </a:p>
          <a:p>
            <a:pPr marL="0" indent="0">
              <a:buNone/>
            </a:pPr>
            <a:r>
              <a:rPr lang="da-DK" dirty="0" err="1"/>
              <a:t>Shotliste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Optagelse</a:t>
            </a:r>
          </a:p>
          <a:p>
            <a:pPr marL="0" indent="0">
              <a:buNone/>
            </a:pPr>
            <a:r>
              <a:rPr lang="da-DK" dirty="0"/>
              <a:t>Redigering</a:t>
            </a:r>
          </a:p>
          <a:p>
            <a:pPr marL="0" indent="0">
              <a:buNone/>
            </a:pPr>
            <a:r>
              <a:rPr lang="da-DK" dirty="0"/>
              <a:t>Test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Nedadgående pil 3"/>
          <p:cNvSpPr/>
          <p:nvPr/>
        </p:nvSpPr>
        <p:spPr>
          <a:xfrm>
            <a:off x="528484" y="3225902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Nedadgående pil 4"/>
          <p:cNvSpPr/>
          <p:nvPr/>
        </p:nvSpPr>
        <p:spPr>
          <a:xfrm>
            <a:off x="530170" y="2686494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Nedadgående pil 5"/>
          <p:cNvSpPr/>
          <p:nvPr/>
        </p:nvSpPr>
        <p:spPr>
          <a:xfrm>
            <a:off x="543233" y="2148349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Nedadgående pil 6"/>
          <p:cNvSpPr/>
          <p:nvPr/>
        </p:nvSpPr>
        <p:spPr>
          <a:xfrm>
            <a:off x="528483" y="3773746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Nedadgående pil 7"/>
          <p:cNvSpPr/>
          <p:nvPr/>
        </p:nvSpPr>
        <p:spPr>
          <a:xfrm>
            <a:off x="530533" y="4260909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Nedadgående pil 8"/>
          <p:cNvSpPr/>
          <p:nvPr/>
        </p:nvSpPr>
        <p:spPr>
          <a:xfrm>
            <a:off x="543233" y="4765780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Nedadgående pil 9"/>
          <p:cNvSpPr/>
          <p:nvPr/>
        </p:nvSpPr>
        <p:spPr>
          <a:xfrm>
            <a:off x="548149" y="5295916"/>
            <a:ext cx="294967" cy="3244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411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2AF92C-58C7-0103-8490-03DC85BAE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(slut)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3F646A-A2D9-83BE-8B97-B66F97A90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850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573</Words>
  <Application>Microsoft Office PowerPoint</Application>
  <PresentationFormat>Widescreen</PresentationFormat>
  <Paragraphs>131</Paragraphs>
  <Slides>26</Slides>
  <Notes>1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Office-tema</vt:lpstr>
      <vt:lpstr>Dokument</vt:lpstr>
      <vt:lpstr>Video intro</vt:lpstr>
      <vt:lpstr>Hvad er video/film</vt:lpstr>
      <vt:lpstr>ex</vt:lpstr>
      <vt:lpstr>ex</vt:lpstr>
      <vt:lpstr>Tre faser …</vt:lpstr>
      <vt:lpstr>Videoens opbygning …</vt:lpstr>
      <vt:lpstr>PowerPoint-præsentation</vt:lpstr>
      <vt:lpstr>Bussen, ex …</vt:lpstr>
      <vt:lpstr>Filmens grundelementer</vt:lpstr>
      <vt:lpstr>Billedbeskæring</vt:lpstr>
      <vt:lpstr>Billedbeskæring</vt:lpstr>
      <vt:lpstr>Billedbeskæring</vt:lpstr>
      <vt:lpstr>Kameravinkler</vt:lpstr>
      <vt:lpstr>Kameravinkler</vt:lpstr>
      <vt:lpstr>Lyd</vt:lpstr>
      <vt:lpstr>Synsvinkel</vt:lpstr>
      <vt:lpstr>Synsvinkel</vt:lpstr>
      <vt:lpstr>Synsvinkel</vt:lpstr>
      <vt:lpstr>Synsvinkel</vt:lpstr>
      <vt:lpstr>Synopsis ...</vt:lpstr>
      <vt:lpstr>Manuskript/Drejebog</vt:lpstr>
      <vt:lpstr>Kombination …</vt:lpstr>
      <vt:lpstr>Storyboard</vt:lpstr>
      <vt:lpstr>Shotliste</vt:lpstr>
      <vt:lpstr>PowerPoint-præsentation</vt:lpstr>
      <vt:lpstr>(slut)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Video/Film</dc:title>
  <dc:creator>Jacob Kestner</dc:creator>
  <cp:lastModifiedBy>Jacob Kestner</cp:lastModifiedBy>
  <cp:revision>43</cp:revision>
  <dcterms:created xsi:type="dcterms:W3CDTF">2019-12-14T09:45:22Z</dcterms:created>
  <dcterms:modified xsi:type="dcterms:W3CDTF">2024-08-29T07:31:47Z</dcterms:modified>
</cp:coreProperties>
</file>