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istoriefagligarbejdsbog.systime.dk/?id=363" TargetMode="External"/><Relationship Id="rId3" Type="http://schemas.openxmlformats.org/officeDocument/2006/relationships/hyperlink" Target="https://historiefagligarbejdsbog.systime.dk/?id=358" TargetMode="External"/><Relationship Id="rId7" Type="http://schemas.openxmlformats.org/officeDocument/2006/relationships/hyperlink" Target="https://historiefagligarbejdsbog.systime.dk/?id=362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s://historiefagligarbejdsbog.systime.dk/?id=35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istoriefagligarbejdsbog.systime.dk/?id=364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historiefagligarbejdsbog.systime.dk/?id=360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historiefagligarbejdsbog.systime.dk/?id=359" TargetMode="Externa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2D9C5-4A20-E376-A452-83CC25D58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At arbejde med kilder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F61CC0D-8B86-0786-AE32-F594F127C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Kilder til fortiden – forståelse af nutiden – forventninger om fremtiden</a:t>
            </a:r>
          </a:p>
        </p:txBody>
      </p:sp>
    </p:spTree>
    <p:extLst>
      <p:ext uri="{BB962C8B-B14F-4D97-AF65-F5344CB8AC3E}">
        <p14:creationId xmlns:p14="http://schemas.microsoft.com/office/powerpoint/2010/main" val="226243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20900-62A3-76D7-9746-6E9C0BFC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Dagens menu</a:t>
            </a:r>
          </a:p>
        </p:txBody>
      </p:sp>
      <p:pic>
        <p:nvPicPr>
          <p:cNvPr id="1030" name="Picture 6" descr="A Rat With a Whisk and a Dream - The New York Times">
            <a:extLst>
              <a:ext uri="{FF2B5EF4-FFF2-40B4-BE49-F238E27FC236}">
                <a16:creationId xmlns:a16="http://schemas.microsoft.com/office/drawing/2014/main" id="{EB4E9563-6AA5-1DEB-9A7C-579907EF8D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994662"/>
            <a:ext cx="5451627" cy="25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C63F07-1503-DEC9-9A05-66E6183F6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>
              <a:buFont typeface="Calibri" panose="020F0502020204030204" pitchFamily="34" charset="0"/>
              <a:buChar char="•"/>
            </a:pPr>
            <a:r>
              <a:rPr lang="en-US" sz="2800" dirty="0" err="1"/>
              <a:t>Kilderne</a:t>
            </a:r>
            <a:r>
              <a:rPr lang="en-US" sz="2800" dirty="0"/>
              <a:t>: </a:t>
            </a:r>
            <a:r>
              <a:rPr lang="en-US" sz="2800" dirty="0" err="1"/>
              <a:t>vores</a:t>
            </a:r>
            <a:r>
              <a:rPr lang="en-US" sz="2800" dirty="0"/>
              <a:t> </a:t>
            </a:r>
            <a:r>
              <a:rPr lang="en-US" sz="2800" dirty="0" err="1"/>
              <a:t>adgang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fortiden</a:t>
            </a:r>
            <a:endParaRPr lang="en-US" sz="28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dirty="0" err="1"/>
              <a:t>Udtryk</a:t>
            </a:r>
            <a:r>
              <a:rPr lang="en-US" sz="2400" dirty="0"/>
              <a:t> og former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dirty="0" err="1"/>
              <a:t>Hvordan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vi </a:t>
            </a:r>
            <a:r>
              <a:rPr lang="en-US" sz="2400" dirty="0" err="1"/>
              <a:t>bruge</a:t>
            </a:r>
            <a:r>
              <a:rPr lang="en-US" sz="2400" dirty="0"/>
              <a:t> </a:t>
            </a:r>
            <a:r>
              <a:rPr lang="en-US" sz="2400" dirty="0" err="1"/>
              <a:t>kilderne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at </a:t>
            </a:r>
            <a:r>
              <a:rPr lang="en-US" sz="2400" dirty="0" err="1"/>
              <a:t>danne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et </a:t>
            </a:r>
            <a:r>
              <a:rPr lang="en-US" sz="2400" dirty="0" err="1"/>
              <a:t>indtryk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fortiden</a:t>
            </a:r>
            <a:r>
              <a:rPr lang="en-US" sz="2400" dirty="0"/>
              <a:t>?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sz="2800" dirty="0" err="1"/>
              <a:t>Hvordan</a:t>
            </a:r>
            <a:r>
              <a:rPr lang="en-US" sz="2800" dirty="0"/>
              <a:t> </a:t>
            </a:r>
            <a:r>
              <a:rPr lang="en-US" sz="2800" dirty="0" err="1"/>
              <a:t>arbejder</a:t>
            </a:r>
            <a:r>
              <a:rPr lang="en-US" sz="2800" dirty="0"/>
              <a:t> vi med </a:t>
            </a:r>
            <a:r>
              <a:rPr lang="en-US" sz="2800" dirty="0" err="1"/>
              <a:t>kilder</a:t>
            </a:r>
            <a:r>
              <a:rPr lang="en-US" sz="2800" dirty="0"/>
              <a:t>?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dirty="0"/>
              <a:t>Det </a:t>
            </a:r>
            <a:r>
              <a:rPr lang="en-US" sz="2400" dirty="0" err="1"/>
              <a:t>funktionelle</a:t>
            </a:r>
            <a:r>
              <a:rPr lang="en-US" sz="2400" dirty="0"/>
              <a:t> </a:t>
            </a:r>
            <a:r>
              <a:rPr lang="en-US" sz="2400" dirty="0" err="1"/>
              <a:t>kildebegreb</a:t>
            </a:r>
            <a:endParaRPr lang="en-US" sz="24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dirty="0" err="1"/>
              <a:t>Frembringelse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beretning</a:t>
            </a:r>
            <a:endParaRPr lang="en-US" sz="2400" dirty="0"/>
          </a:p>
          <a:p>
            <a:pPr>
              <a:buFont typeface="Calibri" panose="020F050202020403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err="1"/>
              <a:t>Øvelse</a:t>
            </a:r>
            <a:r>
              <a:rPr lang="en-US" sz="2800" dirty="0"/>
              <a:t>: </a:t>
            </a:r>
            <a:r>
              <a:rPr lang="en-US" sz="2800" dirty="0" err="1"/>
              <a:t>Hvad</a:t>
            </a:r>
            <a:r>
              <a:rPr lang="en-US" sz="2800" dirty="0"/>
              <a:t> </a:t>
            </a:r>
            <a:r>
              <a:rPr lang="en-US" sz="2800" dirty="0" err="1"/>
              <a:t>siger</a:t>
            </a:r>
            <a:r>
              <a:rPr lang="en-US" sz="2800" dirty="0"/>
              <a:t> </a:t>
            </a:r>
            <a:r>
              <a:rPr lang="en-US" sz="2800" dirty="0" err="1"/>
              <a:t>jeres</a:t>
            </a:r>
            <a:r>
              <a:rPr lang="en-US" sz="2800" dirty="0"/>
              <a:t> </a:t>
            </a:r>
            <a:r>
              <a:rPr lang="en-US" sz="2800" dirty="0" err="1"/>
              <a:t>genstand</a:t>
            </a:r>
            <a:r>
              <a:rPr lang="en-US" sz="2800" dirty="0"/>
              <a:t> om </a:t>
            </a:r>
            <a:r>
              <a:rPr lang="en-US" sz="2800" dirty="0" err="1"/>
              <a:t>fortiden</a:t>
            </a:r>
            <a:r>
              <a:rPr lang="en-US" sz="2800" dirty="0"/>
              <a:t>?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49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DAAB4-0442-455F-1432-19D9F778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Kildernes MANGE former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AC3F4A-8181-F367-E000-EC4AF66154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2"/>
              </a:rPr>
              <a:t>Skriftlige kilder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3"/>
              </a:rPr>
              <a:t>Genstande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4"/>
              </a:rPr>
              <a:t>Statistisk materiale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5"/>
              </a:rPr>
              <a:t>Historiske fremstillinger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5"/>
              </a:rPr>
              <a:t>Levende billeder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6"/>
              </a:rPr>
              <a:t>Skønlitteratur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7"/>
              </a:rPr>
              <a:t>Malerier, plakater og fotografier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hlinkClick r:id="rId8"/>
              </a:rPr>
              <a:t>Museer og historiske events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(Kilde: Historiefaglig Arbejdsbog)</a:t>
            </a:r>
          </a:p>
        </p:txBody>
      </p:sp>
      <p:pic>
        <p:nvPicPr>
          <p:cNvPr id="5122" name="Picture 2" descr="Game Boy Color - Wikipedia">
            <a:extLst>
              <a:ext uri="{FF2B5EF4-FFF2-40B4-BE49-F238E27FC236}">
                <a16:creationId xmlns:a16="http://schemas.microsoft.com/office/drawing/2014/main" id="{C6729A02-5E6D-27D5-9CF6-CCF2F82B0F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56" y="1845734"/>
            <a:ext cx="1976547" cy="26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genden om de fortabte guldhorn | Kristeligt Dagblad">
            <a:extLst>
              <a:ext uri="{FF2B5EF4-FFF2-40B4-BE49-F238E27FC236}">
                <a16:creationId xmlns:a16="http://schemas.microsoft.com/office/drawing/2014/main" id="{8763B9F1-D959-37E5-5649-706850CA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12" y="1774433"/>
            <a:ext cx="3930287" cy="24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nty Python's Life of Brian (1979) - IMDb">
            <a:extLst>
              <a:ext uri="{FF2B5EF4-FFF2-40B4-BE49-F238E27FC236}">
                <a16:creationId xmlns:a16="http://schemas.microsoft.com/office/drawing/2014/main" id="{1016DA4D-2AEB-E288-CCAF-3C0B66DA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553" y="4443205"/>
            <a:ext cx="1712621" cy="241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hy the moon landing makes me cry">
            <a:extLst>
              <a:ext uri="{FF2B5EF4-FFF2-40B4-BE49-F238E27FC236}">
                <a16:creationId xmlns:a16="http://schemas.microsoft.com/office/drawing/2014/main" id="{E12279DD-8D7C-29E3-F85A-ECC9ED9B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50" y="3958047"/>
            <a:ext cx="3203071" cy="21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4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jsekort-app har lange udsigter - MereMobil.dk">
            <a:extLst>
              <a:ext uri="{FF2B5EF4-FFF2-40B4-BE49-F238E27FC236}">
                <a16:creationId xmlns:a16="http://schemas.microsoft.com/office/drawing/2014/main" id="{97F62CD2-1EE0-1C53-6E1C-E0736659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4" b="124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3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t billede, der indeholder tøj, person, fodtøj, Renlighed&#10;&#10;Automatisk genereret beskrivelse">
            <a:extLst>
              <a:ext uri="{FF2B5EF4-FFF2-40B4-BE49-F238E27FC236}">
                <a16:creationId xmlns:a16="http://schemas.microsoft.com/office/drawing/2014/main" id="{ADF9C74E-0498-AB99-15EA-00B91D2A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b="128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lippekort i hovedstadsområdet">
            <a:extLst>
              <a:ext uri="{FF2B5EF4-FFF2-40B4-BE49-F238E27FC236}">
                <a16:creationId xmlns:a16="http://schemas.microsoft.com/office/drawing/2014/main" id="{076C3FD2-9121-A4F3-FA52-ABC3052C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3" y="1637414"/>
            <a:ext cx="1520013" cy="39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5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494EC5-6D4D-2469-ADC3-A548CE7E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Det funktionelle kildebegreb</a:t>
            </a:r>
          </a:p>
        </p:txBody>
      </p:sp>
      <p:pic>
        <p:nvPicPr>
          <p:cNvPr id="4098" name="Picture 2" descr="hmm Meme Generator">
            <a:extLst>
              <a:ext uri="{FF2B5EF4-FFF2-40B4-BE49-F238E27FC236}">
                <a16:creationId xmlns:a16="http://schemas.microsoft.com/office/drawing/2014/main" id="{93B1EB51-AA5E-2F76-8E24-E8C2871714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013369"/>
            <a:ext cx="5451627" cy="4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8DF4AD-5649-EA6F-FE96-468377CCD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4" y="2198913"/>
            <a:ext cx="5127172" cy="3914801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2100" dirty="0" err="1">
                <a:highlight>
                  <a:srgbClr val="FFFFFF"/>
                </a:highlight>
              </a:rPr>
              <a:t>Kilder</a:t>
            </a:r>
            <a:r>
              <a:rPr lang="en-US" sz="2100" dirty="0">
                <a:highlight>
                  <a:srgbClr val="FFFFFF"/>
                </a:highlight>
              </a:rPr>
              <a:t> </a:t>
            </a:r>
            <a:r>
              <a:rPr lang="en-US" sz="2100" dirty="0" err="1">
                <a:highlight>
                  <a:srgbClr val="FFFFFF"/>
                </a:highlight>
              </a:rPr>
              <a:t>har</a:t>
            </a:r>
            <a:r>
              <a:rPr lang="en-US" sz="2100" dirty="0">
                <a:highlight>
                  <a:srgbClr val="FFFFFF"/>
                </a:highlight>
              </a:rPr>
              <a:t> </a:t>
            </a:r>
            <a:r>
              <a:rPr lang="en-US" sz="2100" dirty="0" err="1">
                <a:highlight>
                  <a:srgbClr val="FFFFFF"/>
                </a:highlight>
              </a:rPr>
              <a:t>ikke</a:t>
            </a:r>
            <a:r>
              <a:rPr lang="en-US" sz="2100" dirty="0">
                <a:highlight>
                  <a:srgbClr val="FFFFFF"/>
                </a:highlight>
              </a:rPr>
              <a:t> </a:t>
            </a:r>
            <a:r>
              <a:rPr lang="en-US" sz="2100" dirty="0" err="1">
                <a:highlight>
                  <a:srgbClr val="FFFFFF"/>
                </a:highlight>
              </a:rPr>
              <a:t>ét</a:t>
            </a:r>
            <a:r>
              <a:rPr lang="en-US" sz="2100" dirty="0">
                <a:highlight>
                  <a:srgbClr val="FFFFFF"/>
                </a:highlight>
              </a:rPr>
              <a:t> </a:t>
            </a:r>
            <a:r>
              <a:rPr lang="en-US" sz="2100" dirty="0" err="1">
                <a:highlight>
                  <a:srgbClr val="FFFFFF"/>
                </a:highlight>
              </a:rPr>
              <a:t>bestemt</a:t>
            </a:r>
            <a:r>
              <a:rPr lang="en-US" sz="2100" dirty="0">
                <a:highlight>
                  <a:srgbClr val="FFFFFF"/>
                </a:highlight>
              </a:rPr>
              <a:t> </a:t>
            </a:r>
            <a:r>
              <a:rPr lang="en-US" sz="2100" dirty="0" err="1">
                <a:highlight>
                  <a:srgbClr val="FFFFFF"/>
                </a:highlight>
              </a:rPr>
              <a:t>svar</a:t>
            </a:r>
            <a:r>
              <a:rPr lang="en-US" sz="2100" dirty="0">
                <a:highlight>
                  <a:srgbClr val="FFFFFF"/>
                </a:highlight>
              </a:rPr>
              <a:t> – </a:t>
            </a:r>
            <a:r>
              <a:rPr lang="en-US" sz="2100" b="1" dirty="0" err="1">
                <a:highlight>
                  <a:srgbClr val="FFFFFF"/>
                </a:highlight>
              </a:rPr>
              <a:t>svarene</a:t>
            </a:r>
            <a:r>
              <a:rPr lang="en-US" sz="2100" b="1" dirty="0">
                <a:highlight>
                  <a:srgbClr val="FFFFFF"/>
                </a:highlight>
              </a:rPr>
              <a:t> </a:t>
            </a:r>
            <a:r>
              <a:rPr lang="en-US" sz="2100" b="1" dirty="0" err="1">
                <a:highlight>
                  <a:srgbClr val="FFFFFF"/>
                </a:highlight>
              </a:rPr>
              <a:t>afhænger</a:t>
            </a:r>
            <a:r>
              <a:rPr lang="en-US" sz="2100" b="1" dirty="0">
                <a:highlight>
                  <a:srgbClr val="FFFFFF"/>
                </a:highlight>
              </a:rPr>
              <a:t> </a:t>
            </a:r>
            <a:r>
              <a:rPr lang="en-US" sz="2100" b="1" dirty="0" err="1">
                <a:highlight>
                  <a:srgbClr val="FFFFFF"/>
                </a:highlight>
              </a:rPr>
              <a:t>af</a:t>
            </a:r>
            <a:r>
              <a:rPr lang="en-US" sz="2100" b="1" dirty="0">
                <a:highlight>
                  <a:srgbClr val="FFFFFF"/>
                </a:highlight>
              </a:rPr>
              <a:t> det vi </a:t>
            </a:r>
            <a:r>
              <a:rPr lang="en-US" sz="2100" b="1" dirty="0" err="1">
                <a:highlight>
                  <a:srgbClr val="FFFFFF"/>
                </a:highlight>
              </a:rPr>
              <a:t>vælger</a:t>
            </a:r>
            <a:r>
              <a:rPr lang="en-US" sz="2100" b="1" dirty="0">
                <a:highlight>
                  <a:srgbClr val="FFFFFF"/>
                </a:highlight>
              </a:rPr>
              <a:t> at </a:t>
            </a:r>
            <a:r>
              <a:rPr lang="en-US" sz="2100" b="1" dirty="0" err="1">
                <a:highlight>
                  <a:srgbClr val="FFFFFF"/>
                </a:highlight>
              </a:rPr>
              <a:t>undersøge</a:t>
            </a:r>
            <a:r>
              <a:rPr lang="en-US" sz="2100" b="1" dirty="0">
                <a:highlight>
                  <a:srgbClr val="FFFFFF"/>
                </a:highlight>
              </a:rPr>
              <a:t> </a:t>
            </a:r>
            <a:r>
              <a:rPr lang="en-US" sz="2100" b="1" dirty="0" err="1">
                <a:highlight>
                  <a:srgbClr val="FFFFFF"/>
                </a:highlight>
              </a:rPr>
              <a:t>ved</a:t>
            </a:r>
            <a:r>
              <a:rPr lang="en-US" sz="2100" b="1" dirty="0">
                <a:highlight>
                  <a:srgbClr val="FFFFFF"/>
                </a:highlight>
              </a:rPr>
              <a:t> </a:t>
            </a:r>
            <a:r>
              <a:rPr lang="en-US" sz="2100" b="1" dirty="0" err="1">
                <a:highlight>
                  <a:srgbClr val="FFFFFF"/>
                </a:highlight>
              </a:rPr>
              <a:t>hjælp</a:t>
            </a:r>
            <a:r>
              <a:rPr lang="en-US" sz="2100" b="1" dirty="0">
                <a:highlight>
                  <a:srgbClr val="FFFFFF"/>
                </a:highlight>
              </a:rPr>
              <a:t> </a:t>
            </a:r>
            <a:r>
              <a:rPr lang="en-US" sz="2100" b="1" dirty="0" err="1">
                <a:highlight>
                  <a:srgbClr val="FFFFFF"/>
                </a:highlight>
              </a:rPr>
              <a:t>af</a:t>
            </a:r>
            <a:r>
              <a:rPr lang="en-US" sz="2100" b="1" dirty="0">
                <a:highlight>
                  <a:srgbClr val="FFFFFF"/>
                </a:highlight>
              </a:rPr>
              <a:t> </a:t>
            </a:r>
            <a:r>
              <a:rPr lang="en-US" sz="2100" b="1" dirty="0" err="1">
                <a:highlight>
                  <a:srgbClr val="FFFFFF"/>
                </a:highlight>
              </a:rPr>
              <a:t>kilden</a:t>
            </a:r>
            <a:r>
              <a:rPr lang="en-US" sz="2100" b="1" dirty="0">
                <a:highlight>
                  <a:srgbClr val="FFFFFF"/>
                </a:highlight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100" dirty="0" err="1">
                <a:highlight>
                  <a:srgbClr val="FFFFFF"/>
                </a:highlight>
              </a:rPr>
              <a:t>K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ildens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pointer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kommer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til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udtryk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 </a:t>
            </a:r>
            <a:r>
              <a:rPr lang="en-US" sz="2100" b="0" i="1" dirty="0">
                <a:effectLst/>
                <a:highlight>
                  <a:srgbClr val="FFFFFF"/>
                </a:highlight>
              </a:rPr>
              <a:t>alt </a:t>
            </a:r>
            <a:r>
              <a:rPr lang="en-US" sz="2100" b="0" i="1" dirty="0" err="1">
                <a:effectLst/>
                <a:highlight>
                  <a:srgbClr val="FFFFFF"/>
                </a:highlight>
              </a:rPr>
              <a:t>efter</a:t>
            </a:r>
            <a:r>
              <a:rPr lang="en-US" sz="2100" b="0" i="1" dirty="0">
                <a:effectLst/>
                <a:highlight>
                  <a:srgbClr val="FFFFFF"/>
                </a:highlight>
              </a:rPr>
              <a:t>, </a:t>
            </a:r>
            <a:r>
              <a:rPr lang="en-US" sz="2100" b="0" i="1" dirty="0" err="1">
                <a:effectLst/>
                <a:highlight>
                  <a:srgbClr val="FFFFFF"/>
                </a:highlight>
              </a:rPr>
              <a:t>hvad</a:t>
            </a:r>
            <a:r>
              <a:rPr lang="en-US" sz="2100" b="0" i="1" dirty="0">
                <a:effectLst/>
                <a:highlight>
                  <a:srgbClr val="FFFFFF"/>
                </a:highlight>
              </a:rPr>
              <a:t> vi </a:t>
            </a:r>
            <a:r>
              <a:rPr lang="en-US" sz="2100" b="0" i="1" dirty="0" err="1">
                <a:effectLst/>
                <a:highlight>
                  <a:srgbClr val="FFFFFF"/>
                </a:highlight>
              </a:rPr>
              <a:t>spørger</a:t>
            </a:r>
            <a:r>
              <a:rPr lang="en-US" sz="2100" b="0" i="1" dirty="0">
                <a:effectLst/>
                <a:highlight>
                  <a:srgbClr val="FFFFFF"/>
                </a:highlight>
              </a:rPr>
              <a:t> den </a:t>
            </a:r>
            <a:r>
              <a:rPr lang="en-US" sz="2100" b="0" i="1" dirty="0" err="1">
                <a:effectLst/>
                <a:highlight>
                  <a:srgbClr val="FFFFFF"/>
                </a:highlight>
              </a:rPr>
              <a:t>om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.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Med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andre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ord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handler det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altså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om at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spørge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sig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selv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, </a:t>
            </a:r>
            <a:r>
              <a:rPr lang="en-US" sz="2100" b="1" i="0" dirty="0" err="1">
                <a:effectLst/>
                <a:highlight>
                  <a:srgbClr val="FFFFFF"/>
                </a:highlight>
              </a:rPr>
              <a:t>hvad</a:t>
            </a:r>
            <a:r>
              <a:rPr lang="en-US" sz="21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1" i="0" dirty="0" err="1">
                <a:effectLst/>
                <a:highlight>
                  <a:srgbClr val="FFFFFF"/>
                </a:highlight>
              </a:rPr>
              <a:t>kilden</a:t>
            </a:r>
            <a:r>
              <a:rPr lang="en-US" sz="21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1" i="0" dirty="0" err="1">
                <a:effectLst/>
                <a:highlight>
                  <a:srgbClr val="FFFFFF"/>
                </a:highlight>
              </a:rPr>
              <a:t>kan</a:t>
            </a:r>
            <a:r>
              <a:rPr lang="en-US" sz="21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1" i="0" dirty="0" err="1">
                <a:effectLst/>
                <a:highlight>
                  <a:srgbClr val="FFFFFF"/>
                </a:highlight>
              </a:rPr>
              <a:t>sige</a:t>
            </a:r>
            <a:r>
              <a:rPr lang="en-US" sz="21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1" i="0" dirty="0" err="1">
                <a:effectLst/>
                <a:highlight>
                  <a:srgbClr val="FFFFFF"/>
                </a:highlight>
              </a:rPr>
              <a:t>noget</a:t>
            </a:r>
            <a:r>
              <a:rPr lang="en-US" sz="21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1" i="0" dirty="0" err="1">
                <a:effectLst/>
                <a:highlight>
                  <a:srgbClr val="FFFFFF"/>
                </a:highlight>
              </a:rPr>
              <a:t>om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.</a:t>
            </a:r>
            <a:endParaRPr lang="en-US" sz="2100" b="0" i="0" dirty="0">
              <a:effectLst/>
              <a:highlight>
                <a:srgbClr val="FFFFFF"/>
              </a:highlight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2100" b="0" i="0" dirty="0">
                <a:effectLst/>
                <a:highlight>
                  <a:srgbClr val="FFFFFF"/>
                </a:highlight>
              </a:rPr>
              <a:t>Der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findes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ikke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som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sådan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”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gode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”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eller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”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dårlige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” (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hvis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de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fx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er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utroværdige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), men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kun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kilder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der er mere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eller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mindre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velegnede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til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den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opgave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, du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skal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100" b="0" i="0" dirty="0" err="1">
                <a:effectLst/>
                <a:highlight>
                  <a:srgbClr val="FFFFFF"/>
                </a:highlight>
              </a:rPr>
              <a:t>løse</a:t>
            </a:r>
            <a:r>
              <a:rPr lang="en-US" sz="2100" b="0" i="0" dirty="0">
                <a:effectLst/>
                <a:highlight>
                  <a:srgbClr val="FFFFFF"/>
                </a:highlight>
              </a:rPr>
              <a:t>.</a:t>
            </a:r>
            <a:endParaRPr lang="en-US" sz="2100" dirty="0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82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77E2E-413F-C7F5-8081-868EE6A0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Frembringelse og beretning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474855-0445-7E4E-21E1-B14674C9E3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 Hvis man udnytter kilden som en </a:t>
            </a:r>
            <a:r>
              <a:rPr lang="da-DK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frembringelse</a:t>
            </a:r>
            <a:r>
              <a:rPr lang="da-DK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, så bruger man kilden som en konkret dokumentation af, at 'noget' er sket/frembragt i det fortidige. </a:t>
            </a:r>
            <a:endParaRPr lang="da-DK" dirty="0">
              <a:solidFill>
                <a:srgbClr val="333333"/>
              </a:solidFill>
              <a:highlight>
                <a:srgbClr val="FFFFFF"/>
              </a:highlight>
              <a:latin typeface="Noto Sans" panose="020B0502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Når man bruger kilden som en </a:t>
            </a:r>
            <a:r>
              <a:rPr lang="da-DK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beretning</a:t>
            </a:r>
            <a:r>
              <a:rPr lang="da-DK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, så bruger man det, der </a:t>
            </a:r>
            <a:r>
              <a:rPr lang="da-DK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meddeles</a:t>
            </a:r>
            <a:r>
              <a:rPr lang="da-DK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 af afsenderen i kilden.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2D0E5B6-F280-133C-1E2E-8065B75FEA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OBS!</a:t>
            </a:r>
          </a:p>
          <a:p>
            <a:pPr>
              <a:lnSpc>
                <a:spcPct val="150000"/>
              </a:lnSpc>
            </a:pPr>
            <a:r>
              <a:rPr lang="da-DK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504020204" pitchFamily="34" charset="0"/>
              </a:rPr>
              <a:t>Man skal være opmærksom på, at de skriftlige/sproglige kilder både kan anvendes som frembringelse og som beretning, mens de ikke-skriftlige kilder kun kan anvendes som frembringelse, fordi de som udgangspunkt ikke meddeler noget i skrift.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810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39413-5DF0-9850-1B16-BD31574B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leg med kildeanalyse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67A2D5-A8A2-6D24-E122-CB40658685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20 minutter:</a:t>
            </a:r>
          </a:p>
          <a:p>
            <a:r>
              <a:rPr lang="da-DK" dirty="0"/>
              <a:t>1. Gå sammen to og to</a:t>
            </a:r>
          </a:p>
          <a:p>
            <a:r>
              <a:rPr lang="da-DK" dirty="0"/>
              <a:t>2. Byt genstand med din partner</a:t>
            </a:r>
          </a:p>
          <a:p>
            <a:r>
              <a:rPr lang="da-DK" dirty="0"/>
              <a:t>3. Vælg den analysemetode, som du finder relevant i forhold til kildens form/udtryk</a:t>
            </a:r>
          </a:p>
          <a:p>
            <a:r>
              <a:rPr lang="da-DK" dirty="0"/>
              <a:t>4. Lav en kildeanalyse af genstanden</a:t>
            </a:r>
            <a:br>
              <a:rPr lang="da-DK" dirty="0"/>
            </a:br>
            <a:r>
              <a:rPr lang="da-DK" dirty="0"/>
              <a:t>     – anvend samtlige punkter i den  pågældende analysemetode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1D74A0-8621-6C43-7F6A-BD39496E4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119130"/>
          </a:xfrm>
        </p:spPr>
        <p:txBody>
          <a:bodyPr>
            <a:normAutofit lnSpcReduction="10000"/>
          </a:bodyPr>
          <a:lstStyle/>
          <a:p>
            <a:r>
              <a:rPr lang="da-DK" dirty="0"/>
              <a:t>10 minutter:</a:t>
            </a:r>
          </a:p>
          <a:p>
            <a:r>
              <a:rPr lang="da-DK" dirty="0"/>
              <a:t>Præsenter din kildeanalyse til din partner</a:t>
            </a:r>
            <a:br>
              <a:rPr lang="da-DK" dirty="0"/>
            </a:br>
            <a:r>
              <a:rPr lang="da-DK" dirty="0"/>
              <a:t>(2 x 5 minutter)</a:t>
            </a:r>
          </a:p>
          <a:p>
            <a:r>
              <a:rPr lang="da-DK" dirty="0"/>
              <a:t>Har I tid til overs, så kan I fortælle HVORFOR I har valgt at tage netop denne genstand med i dag.</a:t>
            </a:r>
          </a:p>
          <a:p>
            <a:r>
              <a:rPr lang="da-DK" dirty="0"/>
              <a:t>________________</a:t>
            </a:r>
          </a:p>
          <a:p>
            <a:r>
              <a:rPr lang="da-DK" dirty="0"/>
              <a:t>Opsamling:</a:t>
            </a:r>
          </a:p>
          <a:p>
            <a:r>
              <a:rPr lang="da-DK" dirty="0"/>
              <a:t>- Vi udvælger ét par genstande fra klassen som vi sammen prøver at kategorisere og undersøge som henholdsvis </a:t>
            </a:r>
            <a:r>
              <a:rPr lang="da-DK" b="1" dirty="0"/>
              <a:t>frembringelse</a:t>
            </a:r>
            <a:r>
              <a:rPr lang="da-DK" dirty="0"/>
              <a:t> og </a:t>
            </a:r>
            <a:r>
              <a:rPr lang="da-DK" b="1" dirty="0"/>
              <a:t>beretning.</a:t>
            </a:r>
          </a:p>
        </p:txBody>
      </p:sp>
    </p:spTree>
    <p:extLst>
      <p:ext uri="{BB962C8B-B14F-4D97-AF65-F5344CB8AC3E}">
        <p14:creationId xmlns:p14="http://schemas.microsoft.com/office/powerpoint/2010/main" val="37665493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1235</TotalTime>
  <Words>398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Noto Sans</vt:lpstr>
      <vt:lpstr>Retrospektiv</vt:lpstr>
      <vt:lpstr>At arbejde med kilder</vt:lpstr>
      <vt:lpstr>Dagens menu</vt:lpstr>
      <vt:lpstr>Kildernes MANGE former</vt:lpstr>
      <vt:lpstr>PowerPoint-præsentation</vt:lpstr>
      <vt:lpstr>PowerPoint-præsentation</vt:lpstr>
      <vt:lpstr>Det funktionelle kildebegreb</vt:lpstr>
      <vt:lpstr>Frembringelse og beretning</vt:lpstr>
      <vt:lpstr>Øvelse: leg med kildeanalyse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Shirin Holmgaard (ESH - Underviser - U/NORD)</dc:creator>
  <cp:lastModifiedBy>Emilie Shirin Holmgaard (ESH - Underviser - U/NORD)</cp:lastModifiedBy>
  <cp:revision>2</cp:revision>
  <dcterms:created xsi:type="dcterms:W3CDTF">2024-08-19T11:59:30Z</dcterms:created>
  <dcterms:modified xsi:type="dcterms:W3CDTF">2024-08-20T08:35:27Z</dcterms:modified>
</cp:coreProperties>
</file>