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68" r:id="rId2"/>
    <p:sldId id="269" r:id="rId3"/>
    <p:sldId id="270" r:id="rId4"/>
    <p:sldId id="271" r:id="rId5"/>
    <p:sldId id="272" r:id="rId6"/>
    <p:sldId id="281" r:id="rId7"/>
    <p:sldId id="273" r:id="rId8"/>
    <p:sldId id="274" r:id="rId9"/>
    <p:sldId id="282" r:id="rId10"/>
    <p:sldId id="275" r:id="rId11"/>
    <p:sldId id="283" r:id="rId12"/>
    <p:sldId id="276" r:id="rId13"/>
    <p:sldId id="284" r:id="rId14"/>
    <p:sldId id="277" r:id="rId15"/>
    <p:sldId id="285" r:id="rId16"/>
    <p:sldId id="278" r:id="rId17"/>
    <p:sldId id="286" r:id="rId1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B557A-3F3B-477A-98D5-46ADC783C8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6059154-E884-4EE5-BFF7-39DA7462C4BF}">
      <dgm:prSet/>
      <dgm:spPr/>
      <dgm:t>
        <a:bodyPr/>
        <a:lstStyle/>
        <a:p>
          <a:r>
            <a:rPr lang="da-DK"/>
            <a:t>Den dybdeborende dokumentar</a:t>
          </a:r>
          <a:endParaRPr lang="en-US"/>
        </a:p>
      </dgm:t>
    </dgm:pt>
    <dgm:pt modelId="{5B7BE1EE-E8F1-494D-9ED5-25F9A7E69AB1}" type="parTrans" cxnId="{1A462E2E-C3A3-4776-91A1-7C7EA442DEA6}">
      <dgm:prSet/>
      <dgm:spPr/>
      <dgm:t>
        <a:bodyPr/>
        <a:lstStyle/>
        <a:p>
          <a:endParaRPr lang="en-US"/>
        </a:p>
      </dgm:t>
    </dgm:pt>
    <dgm:pt modelId="{904B623F-1AA9-488A-A7D1-18969B57D631}" type="sibTrans" cxnId="{1A462E2E-C3A3-4776-91A1-7C7EA442DEA6}">
      <dgm:prSet/>
      <dgm:spPr/>
      <dgm:t>
        <a:bodyPr/>
        <a:lstStyle/>
        <a:p>
          <a:endParaRPr lang="en-US"/>
        </a:p>
      </dgm:t>
    </dgm:pt>
    <dgm:pt modelId="{5E9CD474-4E90-4753-9A6C-E5C95D6EAEE1}">
      <dgm:prSet/>
      <dgm:spPr/>
      <dgm:t>
        <a:bodyPr/>
        <a:lstStyle/>
        <a:p>
          <a:r>
            <a:rPr lang="da-DK"/>
            <a:t>Den observerende dokumentar</a:t>
          </a:r>
          <a:endParaRPr lang="en-US"/>
        </a:p>
      </dgm:t>
    </dgm:pt>
    <dgm:pt modelId="{19C737B5-7EFD-480E-9365-ECBB2813A058}" type="parTrans" cxnId="{D63CE0FE-DB06-4143-A2B1-378A6CE14192}">
      <dgm:prSet/>
      <dgm:spPr/>
      <dgm:t>
        <a:bodyPr/>
        <a:lstStyle/>
        <a:p>
          <a:endParaRPr lang="en-US"/>
        </a:p>
      </dgm:t>
    </dgm:pt>
    <dgm:pt modelId="{AF72510D-CD2F-44BB-99C4-2E377946D6EB}" type="sibTrans" cxnId="{D63CE0FE-DB06-4143-A2B1-378A6CE14192}">
      <dgm:prSet/>
      <dgm:spPr/>
      <dgm:t>
        <a:bodyPr/>
        <a:lstStyle/>
        <a:p>
          <a:endParaRPr lang="en-US"/>
        </a:p>
      </dgm:t>
    </dgm:pt>
    <dgm:pt modelId="{E6C2F4D1-2FEE-4EE1-9571-E40145EE146F}">
      <dgm:prSet/>
      <dgm:spPr/>
      <dgm:t>
        <a:bodyPr/>
        <a:lstStyle/>
        <a:p>
          <a:r>
            <a:rPr lang="da-DK"/>
            <a:t>Den deltagende dokumentar</a:t>
          </a:r>
          <a:endParaRPr lang="en-US"/>
        </a:p>
      </dgm:t>
    </dgm:pt>
    <dgm:pt modelId="{6BC2D173-46D6-49DC-9E8D-84EB35852068}" type="parTrans" cxnId="{BA8CEAFF-C427-4253-BE80-2254EBF6E7D3}">
      <dgm:prSet/>
      <dgm:spPr/>
      <dgm:t>
        <a:bodyPr/>
        <a:lstStyle/>
        <a:p>
          <a:endParaRPr lang="en-US"/>
        </a:p>
      </dgm:t>
    </dgm:pt>
    <dgm:pt modelId="{ECE68D51-950F-4ED8-8E1C-E70DCF6F2A92}" type="sibTrans" cxnId="{BA8CEAFF-C427-4253-BE80-2254EBF6E7D3}">
      <dgm:prSet/>
      <dgm:spPr/>
      <dgm:t>
        <a:bodyPr/>
        <a:lstStyle/>
        <a:p>
          <a:endParaRPr lang="en-US"/>
        </a:p>
      </dgm:t>
    </dgm:pt>
    <dgm:pt modelId="{47259E60-9463-437E-9312-60F6054ECE43}">
      <dgm:prSet/>
      <dgm:spPr/>
      <dgm:t>
        <a:bodyPr/>
        <a:lstStyle/>
        <a:p>
          <a:r>
            <a:rPr lang="da-DK"/>
            <a:t>Den refleksive dokumentar</a:t>
          </a:r>
          <a:endParaRPr lang="en-US"/>
        </a:p>
      </dgm:t>
    </dgm:pt>
    <dgm:pt modelId="{16D29AC0-1151-48A4-9F51-FD338C030FCA}" type="parTrans" cxnId="{BA0A16F1-F167-4750-AA1D-C5C240A2F74D}">
      <dgm:prSet/>
      <dgm:spPr/>
      <dgm:t>
        <a:bodyPr/>
        <a:lstStyle/>
        <a:p>
          <a:endParaRPr lang="en-US"/>
        </a:p>
      </dgm:t>
    </dgm:pt>
    <dgm:pt modelId="{C18AEFE9-3604-4B06-A5F0-000C675DF15A}" type="sibTrans" cxnId="{BA0A16F1-F167-4750-AA1D-C5C240A2F74D}">
      <dgm:prSet/>
      <dgm:spPr/>
      <dgm:t>
        <a:bodyPr/>
        <a:lstStyle/>
        <a:p>
          <a:endParaRPr lang="en-US"/>
        </a:p>
      </dgm:t>
    </dgm:pt>
    <dgm:pt modelId="{E7ED0B03-F8E0-494E-B69C-16959A836F30}">
      <dgm:prSet/>
      <dgm:spPr/>
      <dgm:t>
        <a:bodyPr/>
        <a:lstStyle/>
        <a:p>
          <a:r>
            <a:rPr lang="da-DK"/>
            <a:t>Den poetiske dokumentar</a:t>
          </a:r>
          <a:endParaRPr lang="en-US"/>
        </a:p>
      </dgm:t>
    </dgm:pt>
    <dgm:pt modelId="{E600C33E-EF20-4075-81FF-D8EA786A93B6}" type="parTrans" cxnId="{0C192BB4-C06F-4BBA-9268-6983271312C0}">
      <dgm:prSet/>
      <dgm:spPr/>
      <dgm:t>
        <a:bodyPr/>
        <a:lstStyle/>
        <a:p>
          <a:endParaRPr lang="en-US"/>
        </a:p>
      </dgm:t>
    </dgm:pt>
    <dgm:pt modelId="{F6819D3A-B4DF-47A4-9B46-4F374603271C}" type="sibTrans" cxnId="{0C192BB4-C06F-4BBA-9268-6983271312C0}">
      <dgm:prSet/>
      <dgm:spPr/>
      <dgm:t>
        <a:bodyPr/>
        <a:lstStyle/>
        <a:p>
          <a:endParaRPr lang="en-US"/>
        </a:p>
      </dgm:t>
    </dgm:pt>
    <dgm:pt modelId="{DB4EC08C-1704-45B9-A874-CEBEC3447826}">
      <dgm:prSet/>
      <dgm:spPr/>
      <dgm:t>
        <a:bodyPr/>
        <a:lstStyle/>
        <a:p>
          <a:r>
            <a:rPr lang="da-DK"/>
            <a:t>Den dramatiserende dokumentar</a:t>
          </a:r>
          <a:endParaRPr lang="en-US"/>
        </a:p>
      </dgm:t>
    </dgm:pt>
    <dgm:pt modelId="{528B9AE7-C389-463C-A3B3-86D5E552A881}" type="parTrans" cxnId="{D996BB23-14D1-467F-9F53-312F8F898335}">
      <dgm:prSet/>
      <dgm:spPr/>
      <dgm:t>
        <a:bodyPr/>
        <a:lstStyle/>
        <a:p>
          <a:endParaRPr lang="en-US"/>
        </a:p>
      </dgm:t>
    </dgm:pt>
    <dgm:pt modelId="{A72D57D6-E6E8-4657-837F-7D3B828998A0}" type="sibTrans" cxnId="{D996BB23-14D1-467F-9F53-312F8F898335}">
      <dgm:prSet/>
      <dgm:spPr/>
      <dgm:t>
        <a:bodyPr/>
        <a:lstStyle/>
        <a:p>
          <a:endParaRPr lang="en-US"/>
        </a:p>
      </dgm:t>
    </dgm:pt>
    <dgm:pt modelId="{4D9866F7-C654-4D35-A43D-9C5484E648A7}" type="pres">
      <dgm:prSet presAssocID="{6B4B557A-3F3B-477A-98D5-46ADC783C8E0}" presName="linear" presStyleCnt="0">
        <dgm:presLayoutVars>
          <dgm:dir/>
          <dgm:animLvl val="lvl"/>
          <dgm:resizeHandles val="exact"/>
        </dgm:presLayoutVars>
      </dgm:prSet>
      <dgm:spPr/>
    </dgm:pt>
    <dgm:pt modelId="{4CB08191-0CA6-459C-AECB-F781CBFCB065}" type="pres">
      <dgm:prSet presAssocID="{86059154-E884-4EE5-BFF7-39DA7462C4BF}" presName="parentLin" presStyleCnt="0"/>
      <dgm:spPr/>
    </dgm:pt>
    <dgm:pt modelId="{FA335790-7F27-4C2D-B3F1-5D6BC9414E24}" type="pres">
      <dgm:prSet presAssocID="{86059154-E884-4EE5-BFF7-39DA7462C4BF}" presName="parentLeftMargin" presStyleLbl="node1" presStyleIdx="0" presStyleCnt="6"/>
      <dgm:spPr/>
    </dgm:pt>
    <dgm:pt modelId="{EA66A5F5-AAE1-457C-B2A9-76C923D02F1E}" type="pres">
      <dgm:prSet presAssocID="{86059154-E884-4EE5-BFF7-39DA7462C4B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547F48E7-CADB-4F5C-82C0-33A57BFBAA0E}" type="pres">
      <dgm:prSet presAssocID="{86059154-E884-4EE5-BFF7-39DA7462C4BF}" presName="negativeSpace" presStyleCnt="0"/>
      <dgm:spPr/>
    </dgm:pt>
    <dgm:pt modelId="{BCE9A89B-C0D1-4924-9277-DC593B46D02C}" type="pres">
      <dgm:prSet presAssocID="{86059154-E884-4EE5-BFF7-39DA7462C4BF}" presName="childText" presStyleLbl="conFgAcc1" presStyleIdx="0" presStyleCnt="6">
        <dgm:presLayoutVars>
          <dgm:bulletEnabled val="1"/>
        </dgm:presLayoutVars>
      </dgm:prSet>
      <dgm:spPr/>
    </dgm:pt>
    <dgm:pt modelId="{EAB94E01-A06A-41DA-8404-9A213E9E4BC1}" type="pres">
      <dgm:prSet presAssocID="{904B623F-1AA9-488A-A7D1-18969B57D631}" presName="spaceBetweenRectangles" presStyleCnt="0"/>
      <dgm:spPr/>
    </dgm:pt>
    <dgm:pt modelId="{AA2E9338-C0C4-4157-80F2-BD067256D74D}" type="pres">
      <dgm:prSet presAssocID="{5E9CD474-4E90-4753-9A6C-E5C95D6EAEE1}" presName="parentLin" presStyleCnt="0"/>
      <dgm:spPr/>
    </dgm:pt>
    <dgm:pt modelId="{25EA4641-2069-4D94-9310-390549A06928}" type="pres">
      <dgm:prSet presAssocID="{5E9CD474-4E90-4753-9A6C-E5C95D6EAEE1}" presName="parentLeftMargin" presStyleLbl="node1" presStyleIdx="0" presStyleCnt="6"/>
      <dgm:spPr/>
    </dgm:pt>
    <dgm:pt modelId="{CB84842B-BF25-41EA-AA85-CFFAB6FB46EE}" type="pres">
      <dgm:prSet presAssocID="{5E9CD474-4E90-4753-9A6C-E5C95D6EAEE1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BE28ABE4-9621-4BC9-929F-1B8F81B69A67}" type="pres">
      <dgm:prSet presAssocID="{5E9CD474-4E90-4753-9A6C-E5C95D6EAEE1}" presName="negativeSpace" presStyleCnt="0"/>
      <dgm:spPr/>
    </dgm:pt>
    <dgm:pt modelId="{208F4864-6938-4EAE-9E7A-562A34F5D2A0}" type="pres">
      <dgm:prSet presAssocID="{5E9CD474-4E90-4753-9A6C-E5C95D6EAEE1}" presName="childText" presStyleLbl="conFgAcc1" presStyleIdx="1" presStyleCnt="6">
        <dgm:presLayoutVars>
          <dgm:bulletEnabled val="1"/>
        </dgm:presLayoutVars>
      </dgm:prSet>
      <dgm:spPr/>
    </dgm:pt>
    <dgm:pt modelId="{EE056E45-FBA5-4AEA-9A7E-665535290366}" type="pres">
      <dgm:prSet presAssocID="{AF72510D-CD2F-44BB-99C4-2E377946D6EB}" presName="spaceBetweenRectangles" presStyleCnt="0"/>
      <dgm:spPr/>
    </dgm:pt>
    <dgm:pt modelId="{01DFAC85-EB62-4825-987E-CB3137DFC38E}" type="pres">
      <dgm:prSet presAssocID="{E6C2F4D1-2FEE-4EE1-9571-E40145EE146F}" presName="parentLin" presStyleCnt="0"/>
      <dgm:spPr/>
    </dgm:pt>
    <dgm:pt modelId="{AAF1B61F-B3C5-407D-B5D6-7E9D840EDED9}" type="pres">
      <dgm:prSet presAssocID="{E6C2F4D1-2FEE-4EE1-9571-E40145EE146F}" presName="parentLeftMargin" presStyleLbl="node1" presStyleIdx="1" presStyleCnt="6"/>
      <dgm:spPr/>
    </dgm:pt>
    <dgm:pt modelId="{89289DB8-7284-4363-A2BD-97EB0C082862}" type="pres">
      <dgm:prSet presAssocID="{E6C2F4D1-2FEE-4EE1-9571-E40145EE146F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B8EB9B5-0AA1-4E00-88D3-EB7A277E35D7}" type="pres">
      <dgm:prSet presAssocID="{E6C2F4D1-2FEE-4EE1-9571-E40145EE146F}" presName="negativeSpace" presStyleCnt="0"/>
      <dgm:spPr/>
    </dgm:pt>
    <dgm:pt modelId="{E7FB2D5F-0FB3-4D8B-A070-8C4A453024F7}" type="pres">
      <dgm:prSet presAssocID="{E6C2F4D1-2FEE-4EE1-9571-E40145EE146F}" presName="childText" presStyleLbl="conFgAcc1" presStyleIdx="2" presStyleCnt="6">
        <dgm:presLayoutVars>
          <dgm:bulletEnabled val="1"/>
        </dgm:presLayoutVars>
      </dgm:prSet>
      <dgm:spPr/>
    </dgm:pt>
    <dgm:pt modelId="{22ED3D84-5D08-4655-8CB5-9AF554518B71}" type="pres">
      <dgm:prSet presAssocID="{ECE68D51-950F-4ED8-8E1C-E70DCF6F2A92}" presName="spaceBetweenRectangles" presStyleCnt="0"/>
      <dgm:spPr/>
    </dgm:pt>
    <dgm:pt modelId="{80B61F57-BCA4-4399-B2AC-3093F8700DF0}" type="pres">
      <dgm:prSet presAssocID="{47259E60-9463-437E-9312-60F6054ECE43}" presName="parentLin" presStyleCnt="0"/>
      <dgm:spPr/>
    </dgm:pt>
    <dgm:pt modelId="{2D719311-C983-4FB8-955A-D29FD65CCAE6}" type="pres">
      <dgm:prSet presAssocID="{47259E60-9463-437E-9312-60F6054ECE43}" presName="parentLeftMargin" presStyleLbl="node1" presStyleIdx="2" presStyleCnt="6"/>
      <dgm:spPr/>
    </dgm:pt>
    <dgm:pt modelId="{1AA3277E-AB8A-4F11-A34D-BF96800838D1}" type="pres">
      <dgm:prSet presAssocID="{47259E60-9463-437E-9312-60F6054ECE43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74FE874-AA6A-4062-8DF7-8928838E9592}" type="pres">
      <dgm:prSet presAssocID="{47259E60-9463-437E-9312-60F6054ECE43}" presName="negativeSpace" presStyleCnt="0"/>
      <dgm:spPr/>
    </dgm:pt>
    <dgm:pt modelId="{4F1CF024-FAA7-4FCE-B1B1-BF058FB5E116}" type="pres">
      <dgm:prSet presAssocID="{47259E60-9463-437E-9312-60F6054ECE43}" presName="childText" presStyleLbl="conFgAcc1" presStyleIdx="3" presStyleCnt="6">
        <dgm:presLayoutVars>
          <dgm:bulletEnabled val="1"/>
        </dgm:presLayoutVars>
      </dgm:prSet>
      <dgm:spPr/>
    </dgm:pt>
    <dgm:pt modelId="{58776C12-52AD-4A43-962E-D2ABA233D8D3}" type="pres">
      <dgm:prSet presAssocID="{C18AEFE9-3604-4B06-A5F0-000C675DF15A}" presName="spaceBetweenRectangles" presStyleCnt="0"/>
      <dgm:spPr/>
    </dgm:pt>
    <dgm:pt modelId="{8838DE95-8AAD-4B49-9FED-6ABBCFC118DF}" type="pres">
      <dgm:prSet presAssocID="{E7ED0B03-F8E0-494E-B69C-16959A836F30}" presName="parentLin" presStyleCnt="0"/>
      <dgm:spPr/>
    </dgm:pt>
    <dgm:pt modelId="{45A57C17-E4E3-4096-8CBD-AFA4CC5C28C2}" type="pres">
      <dgm:prSet presAssocID="{E7ED0B03-F8E0-494E-B69C-16959A836F30}" presName="parentLeftMargin" presStyleLbl="node1" presStyleIdx="3" presStyleCnt="6"/>
      <dgm:spPr/>
    </dgm:pt>
    <dgm:pt modelId="{EDD096DD-5773-482A-B6ED-5A1DD22FDE59}" type="pres">
      <dgm:prSet presAssocID="{E7ED0B03-F8E0-494E-B69C-16959A836F30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FD43B16-3A24-492F-B0C2-26AF76086163}" type="pres">
      <dgm:prSet presAssocID="{E7ED0B03-F8E0-494E-B69C-16959A836F30}" presName="negativeSpace" presStyleCnt="0"/>
      <dgm:spPr/>
    </dgm:pt>
    <dgm:pt modelId="{F68B1632-2730-4552-8D98-6B1E7EE7C43F}" type="pres">
      <dgm:prSet presAssocID="{E7ED0B03-F8E0-494E-B69C-16959A836F30}" presName="childText" presStyleLbl="conFgAcc1" presStyleIdx="4" presStyleCnt="6">
        <dgm:presLayoutVars>
          <dgm:bulletEnabled val="1"/>
        </dgm:presLayoutVars>
      </dgm:prSet>
      <dgm:spPr/>
    </dgm:pt>
    <dgm:pt modelId="{1A0FD15F-CA6C-413B-8CAB-1EBEB823C7D0}" type="pres">
      <dgm:prSet presAssocID="{F6819D3A-B4DF-47A4-9B46-4F374603271C}" presName="spaceBetweenRectangles" presStyleCnt="0"/>
      <dgm:spPr/>
    </dgm:pt>
    <dgm:pt modelId="{CE5C9264-2AD0-4B4A-A389-DFF4E3195760}" type="pres">
      <dgm:prSet presAssocID="{DB4EC08C-1704-45B9-A874-CEBEC3447826}" presName="parentLin" presStyleCnt="0"/>
      <dgm:spPr/>
    </dgm:pt>
    <dgm:pt modelId="{3AFAA1A8-C77F-4C19-A8DA-F210AA8CA433}" type="pres">
      <dgm:prSet presAssocID="{DB4EC08C-1704-45B9-A874-CEBEC3447826}" presName="parentLeftMargin" presStyleLbl="node1" presStyleIdx="4" presStyleCnt="6"/>
      <dgm:spPr/>
    </dgm:pt>
    <dgm:pt modelId="{A4535E79-DD5A-497B-9A49-B7D1D4D1320B}" type="pres">
      <dgm:prSet presAssocID="{DB4EC08C-1704-45B9-A874-CEBEC3447826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B7642F6D-E49F-4BD8-B413-519EEF5AB1F7}" type="pres">
      <dgm:prSet presAssocID="{DB4EC08C-1704-45B9-A874-CEBEC3447826}" presName="negativeSpace" presStyleCnt="0"/>
      <dgm:spPr/>
    </dgm:pt>
    <dgm:pt modelId="{8624F4D8-F95A-417A-8819-3D24C24C6277}" type="pres">
      <dgm:prSet presAssocID="{DB4EC08C-1704-45B9-A874-CEBEC3447826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D996BB23-14D1-467F-9F53-312F8F898335}" srcId="{6B4B557A-3F3B-477A-98D5-46ADC783C8E0}" destId="{DB4EC08C-1704-45B9-A874-CEBEC3447826}" srcOrd="5" destOrd="0" parTransId="{528B9AE7-C389-463C-A3B3-86D5E552A881}" sibTransId="{A72D57D6-E6E8-4657-837F-7D3B828998A0}"/>
    <dgm:cxn modelId="{1A462E2E-C3A3-4776-91A1-7C7EA442DEA6}" srcId="{6B4B557A-3F3B-477A-98D5-46ADC783C8E0}" destId="{86059154-E884-4EE5-BFF7-39DA7462C4BF}" srcOrd="0" destOrd="0" parTransId="{5B7BE1EE-E8F1-494D-9ED5-25F9A7E69AB1}" sibTransId="{904B623F-1AA9-488A-A7D1-18969B57D631}"/>
    <dgm:cxn modelId="{AE68FC38-5AC6-473A-BF3C-CE670128D995}" type="presOf" srcId="{E7ED0B03-F8E0-494E-B69C-16959A836F30}" destId="{45A57C17-E4E3-4096-8CBD-AFA4CC5C28C2}" srcOrd="0" destOrd="0" presId="urn:microsoft.com/office/officeart/2005/8/layout/list1"/>
    <dgm:cxn modelId="{8C902645-1BC2-499E-BF4B-FDF303965CDD}" type="presOf" srcId="{DB4EC08C-1704-45B9-A874-CEBEC3447826}" destId="{3AFAA1A8-C77F-4C19-A8DA-F210AA8CA433}" srcOrd="0" destOrd="0" presId="urn:microsoft.com/office/officeart/2005/8/layout/list1"/>
    <dgm:cxn modelId="{E950F249-4E2D-4193-B3B6-26698DB250CD}" type="presOf" srcId="{86059154-E884-4EE5-BFF7-39DA7462C4BF}" destId="{EA66A5F5-AAE1-457C-B2A9-76C923D02F1E}" srcOrd="1" destOrd="0" presId="urn:microsoft.com/office/officeart/2005/8/layout/list1"/>
    <dgm:cxn modelId="{C7528897-7EB6-4802-95EF-98A85BED086B}" type="presOf" srcId="{5E9CD474-4E90-4753-9A6C-E5C95D6EAEE1}" destId="{CB84842B-BF25-41EA-AA85-CFFAB6FB46EE}" srcOrd="1" destOrd="0" presId="urn:microsoft.com/office/officeart/2005/8/layout/list1"/>
    <dgm:cxn modelId="{D475DD9B-A2DB-4FFA-BCEB-AD3FE544B8AC}" type="presOf" srcId="{E6C2F4D1-2FEE-4EE1-9571-E40145EE146F}" destId="{AAF1B61F-B3C5-407D-B5D6-7E9D840EDED9}" srcOrd="0" destOrd="0" presId="urn:microsoft.com/office/officeart/2005/8/layout/list1"/>
    <dgm:cxn modelId="{0C192BB4-C06F-4BBA-9268-6983271312C0}" srcId="{6B4B557A-3F3B-477A-98D5-46ADC783C8E0}" destId="{E7ED0B03-F8E0-494E-B69C-16959A836F30}" srcOrd="4" destOrd="0" parTransId="{E600C33E-EF20-4075-81FF-D8EA786A93B6}" sibTransId="{F6819D3A-B4DF-47A4-9B46-4F374603271C}"/>
    <dgm:cxn modelId="{A13742B6-4123-4629-AEEF-4D69ABA42BC2}" type="presOf" srcId="{47259E60-9463-437E-9312-60F6054ECE43}" destId="{1AA3277E-AB8A-4F11-A34D-BF96800838D1}" srcOrd="1" destOrd="0" presId="urn:microsoft.com/office/officeart/2005/8/layout/list1"/>
    <dgm:cxn modelId="{1696FCC8-5413-469E-B3FA-0318036618C5}" type="presOf" srcId="{47259E60-9463-437E-9312-60F6054ECE43}" destId="{2D719311-C983-4FB8-955A-D29FD65CCAE6}" srcOrd="0" destOrd="0" presId="urn:microsoft.com/office/officeart/2005/8/layout/list1"/>
    <dgm:cxn modelId="{C5A5FFCC-F9A2-4358-A0B7-B6B2C018A9DC}" type="presOf" srcId="{6B4B557A-3F3B-477A-98D5-46ADC783C8E0}" destId="{4D9866F7-C654-4D35-A43D-9C5484E648A7}" srcOrd="0" destOrd="0" presId="urn:microsoft.com/office/officeart/2005/8/layout/list1"/>
    <dgm:cxn modelId="{4DCD0ED2-6774-466D-904B-4847AE1A5D1C}" type="presOf" srcId="{E7ED0B03-F8E0-494E-B69C-16959A836F30}" destId="{EDD096DD-5773-482A-B6ED-5A1DD22FDE59}" srcOrd="1" destOrd="0" presId="urn:microsoft.com/office/officeart/2005/8/layout/list1"/>
    <dgm:cxn modelId="{E1500ADE-311F-41DB-86FE-232724F946AC}" type="presOf" srcId="{E6C2F4D1-2FEE-4EE1-9571-E40145EE146F}" destId="{89289DB8-7284-4363-A2BD-97EB0C082862}" srcOrd="1" destOrd="0" presId="urn:microsoft.com/office/officeart/2005/8/layout/list1"/>
    <dgm:cxn modelId="{E2E22FE0-2DB9-4102-922B-5A32D57B8DD1}" type="presOf" srcId="{5E9CD474-4E90-4753-9A6C-E5C95D6EAEE1}" destId="{25EA4641-2069-4D94-9310-390549A06928}" srcOrd="0" destOrd="0" presId="urn:microsoft.com/office/officeart/2005/8/layout/list1"/>
    <dgm:cxn modelId="{EBA622EC-CC31-4BDB-AA55-0E38EE35A413}" type="presOf" srcId="{DB4EC08C-1704-45B9-A874-CEBEC3447826}" destId="{A4535E79-DD5A-497B-9A49-B7D1D4D1320B}" srcOrd="1" destOrd="0" presId="urn:microsoft.com/office/officeart/2005/8/layout/list1"/>
    <dgm:cxn modelId="{60FF8AEF-8F3D-4064-83A4-B57DB1DA98F8}" type="presOf" srcId="{86059154-E884-4EE5-BFF7-39DA7462C4BF}" destId="{FA335790-7F27-4C2D-B3F1-5D6BC9414E24}" srcOrd="0" destOrd="0" presId="urn:microsoft.com/office/officeart/2005/8/layout/list1"/>
    <dgm:cxn modelId="{BA0A16F1-F167-4750-AA1D-C5C240A2F74D}" srcId="{6B4B557A-3F3B-477A-98D5-46ADC783C8E0}" destId="{47259E60-9463-437E-9312-60F6054ECE43}" srcOrd="3" destOrd="0" parTransId="{16D29AC0-1151-48A4-9F51-FD338C030FCA}" sibTransId="{C18AEFE9-3604-4B06-A5F0-000C675DF15A}"/>
    <dgm:cxn modelId="{D63CE0FE-DB06-4143-A2B1-378A6CE14192}" srcId="{6B4B557A-3F3B-477A-98D5-46ADC783C8E0}" destId="{5E9CD474-4E90-4753-9A6C-E5C95D6EAEE1}" srcOrd="1" destOrd="0" parTransId="{19C737B5-7EFD-480E-9365-ECBB2813A058}" sibTransId="{AF72510D-CD2F-44BB-99C4-2E377946D6EB}"/>
    <dgm:cxn modelId="{BA8CEAFF-C427-4253-BE80-2254EBF6E7D3}" srcId="{6B4B557A-3F3B-477A-98D5-46ADC783C8E0}" destId="{E6C2F4D1-2FEE-4EE1-9571-E40145EE146F}" srcOrd="2" destOrd="0" parTransId="{6BC2D173-46D6-49DC-9E8D-84EB35852068}" sibTransId="{ECE68D51-950F-4ED8-8E1C-E70DCF6F2A92}"/>
    <dgm:cxn modelId="{A865E7E9-724D-4AD2-8E1F-E2CC1B570ED4}" type="presParOf" srcId="{4D9866F7-C654-4D35-A43D-9C5484E648A7}" destId="{4CB08191-0CA6-459C-AECB-F781CBFCB065}" srcOrd="0" destOrd="0" presId="urn:microsoft.com/office/officeart/2005/8/layout/list1"/>
    <dgm:cxn modelId="{53157783-C43E-499E-B3FE-854D7F286A82}" type="presParOf" srcId="{4CB08191-0CA6-459C-AECB-F781CBFCB065}" destId="{FA335790-7F27-4C2D-B3F1-5D6BC9414E24}" srcOrd="0" destOrd="0" presId="urn:microsoft.com/office/officeart/2005/8/layout/list1"/>
    <dgm:cxn modelId="{526F6C2F-C4EC-45FF-9B47-5ED129FBDD17}" type="presParOf" srcId="{4CB08191-0CA6-459C-AECB-F781CBFCB065}" destId="{EA66A5F5-AAE1-457C-B2A9-76C923D02F1E}" srcOrd="1" destOrd="0" presId="urn:microsoft.com/office/officeart/2005/8/layout/list1"/>
    <dgm:cxn modelId="{3BC9F032-6113-4D6C-8B84-5D4EF367B095}" type="presParOf" srcId="{4D9866F7-C654-4D35-A43D-9C5484E648A7}" destId="{547F48E7-CADB-4F5C-82C0-33A57BFBAA0E}" srcOrd="1" destOrd="0" presId="urn:microsoft.com/office/officeart/2005/8/layout/list1"/>
    <dgm:cxn modelId="{19F144AB-7052-4631-B7A6-AF2971D25FDA}" type="presParOf" srcId="{4D9866F7-C654-4D35-A43D-9C5484E648A7}" destId="{BCE9A89B-C0D1-4924-9277-DC593B46D02C}" srcOrd="2" destOrd="0" presId="urn:microsoft.com/office/officeart/2005/8/layout/list1"/>
    <dgm:cxn modelId="{C1098498-9A41-4ED7-9BD0-04E564995623}" type="presParOf" srcId="{4D9866F7-C654-4D35-A43D-9C5484E648A7}" destId="{EAB94E01-A06A-41DA-8404-9A213E9E4BC1}" srcOrd="3" destOrd="0" presId="urn:microsoft.com/office/officeart/2005/8/layout/list1"/>
    <dgm:cxn modelId="{39F11BC7-4C8E-4314-9D52-82F169592129}" type="presParOf" srcId="{4D9866F7-C654-4D35-A43D-9C5484E648A7}" destId="{AA2E9338-C0C4-4157-80F2-BD067256D74D}" srcOrd="4" destOrd="0" presId="urn:microsoft.com/office/officeart/2005/8/layout/list1"/>
    <dgm:cxn modelId="{F270C86A-0CBE-44BB-A70A-93575F54B04B}" type="presParOf" srcId="{AA2E9338-C0C4-4157-80F2-BD067256D74D}" destId="{25EA4641-2069-4D94-9310-390549A06928}" srcOrd="0" destOrd="0" presId="urn:microsoft.com/office/officeart/2005/8/layout/list1"/>
    <dgm:cxn modelId="{F5DFDD99-B1E1-4A62-941E-DA9668FDA8F0}" type="presParOf" srcId="{AA2E9338-C0C4-4157-80F2-BD067256D74D}" destId="{CB84842B-BF25-41EA-AA85-CFFAB6FB46EE}" srcOrd="1" destOrd="0" presId="urn:microsoft.com/office/officeart/2005/8/layout/list1"/>
    <dgm:cxn modelId="{2FC084D1-C444-4B38-A77F-615CC2DBCD95}" type="presParOf" srcId="{4D9866F7-C654-4D35-A43D-9C5484E648A7}" destId="{BE28ABE4-9621-4BC9-929F-1B8F81B69A67}" srcOrd="5" destOrd="0" presId="urn:microsoft.com/office/officeart/2005/8/layout/list1"/>
    <dgm:cxn modelId="{F64A389C-73B5-436A-BF77-100AB0E328FC}" type="presParOf" srcId="{4D9866F7-C654-4D35-A43D-9C5484E648A7}" destId="{208F4864-6938-4EAE-9E7A-562A34F5D2A0}" srcOrd="6" destOrd="0" presId="urn:microsoft.com/office/officeart/2005/8/layout/list1"/>
    <dgm:cxn modelId="{43A34A5A-E994-4F8D-AC5C-760AC56C7EF0}" type="presParOf" srcId="{4D9866F7-C654-4D35-A43D-9C5484E648A7}" destId="{EE056E45-FBA5-4AEA-9A7E-665535290366}" srcOrd="7" destOrd="0" presId="urn:microsoft.com/office/officeart/2005/8/layout/list1"/>
    <dgm:cxn modelId="{590798A9-FA5D-4A38-A3FB-2A221563771A}" type="presParOf" srcId="{4D9866F7-C654-4D35-A43D-9C5484E648A7}" destId="{01DFAC85-EB62-4825-987E-CB3137DFC38E}" srcOrd="8" destOrd="0" presId="urn:microsoft.com/office/officeart/2005/8/layout/list1"/>
    <dgm:cxn modelId="{88244CC2-86F4-4995-8309-3FC0E8359FEF}" type="presParOf" srcId="{01DFAC85-EB62-4825-987E-CB3137DFC38E}" destId="{AAF1B61F-B3C5-407D-B5D6-7E9D840EDED9}" srcOrd="0" destOrd="0" presId="urn:microsoft.com/office/officeart/2005/8/layout/list1"/>
    <dgm:cxn modelId="{ACECA941-2D10-49DB-9CE8-121531ACFC1A}" type="presParOf" srcId="{01DFAC85-EB62-4825-987E-CB3137DFC38E}" destId="{89289DB8-7284-4363-A2BD-97EB0C082862}" srcOrd="1" destOrd="0" presId="urn:microsoft.com/office/officeart/2005/8/layout/list1"/>
    <dgm:cxn modelId="{8F2667F3-C663-4A55-A58D-9BB8A3792209}" type="presParOf" srcId="{4D9866F7-C654-4D35-A43D-9C5484E648A7}" destId="{2B8EB9B5-0AA1-4E00-88D3-EB7A277E35D7}" srcOrd="9" destOrd="0" presId="urn:microsoft.com/office/officeart/2005/8/layout/list1"/>
    <dgm:cxn modelId="{6AEDE107-543C-4AED-8D02-25E485DB6FEF}" type="presParOf" srcId="{4D9866F7-C654-4D35-A43D-9C5484E648A7}" destId="{E7FB2D5F-0FB3-4D8B-A070-8C4A453024F7}" srcOrd="10" destOrd="0" presId="urn:microsoft.com/office/officeart/2005/8/layout/list1"/>
    <dgm:cxn modelId="{D3DD8C40-8403-49C4-B913-8911E8B5ED27}" type="presParOf" srcId="{4D9866F7-C654-4D35-A43D-9C5484E648A7}" destId="{22ED3D84-5D08-4655-8CB5-9AF554518B71}" srcOrd="11" destOrd="0" presId="urn:microsoft.com/office/officeart/2005/8/layout/list1"/>
    <dgm:cxn modelId="{FA0AF962-1D75-48BA-B420-B26A3931CDA5}" type="presParOf" srcId="{4D9866F7-C654-4D35-A43D-9C5484E648A7}" destId="{80B61F57-BCA4-4399-B2AC-3093F8700DF0}" srcOrd="12" destOrd="0" presId="urn:microsoft.com/office/officeart/2005/8/layout/list1"/>
    <dgm:cxn modelId="{4C8A0294-7141-4B46-9C5D-DDB11EFC9D75}" type="presParOf" srcId="{80B61F57-BCA4-4399-B2AC-3093F8700DF0}" destId="{2D719311-C983-4FB8-955A-D29FD65CCAE6}" srcOrd="0" destOrd="0" presId="urn:microsoft.com/office/officeart/2005/8/layout/list1"/>
    <dgm:cxn modelId="{AFAF3503-A720-4EFA-97A8-B9FDA9F83E8E}" type="presParOf" srcId="{80B61F57-BCA4-4399-B2AC-3093F8700DF0}" destId="{1AA3277E-AB8A-4F11-A34D-BF96800838D1}" srcOrd="1" destOrd="0" presId="urn:microsoft.com/office/officeart/2005/8/layout/list1"/>
    <dgm:cxn modelId="{44086E41-0DF7-44EA-A85B-594D3B5085DB}" type="presParOf" srcId="{4D9866F7-C654-4D35-A43D-9C5484E648A7}" destId="{474FE874-AA6A-4062-8DF7-8928838E9592}" srcOrd="13" destOrd="0" presId="urn:microsoft.com/office/officeart/2005/8/layout/list1"/>
    <dgm:cxn modelId="{DF21F42B-C0CA-49E0-A589-579443DF12F2}" type="presParOf" srcId="{4D9866F7-C654-4D35-A43D-9C5484E648A7}" destId="{4F1CF024-FAA7-4FCE-B1B1-BF058FB5E116}" srcOrd="14" destOrd="0" presId="urn:microsoft.com/office/officeart/2005/8/layout/list1"/>
    <dgm:cxn modelId="{01D8730E-2418-46DF-AA7F-8BE2935C67A6}" type="presParOf" srcId="{4D9866F7-C654-4D35-A43D-9C5484E648A7}" destId="{58776C12-52AD-4A43-962E-D2ABA233D8D3}" srcOrd="15" destOrd="0" presId="urn:microsoft.com/office/officeart/2005/8/layout/list1"/>
    <dgm:cxn modelId="{0AF47EEA-F012-4CDE-BCB2-6EF3C8CBF6A3}" type="presParOf" srcId="{4D9866F7-C654-4D35-A43D-9C5484E648A7}" destId="{8838DE95-8AAD-4B49-9FED-6ABBCFC118DF}" srcOrd="16" destOrd="0" presId="urn:microsoft.com/office/officeart/2005/8/layout/list1"/>
    <dgm:cxn modelId="{486EF90F-AAB5-4D1D-85B7-14ECFABB0EDC}" type="presParOf" srcId="{8838DE95-8AAD-4B49-9FED-6ABBCFC118DF}" destId="{45A57C17-E4E3-4096-8CBD-AFA4CC5C28C2}" srcOrd="0" destOrd="0" presId="urn:microsoft.com/office/officeart/2005/8/layout/list1"/>
    <dgm:cxn modelId="{4E92F79A-312C-4E7D-BFBB-7CE836B47B5D}" type="presParOf" srcId="{8838DE95-8AAD-4B49-9FED-6ABBCFC118DF}" destId="{EDD096DD-5773-482A-B6ED-5A1DD22FDE59}" srcOrd="1" destOrd="0" presId="urn:microsoft.com/office/officeart/2005/8/layout/list1"/>
    <dgm:cxn modelId="{E2E305B0-171E-409F-846F-2095EDBF63ED}" type="presParOf" srcId="{4D9866F7-C654-4D35-A43D-9C5484E648A7}" destId="{BFD43B16-3A24-492F-B0C2-26AF76086163}" srcOrd="17" destOrd="0" presId="urn:microsoft.com/office/officeart/2005/8/layout/list1"/>
    <dgm:cxn modelId="{656CA50C-AEDF-45D6-825C-B23E62E1E64A}" type="presParOf" srcId="{4D9866F7-C654-4D35-A43D-9C5484E648A7}" destId="{F68B1632-2730-4552-8D98-6B1E7EE7C43F}" srcOrd="18" destOrd="0" presId="urn:microsoft.com/office/officeart/2005/8/layout/list1"/>
    <dgm:cxn modelId="{73150F6C-238A-4409-8848-9B07A441E9AE}" type="presParOf" srcId="{4D9866F7-C654-4D35-A43D-9C5484E648A7}" destId="{1A0FD15F-CA6C-413B-8CAB-1EBEB823C7D0}" srcOrd="19" destOrd="0" presId="urn:microsoft.com/office/officeart/2005/8/layout/list1"/>
    <dgm:cxn modelId="{0445EDBE-CB3F-4915-9E57-538CE481874A}" type="presParOf" srcId="{4D9866F7-C654-4D35-A43D-9C5484E648A7}" destId="{CE5C9264-2AD0-4B4A-A389-DFF4E3195760}" srcOrd="20" destOrd="0" presId="urn:microsoft.com/office/officeart/2005/8/layout/list1"/>
    <dgm:cxn modelId="{8588A37F-A69A-420D-95CE-FC1D242ED5ED}" type="presParOf" srcId="{CE5C9264-2AD0-4B4A-A389-DFF4E3195760}" destId="{3AFAA1A8-C77F-4C19-A8DA-F210AA8CA433}" srcOrd="0" destOrd="0" presId="urn:microsoft.com/office/officeart/2005/8/layout/list1"/>
    <dgm:cxn modelId="{8D21C98D-B91A-4E02-ABFA-9C87DD3A86DC}" type="presParOf" srcId="{CE5C9264-2AD0-4B4A-A389-DFF4E3195760}" destId="{A4535E79-DD5A-497B-9A49-B7D1D4D1320B}" srcOrd="1" destOrd="0" presId="urn:microsoft.com/office/officeart/2005/8/layout/list1"/>
    <dgm:cxn modelId="{635635A4-4966-4153-A792-35A2DADE6A31}" type="presParOf" srcId="{4D9866F7-C654-4D35-A43D-9C5484E648A7}" destId="{B7642F6D-E49F-4BD8-B413-519EEF5AB1F7}" srcOrd="21" destOrd="0" presId="urn:microsoft.com/office/officeart/2005/8/layout/list1"/>
    <dgm:cxn modelId="{6D72D411-B3AF-453C-A750-D0E670C8C421}" type="presParOf" srcId="{4D9866F7-C654-4D35-A43D-9C5484E648A7}" destId="{8624F4D8-F95A-417A-8819-3D24C24C6277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9A89B-C0D1-4924-9277-DC593B46D02C}">
      <dsp:nvSpPr>
        <dsp:cNvPr id="0" name=""/>
        <dsp:cNvSpPr/>
      </dsp:nvSpPr>
      <dsp:spPr>
        <a:xfrm>
          <a:off x="0" y="246460"/>
          <a:ext cx="110299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66A5F5-AAE1-457C-B2A9-76C923D02F1E}">
      <dsp:nvSpPr>
        <dsp:cNvPr id="0" name=""/>
        <dsp:cNvSpPr/>
      </dsp:nvSpPr>
      <dsp:spPr>
        <a:xfrm>
          <a:off x="551497" y="39820"/>
          <a:ext cx="7720965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34" tIns="0" rIns="29183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/>
            <a:t>Den dybdeborende dokumentar</a:t>
          </a:r>
          <a:endParaRPr lang="en-US" sz="1400" kern="1200"/>
        </a:p>
      </dsp:txBody>
      <dsp:txXfrm>
        <a:off x="571672" y="59995"/>
        <a:ext cx="7680615" cy="372930"/>
      </dsp:txXfrm>
    </dsp:sp>
    <dsp:sp modelId="{208F4864-6938-4EAE-9E7A-562A34F5D2A0}">
      <dsp:nvSpPr>
        <dsp:cNvPr id="0" name=""/>
        <dsp:cNvSpPr/>
      </dsp:nvSpPr>
      <dsp:spPr>
        <a:xfrm>
          <a:off x="0" y="881500"/>
          <a:ext cx="110299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84842B-BF25-41EA-AA85-CFFAB6FB46EE}">
      <dsp:nvSpPr>
        <dsp:cNvPr id="0" name=""/>
        <dsp:cNvSpPr/>
      </dsp:nvSpPr>
      <dsp:spPr>
        <a:xfrm>
          <a:off x="551497" y="674860"/>
          <a:ext cx="7720965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34" tIns="0" rIns="29183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/>
            <a:t>Den observerende dokumentar</a:t>
          </a:r>
          <a:endParaRPr lang="en-US" sz="1400" kern="1200"/>
        </a:p>
      </dsp:txBody>
      <dsp:txXfrm>
        <a:off x="571672" y="695035"/>
        <a:ext cx="7680615" cy="372930"/>
      </dsp:txXfrm>
    </dsp:sp>
    <dsp:sp modelId="{E7FB2D5F-0FB3-4D8B-A070-8C4A453024F7}">
      <dsp:nvSpPr>
        <dsp:cNvPr id="0" name=""/>
        <dsp:cNvSpPr/>
      </dsp:nvSpPr>
      <dsp:spPr>
        <a:xfrm>
          <a:off x="0" y="1516540"/>
          <a:ext cx="110299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289DB8-7284-4363-A2BD-97EB0C082862}">
      <dsp:nvSpPr>
        <dsp:cNvPr id="0" name=""/>
        <dsp:cNvSpPr/>
      </dsp:nvSpPr>
      <dsp:spPr>
        <a:xfrm>
          <a:off x="551497" y="1309900"/>
          <a:ext cx="7720965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34" tIns="0" rIns="29183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/>
            <a:t>Den deltagende dokumentar</a:t>
          </a:r>
          <a:endParaRPr lang="en-US" sz="1400" kern="1200"/>
        </a:p>
      </dsp:txBody>
      <dsp:txXfrm>
        <a:off x="571672" y="1330075"/>
        <a:ext cx="7680615" cy="372930"/>
      </dsp:txXfrm>
    </dsp:sp>
    <dsp:sp modelId="{4F1CF024-FAA7-4FCE-B1B1-BF058FB5E116}">
      <dsp:nvSpPr>
        <dsp:cNvPr id="0" name=""/>
        <dsp:cNvSpPr/>
      </dsp:nvSpPr>
      <dsp:spPr>
        <a:xfrm>
          <a:off x="0" y="2151580"/>
          <a:ext cx="110299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A3277E-AB8A-4F11-A34D-BF96800838D1}">
      <dsp:nvSpPr>
        <dsp:cNvPr id="0" name=""/>
        <dsp:cNvSpPr/>
      </dsp:nvSpPr>
      <dsp:spPr>
        <a:xfrm>
          <a:off x="551497" y="1944940"/>
          <a:ext cx="7720965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34" tIns="0" rIns="29183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/>
            <a:t>Den refleksive dokumentar</a:t>
          </a:r>
          <a:endParaRPr lang="en-US" sz="1400" kern="1200"/>
        </a:p>
      </dsp:txBody>
      <dsp:txXfrm>
        <a:off x="571672" y="1965115"/>
        <a:ext cx="7680615" cy="372930"/>
      </dsp:txXfrm>
    </dsp:sp>
    <dsp:sp modelId="{F68B1632-2730-4552-8D98-6B1E7EE7C43F}">
      <dsp:nvSpPr>
        <dsp:cNvPr id="0" name=""/>
        <dsp:cNvSpPr/>
      </dsp:nvSpPr>
      <dsp:spPr>
        <a:xfrm>
          <a:off x="0" y="2786620"/>
          <a:ext cx="110299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D096DD-5773-482A-B6ED-5A1DD22FDE59}">
      <dsp:nvSpPr>
        <dsp:cNvPr id="0" name=""/>
        <dsp:cNvSpPr/>
      </dsp:nvSpPr>
      <dsp:spPr>
        <a:xfrm>
          <a:off x="551497" y="2579980"/>
          <a:ext cx="7720965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34" tIns="0" rIns="29183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/>
            <a:t>Den poetiske dokumentar</a:t>
          </a:r>
          <a:endParaRPr lang="en-US" sz="1400" kern="1200"/>
        </a:p>
      </dsp:txBody>
      <dsp:txXfrm>
        <a:off x="571672" y="2600155"/>
        <a:ext cx="7680615" cy="372930"/>
      </dsp:txXfrm>
    </dsp:sp>
    <dsp:sp modelId="{8624F4D8-F95A-417A-8819-3D24C24C6277}">
      <dsp:nvSpPr>
        <dsp:cNvPr id="0" name=""/>
        <dsp:cNvSpPr/>
      </dsp:nvSpPr>
      <dsp:spPr>
        <a:xfrm>
          <a:off x="0" y="3421660"/>
          <a:ext cx="110299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535E79-DD5A-497B-9A49-B7D1D4D1320B}">
      <dsp:nvSpPr>
        <dsp:cNvPr id="0" name=""/>
        <dsp:cNvSpPr/>
      </dsp:nvSpPr>
      <dsp:spPr>
        <a:xfrm>
          <a:off x="551497" y="3215020"/>
          <a:ext cx="7720965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34" tIns="0" rIns="29183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/>
            <a:t>Den dramatiserende dokumentar</a:t>
          </a:r>
          <a:endParaRPr lang="en-US" sz="1400" kern="1200"/>
        </a:p>
      </dsp:txBody>
      <dsp:txXfrm>
        <a:off x="571672" y="3235195"/>
        <a:ext cx="7680615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8C619-7B69-4539-AC5C-34B5654FD960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EC0C6-E8A2-4DD6-9624-20783A3269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3672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https://hbdansk.systime.dk/?id=p224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B10BD6-65C0-4533-B71E-03DD2EFAFEA4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6729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https://hbdansk.systime.dk/?id=p224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B10BD6-65C0-4533-B71E-03DD2EFAFEA4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62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10/31/2023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03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10/31/2023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512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10/31/2023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405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60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10/31/2023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869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10/31/2023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978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10/31/2023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611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10/31/2023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770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28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626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10/31/2023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812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0443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6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youtube.com/watch?v=AdkpZrfJK3g&amp;ab_channel=LarsSkre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youtube.com/watch?v=Q3FcB1UZHlg&amp;ab_channel=Dogwoo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youtube.com/watch?v=bFU7ToVwySE&amp;ab_channel=haliltanaci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youtube.com/watch?v=sZCbvfaMPOo&amp;ab_channel=SMDFil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5" name="Rectangle 1044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pic>
        <p:nvPicPr>
          <p:cNvPr id="1041" name="Video 1040">
            <a:extLst>
              <a:ext uri="{FF2B5EF4-FFF2-40B4-BE49-F238E27FC236}">
                <a16:creationId xmlns:a16="http://schemas.microsoft.com/office/drawing/2014/main" id="{B8431347-F24A-0B5B-B10F-68A67333EA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-1" b="2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47" name="Rectangle 1046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39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56B67D4-58E7-4728-AA24-C26E57CC2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3121" y="4727173"/>
            <a:ext cx="7985759" cy="86882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da-DK" sz="4000" b="1" dirty="0">
                <a:solidFill>
                  <a:schemeClr val="bg1"/>
                </a:solidFill>
              </a:rPr>
              <a:t>Dokumentarfilmstyper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41505D1-07E6-4C1B-B821-48FE1901B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5738" y="5680637"/>
            <a:ext cx="6960524" cy="598516"/>
          </a:xfrm>
        </p:spPr>
        <p:txBody>
          <a:bodyPr anchor="t">
            <a:normAutofit/>
          </a:bodyPr>
          <a:lstStyle/>
          <a:p>
            <a:pPr algn="ctr"/>
            <a:endParaRPr lang="da-DK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34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2" fill="hold"/>
                                        <p:tgtEl>
                                          <p:spTgt spid="10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1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41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356D868-7136-420B-9AC1-3726867A8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4076149" cy="4608003"/>
          </a:xfrm>
        </p:spPr>
        <p:txBody>
          <a:bodyPr anchor="ctr">
            <a:normAutofit/>
          </a:bodyPr>
          <a:lstStyle/>
          <a:p>
            <a:r>
              <a:rPr lang="da-DK" sz="2800" b="1">
                <a:solidFill>
                  <a:schemeClr val="accent1"/>
                </a:solidFill>
              </a:rPr>
              <a:t>”En kreativ bearbejdning af virkeligheden” – John Grierson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A1451F-3A48-430B-8F29-B18F21BD0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586" y="1124998"/>
            <a:ext cx="6143248" cy="460800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a-DK" sz="1900"/>
              <a:t>Man har en ambition om at </a:t>
            </a:r>
            <a:r>
              <a:rPr lang="da-DK" sz="1900" i="1"/>
              <a:t>dokumentere virkeligheden</a:t>
            </a:r>
            <a:r>
              <a:rPr lang="da-DK" sz="1900"/>
              <a:t>.</a:t>
            </a:r>
          </a:p>
          <a:p>
            <a:pPr>
              <a:lnSpc>
                <a:spcPct val="100000"/>
              </a:lnSpc>
            </a:pPr>
            <a:r>
              <a:rPr lang="da-DK" sz="1900"/>
              <a:t>Instruktøren vil som regel dokumentere væsentlige eller oversete begivenheder.</a:t>
            </a:r>
          </a:p>
          <a:p>
            <a:pPr>
              <a:lnSpc>
                <a:spcPct val="100000"/>
              </a:lnSpc>
            </a:pPr>
            <a:r>
              <a:rPr lang="da-DK" sz="1900"/>
              <a:t>De handler ofte om samfundsaktuelle forhold, historiske forhold eller markante personer.</a:t>
            </a:r>
          </a:p>
          <a:p>
            <a:pPr>
              <a:lnSpc>
                <a:spcPct val="100000"/>
              </a:lnSpc>
            </a:pPr>
            <a:r>
              <a:rPr lang="da-DK" sz="1900"/>
              <a:t>En dokumentar har en hovedpåstand, som filmens indhold underbygger via forskellige argumenter og retoriske virkemidler.</a:t>
            </a:r>
          </a:p>
          <a:p>
            <a:pPr>
              <a:lnSpc>
                <a:spcPct val="100000"/>
              </a:lnSpc>
            </a:pPr>
            <a:r>
              <a:rPr lang="da-DK" sz="1900"/>
              <a:t>Det er en del af </a:t>
            </a:r>
            <a:r>
              <a:rPr lang="da-DK" sz="1900" b="1"/>
              <a:t>faktagenren</a:t>
            </a:r>
            <a:r>
              <a:rPr lang="da-DK" sz="1900"/>
              <a:t>. Seerne forventer og har tillid til, at dokumentaren forpligter sig på virkeligheden.</a:t>
            </a:r>
          </a:p>
          <a:p>
            <a:pPr>
              <a:lnSpc>
                <a:spcPct val="100000"/>
              </a:lnSpc>
            </a:pPr>
            <a:r>
              <a:rPr lang="da-DK" sz="1900" b="1"/>
              <a:t>Det er ikke et krav, at en dokumentar er neutral og objektiv (det er et krav til en nyhedsudsendelse).</a:t>
            </a:r>
          </a:p>
          <a:p>
            <a:pPr marL="0" indent="0">
              <a:lnSpc>
                <a:spcPct val="100000"/>
              </a:lnSpc>
              <a:buNone/>
            </a:pPr>
            <a:endParaRPr lang="da-DK" sz="1900"/>
          </a:p>
        </p:txBody>
      </p:sp>
    </p:spTree>
    <p:extLst>
      <p:ext uri="{BB962C8B-B14F-4D97-AF65-F5344CB8AC3E}">
        <p14:creationId xmlns:p14="http://schemas.microsoft.com/office/powerpoint/2010/main" val="27714671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FABBCE0-E08C-4BBE-9FD2-E2B253D4D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3BD9514-73F8-430C-9938-127AB32ED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da-DK" b="1">
                <a:solidFill>
                  <a:schemeClr val="tx1">
                    <a:lumMod val="85000"/>
                    <a:lumOff val="15000"/>
                  </a:schemeClr>
                </a:solidFill>
              </a:rPr>
              <a:t>Dokumentarfilmtyper (af medieforsker Bill Nichols)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426BAC-43D6-468E-B6FF-167034D5C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6072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02D80E-5995-4C54-8387-5893C2C89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6083C8-1401-4950-AF56-E2FAFE42D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4DEE6A6D-302A-8951-9CBE-E5D226516F1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025" y="2341563"/>
          <a:ext cx="11029950" cy="3814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6353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B18EBC-089E-4FD3-906D-C10F20874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4076149" cy="4608003"/>
          </a:xfrm>
        </p:spPr>
        <p:txBody>
          <a:bodyPr anchor="ctr">
            <a:normAutofit/>
          </a:bodyPr>
          <a:lstStyle/>
          <a:p>
            <a:r>
              <a:rPr lang="da-DK" sz="3100" b="1">
                <a:solidFill>
                  <a:schemeClr val="accent1"/>
                </a:solidFill>
              </a:rPr>
              <a:t>Den dybdeborende dokumentar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E34D60-4CDE-4F76-A22C-60D7ED852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586" y="1124998"/>
            <a:ext cx="6143248" cy="460800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a-DK" sz="1600"/>
              <a:t>Her henvender afsenderen sig direkte til seeren</a:t>
            </a:r>
          </a:p>
          <a:p>
            <a:pPr>
              <a:lnSpc>
                <a:spcPct val="100000"/>
              </a:lnSpc>
            </a:pPr>
            <a:r>
              <a:rPr lang="da-DK" sz="1600"/>
              <a:t>Afsenderen har en tydelig hensigt om at viderebringe information og et argument om virkeligheden til seeren</a:t>
            </a:r>
          </a:p>
          <a:p>
            <a:pPr>
              <a:lnSpc>
                <a:spcPct val="100000"/>
              </a:lnSpc>
            </a:pPr>
            <a:r>
              <a:rPr lang="da-DK" sz="1600"/>
              <a:t>Afsenderen vil overbevise seeren</a:t>
            </a:r>
          </a:p>
          <a:p>
            <a:pPr>
              <a:lnSpc>
                <a:spcPct val="100000"/>
              </a:lnSpc>
            </a:pPr>
            <a:r>
              <a:rPr lang="da-DK" sz="1600"/>
              <a:t>‘Voice-of-God’: en ikke-kropsligt forankret voice-over, der guider seeren igennem filmen og tydeliggør argumentet.</a:t>
            </a:r>
          </a:p>
          <a:p>
            <a:pPr>
              <a:lnSpc>
                <a:spcPct val="100000"/>
              </a:lnSpc>
            </a:pPr>
            <a:r>
              <a:rPr lang="da-DK" sz="1600"/>
              <a:t>Voice-overen kan også være kropslig, fx forankret i en nyhedsvært</a:t>
            </a:r>
          </a:p>
          <a:p>
            <a:pPr>
              <a:lnSpc>
                <a:spcPct val="100000"/>
              </a:lnSpc>
            </a:pPr>
            <a:r>
              <a:rPr lang="da-DK" sz="1600"/>
              <a:t>Klipningen er bevisførende i forhold til argumentet</a:t>
            </a:r>
          </a:p>
          <a:p>
            <a:pPr>
              <a:lnSpc>
                <a:spcPct val="100000"/>
              </a:lnSpc>
            </a:pPr>
            <a:r>
              <a:rPr lang="da-DK" sz="1600"/>
              <a:t>Filmens sociale og politiske argument er ofte forankret i en samtidig problemstilling</a:t>
            </a:r>
          </a:p>
          <a:p>
            <a:pPr>
              <a:lnSpc>
                <a:spcPct val="100000"/>
              </a:lnSpc>
            </a:pPr>
            <a:r>
              <a:rPr lang="da-DK" sz="1600"/>
              <a:t>Minder om reportagen, hvor det er journalisten, der binder nyheden sammen og konkluderer på det, de interviewede siger til kameraet. </a:t>
            </a:r>
          </a:p>
          <a:p>
            <a:pPr marL="0" indent="0">
              <a:lnSpc>
                <a:spcPct val="100000"/>
              </a:lnSpc>
              <a:buNone/>
            </a:pPr>
            <a:endParaRPr lang="da-DK" sz="1600"/>
          </a:p>
        </p:txBody>
      </p:sp>
    </p:spTree>
    <p:extLst>
      <p:ext uri="{BB962C8B-B14F-4D97-AF65-F5344CB8AC3E}">
        <p14:creationId xmlns:p14="http://schemas.microsoft.com/office/powerpoint/2010/main" val="4178185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087DBE-678D-4C86-BFE7-EC3CA81E2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Den dybdeborende dokumentar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D0DB42-314E-4993-B176-6BD9F2099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Autoritet – stærkt styrende voice-over</a:t>
            </a:r>
          </a:p>
          <a:p>
            <a:r>
              <a:rPr lang="da-DK" dirty="0"/>
              <a:t>Sagsorientering, lineær struktur, retorisk argumenterende</a:t>
            </a:r>
          </a:p>
          <a:p>
            <a:r>
              <a:rPr lang="da-DK" dirty="0"/>
              <a:t>Interview af flere typer, herunder blanding af eksperter: spørgsmål-svar-struktur </a:t>
            </a:r>
          </a:p>
          <a:p>
            <a:r>
              <a:rPr lang="da-DK" dirty="0"/>
              <a:t>Klar konklusion, opsummering og løsning</a:t>
            </a:r>
          </a:p>
          <a:p>
            <a:r>
              <a:rPr lang="da-DK" dirty="0"/>
              <a:t>Handler ofte om sager med stor almen og traditionel social og politisk betydning</a:t>
            </a:r>
          </a:p>
          <a:p>
            <a:r>
              <a:rPr lang="da-DK" dirty="0"/>
              <a:t>Dramatisering og visuel symbolik er underordnet sag og retorisk struktur, men ofte bruges stærke virkemidler.</a:t>
            </a:r>
          </a:p>
          <a:p>
            <a:pPr marL="457189" lvl="1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385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0" name="Rectangle 4119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4122" name="Rectangle 4121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4124" name="Rectangle 4123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4126" name="Rectangle 4125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4128" name="Rectangle 4127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130" name="Rectangle 4129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6527D7-4E3C-D4E1-D83B-29BB0442D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20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err="1">
                <a:solidFill>
                  <a:srgbClr val="FFFFFF"/>
                </a:solidFill>
              </a:rPr>
              <a:t>Presset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ungdom</a:t>
            </a:r>
            <a:r>
              <a:rPr lang="en-US" sz="2800" dirty="0">
                <a:solidFill>
                  <a:srgbClr val="FFFFFF"/>
                </a:solidFill>
              </a:rPr>
              <a:t> – </a:t>
            </a:r>
            <a:r>
              <a:rPr lang="en-US" sz="2800" dirty="0" err="1">
                <a:solidFill>
                  <a:srgbClr val="FFFFFF"/>
                </a:solidFill>
              </a:rPr>
              <a:t>dybdeborende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dokumentar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4132" name="Rectangle 4131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pic>
        <p:nvPicPr>
          <p:cNvPr id="1026" name="Picture 2" descr="Presset ungdom — Se dokumentaren her — TV 2 Play">
            <a:extLst>
              <a:ext uri="{FF2B5EF4-FFF2-40B4-BE49-F238E27FC236}">
                <a16:creationId xmlns:a16="http://schemas.microsoft.com/office/drawing/2014/main" id="{C9F29075-9D49-6881-1F10-C9DA2C63DE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906"/>
          <a:stretch/>
        </p:blipFill>
        <p:spPr bwMode="auto">
          <a:xfrm>
            <a:off x="4654295" y="457200"/>
            <a:ext cx="7086151" cy="589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9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338E57-F14B-41E3-8663-9AA51F31E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Den observerende dokumentar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4634A9D-985C-472B-AA52-A67766FC3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Den observerende dokumentar indfanger et interessant udsnit af virkeligheden igennem kameraet uden at have til hensigt at argumentere for et synspunkt</a:t>
            </a:r>
          </a:p>
          <a:p>
            <a:r>
              <a:rPr lang="da-DK" dirty="0"/>
              <a:t>Kameraet observerer spontant levet erfaring</a:t>
            </a:r>
          </a:p>
          <a:p>
            <a:r>
              <a:rPr lang="da-DK" dirty="0"/>
              <a:t>Man kommer tæt på virkeligheden og er samtidig </a:t>
            </a:r>
            <a:r>
              <a:rPr lang="da-DK" dirty="0" err="1"/>
              <a:t>uinvolveret</a:t>
            </a:r>
            <a:r>
              <a:rPr lang="da-DK" dirty="0"/>
              <a:t> </a:t>
            </a:r>
          </a:p>
          <a:p>
            <a:r>
              <a:rPr lang="da-DK" dirty="0"/>
              <a:t>I klassisk forstand: ingen voice-over, ingen musik, ingen interviews, ingen iscenesættelser</a:t>
            </a:r>
          </a:p>
          <a:p>
            <a:pPr lvl="1"/>
            <a:r>
              <a:rPr lang="da-DK" dirty="0"/>
              <a:t>Filmen er ikke ude på at argumentere og analysere, men at give tilskuerne et nærbillede af en afgrænset verden</a:t>
            </a:r>
          </a:p>
          <a:p>
            <a:r>
              <a:rPr lang="da-DK" dirty="0"/>
              <a:t>Tilskueren er blot fluen på væggen.</a:t>
            </a:r>
          </a:p>
        </p:txBody>
      </p:sp>
    </p:spTree>
    <p:extLst>
      <p:ext uri="{BB962C8B-B14F-4D97-AF65-F5344CB8AC3E}">
        <p14:creationId xmlns:p14="http://schemas.microsoft.com/office/powerpoint/2010/main" val="2689198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9B6DD-2483-4532-9763-40FAB9605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Den observerende dokumentar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DC6CE6-EAC8-4DDE-9E82-B884B4FB5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Ikke nogen styrende autoritet</a:t>
            </a:r>
          </a:p>
          <a:p>
            <a:r>
              <a:rPr lang="da-DK" dirty="0"/>
              <a:t>Livs- og erfaringsverden skildres i mosaik-struktur og uden markeret dramatisering og narrativ opsætning</a:t>
            </a:r>
          </a:p>
          <a:p>
            <a:r>
              <a:rPr lang="da-DK" dirty="0"/>
              <a:t>Struktur følger hverdagstid</a:t>
            </a:r>
          </a:p>
          <a:p>
            <a:r>
              <a:rPr lang="da-DK" dirty="0"/>
              <a:t>Human </a:t>
            </a:r>
            <a:r>
              <a:rPr lang="da-DK" dirty="0" err="1"/>
              <a:t>interest</a:t>
            </a:r>
            <a:r>
              <a:rPr lang="da-DK" dirty="0"/>
              <a:t>-sager, men oftest knyttet til institutionelt-socialt perspektiv</a:t>
            </a:r>
          </a:p>
          <a:p>
            <a:r>
              <a:rPr lang="da-DK" dirty="0"/>
              <a:t>Symbolik og visuel iscenesættelse meget svag og oftest kun via autentisk materiale.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6288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4" name="Rectangle 5143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5146" name="Rectangle 5145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5148" name="Rectangle 5147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5150" name="Rectangle 5149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5152" name="Rectangle 5151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154" name="Rectangle 5153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C7F8DF-7218-A9E9-239A-231AF33A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20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 dirty="0">
                <a:solidFill>
                  <a:schemeClr val="tx1"/>
                </a:solidFill>
              </a:rPr>
              <a:t>Armadillo – </a:t>
            </a:r>
            <a:r>
              <a:rPr lang="en-US" sz="2300" dirty="0" err="1">
                <a:solidFill>
                  <a:schemeClr val="tx1"/>
                </a:solidFill>
              </a:rPr>
              <a:t>til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tider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en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observerende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dokumentar</a:t>
            </a:r>
            <a:br>
              <a:rPr lang="en-US" sz="2300" dirty="0">
                <a:solidFill>
                  <a:schemeClr val="tx1"/>
                </a:solidFill>
              </a:rPr>
            </a:br>
            <a:br>
              <a:rPr lang="en-US" sz="2300" dirty="0">
                <a:solidFill>
                  <a:schemeClr val="tx1"/>
                </a:solidFill>
              </a:rPr>
            </a:br>
            <a:r>
              <a:rPr lang="en-US" sz="2300" dirty="0">
                <a:solidFill>
                  <a:schemeClr val="tx1"/>
                </a:solidFill>
                <a:hlinkClick r:id="rId2"/>
              </a:rPr>
              <a:t>https://www.youtube.com/watch?v=AdkpZrfJK3g&amp;ab_channel=LarsSkree</a:t>
            </a:r>
            <a:br>
              <a:rPr lang="en-US" sz="2300" dirty="0">
                <a:solidFill>
                  <a:schemeClr val="tx1"/>
                </a:solidFill>
              </a:rPr>
            </a:b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5156" name="Rectangle 5155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pic>
        <p:nvPicPr>
          <p:cNvPr id="5122" name="Picture 2" descr="Armadillo">
            <a:extLst>
              <a:ext uri="{FF2B5EF4-FFF2-40B4-BE49-F238E27FC236}">
                <a16:creationId xmlns:a16="http://schemas.microsoft.com/office/drawing/2014/main" id="{6179A94E-6E15-C734-7520-03D66C8500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12" b="4963"/>
          <a:stretch/>
        </p:blipFill>
        <p:spPr bwMode="auto">
          <a:xfrm>
            <a:off x="4654295" y="10"/>
            <a:ext cx="75377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3917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3444E-68DB-44BB-A657-6F93F9B63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Den deltagende dokumentar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C6D007-D036-4F2E-BB78-F8A49D102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da-DK" sz="3200" dirty="0"/>
              <a:t>Nedbryder den usynlige væg mellem filmmageren og hans genstand og lader deres diskussioner og interaktion træde i forgrunden</a:t>
            </a:r>
          </a:p>
          <a:p>
            <a:r>
              <a:rPr lang="da-DK" sz="3200" dirty="0"/>
              <a:t>Instruktøren får krop og stemme i dokumentaren</a:t>
            </a:r>
          </a:p>
          <a:p>
            <a:r>
              <a:rPr lang="da-DK" sz="3200" dirty="0"/>
              <a:t>Den har ofte et antropologisk ærinde</a:t>
            </a:r>
          </a:p>
          <a:p>
            <a:r>
              <a:rPr lang="da-DK" sz="3200" dirty="0"/>
              <a:t>Man observerer ikke blot det andet miljø ude fra (observerende fremstillingsform), men går ind i det andet miljø og mærker, hvordan det andet miljø er på sin egen krop</a:t>
            </a:r>
          </a:p>
          <a:p>
            <a:r>
              <a:rPr lang="da-DK" sz="3200" dirty="0"/>
              <a:t>Den viser en søgende og udforskende filmskaber, der rejser ud i verden for igennem møder med fremmede enten at blive klogere på deres liv eller at blive klogere på sin egen historie</a:t>
            </a:r>
          </a:p>
          <a:p>
            <a:r>
              <a:rPr lang="da-DK" sz="3200" dirty="0"/>
              <a:t>Filmmageren installerer sig i filmen som social aktør på linje med de øvrige aktører</a:t>
            </a:r>
          </a:p>
          <a:p>
            <a:r>
              <a:rPr lang="da-DK" sz="3200" dirty="0"/>
              <a:t>Sociale aktørers udsagn underbygger ikke et overordnet argument (som i den autoritative form), men fremstår i deres egen ret som personlige vidnesbyrd og betroelser</a:t>
            </a:r>
          </a:p>
          <a:p>
            <a:r>
              <a:rPr lang="da-DK" sz="3200" dirty="0"/>
              <a:t>Der bruges ofte en førsteperson-voice-over, som supplerer den kropsliggjorte instruktørs udsagn.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2129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6159" name="Rectangle 6158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161" name="Rectangle 616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3E1F3F-0D04-68C9-2FE8-CE71CAD3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20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300">
                <a:solidFill>
                  <a:schemeClr val="tx1"/>
                </a:solidFill>
              </a:rPr>
              <a:t>Den deltagende dokumentar</a:t>
            </a:r>
          </a:p>
        </p:txBody>
      </p:sp>
      <p:sp>
        <p:nvSpPr>
          <p:cNvPr id="6163" name="Rectangle 616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pic>
        <p:nvPicPr>
          <p:cNvPr id="6146" name="Picture 2" descr="Indefra med Anders Agger (TV Series 2013– ) - IMDb">
            <a:extLst>
              <a:ext uri="{FF2B5EF4-FFF2-40B4-BE49-F238E27FC236}">
                <a16:creationId xmlns:a16="http://schemas.microsoft.com/office/drawing/2014/main" id="{4E7D8C37-01DB-29D3-4D0A-868B6A3596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8" r="-1" b="-1"/>
          <a:stretch/>
        </p:blipFill>
        <p:spPr bwMode="auto">
          <a:xfrm>
            <a:off x="4654295" y="10"/>
            <a:ext cx="75377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012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21C984-E13B-45C9-A0A3-BBBAB3D82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Den refleksive dokumentar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C18FC2-AB96-44FD-9431-08C612BFE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Her bliver filmmediet selv genstand for undersøgelsen, og denne dokumentar er optaget af at aktivere tilskuernes refleksion over dokumentarismens virkelighedsforhold</a:t>
            </a:r>
          </a:p>
          <a:p>
            <a:r>
              <a:rPr lang="da-DK" dirty="0"/>
              <a:t>Der er en refleksiv fremhævelse af kameraet, dets blik og selve den filmiske skabelsesproces.</a:t>
            </a:r>
          </a:p>
          <a:p>
            <a:r>
              <a:rPr lang="da-DK" dirty="0"/>
              <a:t>Den tvinger os til at reflektere over, om det er muligt at gengive og forstå virkeligheden som den er. Vil der altid være tale om en konstruktion?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55796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9" name="Rectangle 7174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7190" name="Rectangle 7176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7191" name="Rectangle 7178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7192" name="Rectangle 7180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 useBgFill="1">
        <p:nvSpPr>
          <p:cNvPr id="7193" name="Rectangle 7182">
            <a:extLst>
              <a:ext uri="{FF2B5EF4-FFF2-40B4-BE49-F238E27FC236}">
                <a16:creationId xmlns:a16="http://schemas.microsoft.com/office/drawing/2014/main" id="{26B4480E-B7FF-4481-890E-043A69AE6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7194" name="Rectangle 7184">
            <a:extLst>
              <a:ext uri="{FF2B5EF4-FFF2-40B4-BE49-F238E27FC236}">
                <a16:creationId xmlns:a16="http://schemas.microsoft.com/office/drawing/2014/main" id="{8C2840C6-6494-4E12-A428-2012DA7DD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059" y="457200"/>
            <a:ext cx="5010912" cy="9144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7195" name="Rectangle 7186">
            <a:extLst>
              <a:ext uri="{FF2B5EF4-FFF2-40B4-BE49-F238E27FC236}">
                <a16:creationId xmlns:a16="http://schemas.microsoft.com/office/drawing/2014/main" id="{8CF5084D-B617-4011-8406-A93B64723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5583" y="608797"/>
            <a:ext cx="5009388" cy="5781768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B33801B-A081-4AB1-F1A6-85050772E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72" y="1204126"/>
            <a:ext cx="4476811" cy="335883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>
                <a:solidFill>
                  <a:srgbClr val="FFFFFF"/>
                </a:solidFill>
              </a:rPr>
              <a:t>The act of killing – til tider en refleksiv dokumentar</a:t>
            </a:r>
            <a:br>
              <a:rPr lang="en-US" sz="2500">
                <a:solidFill>
                  <a:srgbClr val="FFFFFF"/>
                </a:solidFill>
              </a:rPr>
            </a:br>
            <a:r>
              <a:rPr lang="en-US" sz="2500">
                <a:solidFill>
                  <a:srgbClr val="FFFFFF"/>
                </a:solidFill>
                <a:hlinkClick r:id="rId2"/>
              </a:rPr>
              <a:t>https://www.youtube.com/watch?v=Q3FcB1UZHlg&amp;ab_channel=Dogwoof</a:t>
            </a:r>
            <a:br>
              <a:rPr lang="en-US" sz="2500">
                <a:solidFill>
                  <a:srgbClr val="FFFFFF"/>
                </a:solidFill>
              </a:rPr>
            </a:br>
            <a:endParaRPr lang="en-US" sz="2500">
              <a:solidFill>
                <a:srgbClr val="FFFFFF"/>
              </a:solidFill>
            </a:endParaRPr>
          </a:p>
        </p:txBody>
      </p:sp>
      <p:pic>
        <p:nvPicPr>
          <p:cNvPr id="7170" name="Picture 2" descr="The Act of Killing (2012) - IMDb">
            <a:extLst>
              <a:ext uri="{FF2B5EF4-FFF2-40B4-BE49-F238E27FC236}">
                <a16:creationId xmlns:a16="http://schemas.microsoft.com/office/drawing/2014/main" id="{30C17EC6-0F3D-21E5-C236-2FED1C618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4384" y="608797"/>
            <a:ext cx="3917147" cy="578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049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B2411-FA6B-4BB7-A9B4-A36ADB26E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Den poetiske dokumentar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75EBD3-AE51-4F52-91C2-1E3CC361E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Denne form formidler stemninger og følelser.</a:t>
            </a:r>
          </a:p>
          <a:p>
            <a:r>
              <a:rPr lang="da-DK" dirty="0"/>
              <a:t>Den forsøger at gengive en bestemt måde at opleve virkeligheden på og har ikke fokus på hverken en præcis skildring af virkeligheden eller på en kritisk tilgang til den. </a:t>
            </a:r>
          </a:p>
          <a:p>
            <a:r>
              <a:rPr lang="da-DK" dirty="0"/>
              <a:t>Den har et poetisk og æstetisk blik på virkeligheden.</a:t>
            </a:r>
          </a:p>
        </p:txBody>
      </p:sp>
    </p:spTree>
    <p:extLst>
      <p:ext uri="{BB962C8B-B14F-4D97-AF65-F5344CB8AC3E}">
        <p14:creationId xmlns:p14="http://schemas.microsoft.com/office/powerpoint/2010/main" val="2657790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8207" name="Rectangle 8206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209" name="Rectangle 8208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266E0D2-F08E-EBA3-7D87-9DD8EDA2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20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>
                <a:solidFill>
                  <a:schemeClr val="tx1"/>
                </a:solidFill>
              </a:rPr>
              <a:t>Rejsen på ophavet – en poetisk dokumentar</a:t>
            </a:r>
            <a:br>
              <a:rPr lang="en-US" sz="2500">
                <a:solidFill>
                  <a:schemeClr val="tx1"/>
                </a:solidFill>
              </a:rPr>
            </a:br>
            <a:r>
              <a:rPr lang="en-US" sz="2500">
                <a:solidFill>
                  <a:schemeClr val="tx1"/>
                </a:solidFill>
                <a:hlinkClick r:id="rId2"/>
              </a:rPr>
              <a:t>https://www.youtube.com/watch?v=bFU7ToVwySE&amp;ab_channel=haliltanaci</a:t>
            </a:r>
            <a:br>
              <a:rPr lang="en-US" sz="2500">
                <a:solidFill>
                  <a:schemeClr val="tx1"/>
                </a:solidFill>
              </a:rPr>
            </a:br>
            <a:endParaRPr lang="en-US" sz="2500">
              <a:solidFill>
                <a:schemeClr val="tx1"/>
              </a:solidFill>
            </a:endParaRPr>
          </a:p>
        </p:txBody>
      </p:sp>
      <p:sp>
        <p:nvSpPr>
          <p:cNvPr id="8211" name="Rectangle 8210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pic>
        <p:nvPicPr>
          <p:cNvPr id="8194" name="Picture 2" descr="Filmstriben - På biblioteket - Rejsen på ophavet">
            <a:extLst>
              <a:ext uri="{FF2B5EF4-FFF2-40B4-BE49-F238E27FC236}">
                <a16:creationId xmlns:a16="http://schemas.microsoft.com/office/drawing/2014/main" id="{BD20D8BE-FECF-82F8-6335-73492FC7EF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1" r="7454"/>
          <a:stretch/>
        </p:blipFill>
        <p:spPr bwMode="auto">
          <a:xfrm>
            <a:off x="4654295" y="10"/>
            <a:ext cx="75377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6673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6F91A-4649-4DCF-B0C5-08755728C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Den dramatiserede dokumentar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D2447F-F03C-4500-9089-C5B40E4C7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Her dramatiseres faktiske begivenheder for at gøre dem mere tilgængelige for publikum. </a:t>
            </a:r>
          </a:p>
          <a:p>
            <a:r>
              <a:rPr lang="da-DK" dirty="0"/>
              <a:t>Faktiske begivenheder rekonstrueres ved hjælp af skuespillere og kulisser. </a:t>
            </a:r>
          </a:p>
        </p:txBody>
      </p:sp>
    </p:spTree>
    <p:extLst>
      <p:ext uri="{BB962C8B-B14F-4D97-AF65-F5344CB8AC3E}">
        <p14:creationId xmlns:p14="http://schemas.microsoft.com/office/powerpoint/2010/main" val="2465256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7" name="Rectangle 9222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9238" name="Rectangle 9224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9239" name="Rectangle 9226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9240" name="Rectangle 9228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 useBgFill="1">
        <p:nvSpPr>
          <p:cNvPr id="9241" name="Rectangle 9230">
            <a:extLst>
              <a:ext uri="{FF2B5EF4-FFF2-40B4-BE49-F238E27FC236}">
                <a16:creationId xmlns:a16="http://schemas.microsoft.com/office/drawing/2014/main" id="{26B4480E-B7FF-4481-890E-043A69AE6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9242" name="Rectangle 9232">
            <a:extLst>
              <a:ext uri="{FF2B5EF4-FFF2-40B4-BE49-F238E27FC236}">
                <a16:creationId xmlns:a16="http://schemas.microsoft.com/office/drawing/2014/main" id="{8C2840C6-6494-4E12-A428-2012DA7DD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059" y="457200"/>
            <a:ext cx="5010912" cy="9144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9243" name="Rectangle 9234">
            <a:extLst>
              <a:ext uri="{FF2B5EF4-FFF2-40B4-BE49-F238E27FC236}">
                <a16:creationId xmlns:a16="http://schemas.microsoft.com/office/drawing/2014/main" id="{8CF5084D-B617-4011-8406-A93B64723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5583" y="608797"/>
            <a:ext cx="5009388" cy="5781768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4A4D3B-436E-F0E8-6A8D-F03E32BB6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72" y="1204126"/>
            <a:ext cx="4476811" cy="335883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dirty="0" err="1">
                <a:solidFill>
                  <a:srgbClr val="FFFFFF"/>
                </a:solidFill>
              </a:rPr>
              <a:t>Blekingegadebanden</a:t>
            </a:r>
            <a:r>
              <a:rPr lang="en-US" sz="2500" dirty="0">
                <a:solidFill>
                  <a:srgbClr val="FFFFFF"/>
                </a:solidFill>
              </a:rPr>
              <a:t>  - </a:t>
            </a:r>
            <a:r>
              <a:rPr lang="en-US" sz="2500" dirty="0" err="1">
                <a:solidFill>
                  <a:srgbClr val="FFFFFF"/>
                </a:solidFill>
              </a:rPr>
              <a:t>en</a:t>
            </a:r>
            <a:r>
              <a:rPr lang="en-US" sz="2500" dirty="0">
                <a:solidFill>
                  <a:srgbClr val="FFFFFF"/>
                </a:solidFill>
              </a:rPr>
              <a:t> </a:t>
            </a:r>
            <a:r>
              <a:rPr lang="en-US" sz="2500" dirty="0" err="1">
                <a:solidFill>
                  <a:srgbClr val="FFFFFF"/>
                </a:solidFill>
              </a:rPr>
              <a:t>dramatiserende</a:t>
            </a:r>
            <a:r>
              <a:rPr lang="en-US" sz="2500" dirty="0">
                <a:solidFill>
                  <a:srgbClr val="FFFFFF"/>
                </a:solidFill>
              </a:rPr>
              <a:t> </a:t>
            </a:r>
            <a:r>
              <a:rPr lang="en-US" sz="2500" dirty="0" err="1">
                <a:solidFill>
                  <a:srgbClr val="FFFFFF"/>
                </a:solidFill>
              </a:rPr>
              <a:t>dokumentar</a:t>
            </a:r>
            <a:r>
              <a:rPr lang="en-US" sz="2500" dirty="0">
                <a:solidFill>
                  <a:srgbClr val="FFFFFF"/>
                </a:solidFill>
              </a:rPr>
              <a:t> </a:t>
            </a:r>
            <a:r>
              <a:rPr lang="en-US" sz="2500" dirty="0">
                <a:solidFill>
                  <a:srgbClr val="FFFFFF"/>
                </a:solidFill>
                <a:hlinkClick r:id="rId2"/>
              </a:rPr>
              <a:t>https://www.youtube.com/watch?v=sZCbvfaMPOo&amp;ab_channel=SMDFilm</a:t>
            </a:r>
            <a:br>
              <a:rPr lang="en-US" sz="2500" dirty="0">
                <a:solidFill>
                  <a:srgbClr val="FFFFFF"/>
                </a:solidFill>
              </a:rPr>
            </a:br>
            <a:endParaRPr lang="en-US" sz="2500" dirty="0">
              <a:solidFill>
                <a:srgbClr val="FFFFFF"/>
              </a:solidFill>
            </a:endParaRPr>
          </a:p>
        </p:txBody>
      </p:sp>
      <p:pic>
        <p:nvPicPr>
          <p:cNvPr id="9218" name="Picture 2" descr="Blekingegadebanden">
            <a:extLst>
              <a:ext uri="{FF2B5EF4-FFF2-40B4-BE49-F238E27FC236}">
                <a16:creationId xmlns:a16="http://schemas.microsoft.com/office/drawing/2014/main" id="{F2F8C704-83CC-2984-B337-391539B0E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9249" y="608797"/>
            <a:ext cx="4307417" cy="578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70164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nalogousFromRegularSeedLeftStep">
      <a:dk1>
        <a:srgbClr val="000000"/>
      </a:dk1>
      <a:lt1>
        <a:srgbClr val="FFFFFF"/>
      </a:lt1>
      <a:dk2>
        <a:srgbClr val="28311C"/>
      </a:dk2>
      <a:lt2>
        <a:srgbClr val="F3F1F0"/>
      </a:lt2>
      <a:accent1>
        <a:srgbClr val="3FB0BB"/>
      </a:accent1>
      <a:accent2>
        <a:srgbClr val="31B58A"/>
      </a:accent2>
      <a:accent3>
        <a:srgbClr val="3DB65D"/>
      </a:accent3>
      <a:accent4>
        <a:srgbClr val="47B732"/>
      </a:accent4>
      <a:accent5>
        <a:srgbClr val="7DAE3B"/>
      </a:accent5>
      <a:accent6>
        <a:srgbClr val="A5A72D"/>
      </a:accent6>
      <a:hlink>
        <a:srgbClr val="C25449"/>
      </a:hlink>
      <a:folHlink>
        <a:srgbClr val="7F7F7F"/>
      </a:folHlink>
    </a:clrScheme>
    <a:fontScheme name="Dividend">
      <a:majorFont>
        <a:latin typeface="Century School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859</Words>
  <Application>Microsoft Office PowerPoint</Application>
  <PresentationFormat>Widescreen</PresentationFormat>
  <Paragraphs>74</Paragraphs>
  <Slides>17</Slides>
  <Notes>2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3" baseType="lpstr">
      <vt:lpstr>Calibri</vt:lpstr>
      <vt:lpstr>Century Schoolbook</vt:lpstr>
      <vt:lpstr>Franklin Gothic Book</vt:lpstr>
      <vt:lpstr>Gill Sans MT</vt:lpstr>
      <vt:lpstr>Wingdings 2</vt:lpstr>
      <vt:lpstr>DividendVTI</vt:lpstr>
      <vt:lpstr>Dokumentarfilmstyper</vt:lpstr>
      <vt:lpstr>”En kreativ bearbejdning af virkeligheden” – John Grierson</vt:lpstr>
      <vt:lpstr>Dokumentarfilmtyper (af medieforsker Bill Nichols)</vt:lpstr>
      <vt:lpstr>Den dybdeborende dokumentar</vt:lpstr>
      <vt:lpstr>Den dybdeborende dokumentar</vt:lpstr>
      <vt:lpstr>Presset ungdom – dybdeborende dokumentar</vt:lpstr>
      <vt:lpstr>Den observerende dokumentar</vt:lpstr>
      <vt:lpstr>Den observerende dokumentar</vt:lpstr>
      <vt:lpstr>Armadillo – til tider en observerende dokumentar  https://www.youtube.com/watch?v=AdkpZrfJK3g&amp;ab_channel=LarsSkree </vt:lpstr>
      <vt:lpstr>Den deltagende dokumentar</vt:lpstr>
      <vt:lpstr>Den deltagende dokumentar</vt:lpstr>
      <vt:lpstr>Den refleksive dokumentar</vt:lpstr>
      <vt:lpstr>The act of killing – til tider en refleksiv dokumentar https://www.youtube.com/watch?v=Q3FcB1UZHlg&amp;ab_channel=Dogwoof </vt:lpstr>
      <vt:lpstr>Den poetiske dokumentar</vt:lpstr>
      <vt:lpstr>Rejsen på ophavet – en poetisk dokumentar https://www.youtube.com/watch?v=bFU7ToVwySE&amp;ab_channel=haliltanaci </vt:lpstr>
      <vt:lpstr>Den dramatiserede dokumentar</vt:lpstr>
      <vt:lpstr>Blekingegadebanden  - en dramatiserende dokumentar https://www.youtube.com/watch?v=sZCbvfaMPOo&amp;ab_channel=SMDFilm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Dokumentarfilmstyper</dc:title>
  <dc:creator>Lars Ebbesen Jørgensen</dc:creator>
  <cp:lastModifiedBy>Lars Ebbesen Jørgensen</cp:lastModifiedBy>
  <cp:revision>1</cp:revision>
  <dcterms:created xsi:type="dcterms:W3CDTF">2023-10-31T08:59:24Z</dcterms:created>
  <dcterms:modified xsi:type="dcterms:W3CDTF">2023-10-31T09:00:07Z</dcterms:modified>
</cp:coreProperties>
</file>