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1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94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36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2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80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4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6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007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2" descr="Et billede, der indeholder tekst, bog, bogreol, indendørs&#10;&#10;Automatisk genereret beskrivelse">
            <a:extLst>
              <a:ext uri="{FF2B5EF4-FFF2-40B4-BE49-F238E27FC236}">
                <a16:creationId xmlns:a16="http://schemas.microsoft.com/office/drawing/2014/main" id="{C83F0682-2F32-1884-A08C-5FB2C6D533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22" r="27278"/>
          <a:stretch/>
        </p:blipFill>
        <p:spPr>
          <a:xfrm>
            <a:off x="20" y="10"/>
            <a:ext cx="6095980" cy="685799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0"/>
                </a:moveTo>
                <a:lnTo>
                  <a:pt x="2758239" y="0"/>
                </a:lnTo>
                <a:lnTo>
                  <a:pt x="2916747" y="218181"/>
                </a:lnTo>
                <a:cubicBezTo>
                  <a:pt x="3525935" y="1023180"/>
                  <a:pt x="4281133" y="1818277"/>
                  <a:pt x="4839749" y="2631787"/>
                </a:cubicBezTo>
                <a:cubicBezTo>
                  <a:pt x="5571203" y="3696928"/>
                  <a:pt x="6122704" y="4799581"/>
                  <a:pt x="6095001" y="5672947"/>
                </a:cubicBezTo>
                <a:cubicBezTo>
                  <a:pt x="6083564" y="6040467"/>
                  <a:pt x="5972980" y="6348559"/>
                  <a:pt x="5792922" y="6612444"/>
                </a:cubicBezTo>
                <a:cubicBezTo>
                  <a:pt x="5755410" y="6667420"/>
                  <a:pt x="5714882" y="6720477"/>
                  <a:pt x="5671607" y="6771753"/>
                </a:cubicBezTo>
                <a:lnTo>
                  <a:pt x="559164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5F5D1E8-E605-4EFC-8912-6E191F84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89134">
            <a:off x="2400596" y="454890"/>
            <a:ext cx="3969651" cy="5948221"/>
          </a:xfrm>
          <a:custGeom>
            <a:avLst/>
            <a:gdLst>
              <a:gd name="connsiteX0" fmla="*/ 4594048 w 9861488"/>
              <a:gd name="connsiteY0" fmla="*/ 11458472 h 11458472"/>
              <a:gd name="connsiteX1" fmla="*/ 0 w 9861488"/>
              <a:gd name="connsiteY1" fmla="*/ 5948221 h 11458472"/>
              <a:gd name="connsiteX2" fmla="*/ 1863 w 9861488"/>
              <a:gd name="connsiteY2" fmla="*/ 5698862 h 11458472"/>
              <a:gd name="connsiteX3" fmla="*/ 320025 w 9861488"/>
              <a:gd name="connsiteY3" fmla="*/ 3799836 h 11458472"/>
              <a:gd name="connsiteX4" fmla="*/ 3430486 w 9861488"/>
              <a:gd name="connsiteY4" fmla="*/ 295907 h 11458472"/>
              <a:gd name="connsiteX5" fmla="*/ 3863859 w 9861488"/>
              <a:gd name="connsiteY5" fmla="*/ 55612 h 11458472"/>
              <a:gd name="connsiteX6" fmla="*/ 3969651 w 9861488"/>
              <a:gd name="connsiteY6" fmla="*/ 0 h 11458472"/>
              <a:gd name="connsiteX7" fmla="*/ 9861488 w 9861488"/>
              <a:gd name="connsiteY7" fmla="*/ 7066862 h 11458472"/>
              <a:gd name="connsiteX8" fmla="*/ 4594048 w 9861488"/>
              <a:gd name="connsiteY8" fmla="*/ 11458472 h 11458472"/>
              <a:gd name="connsiteX0" fmla="*/ 0 w 9861488"/>
              <a:gd name="connsiteY0" fmla="*/ 5948221 h 11549912"/>
              <a:gd name="connsiteX1" fmla="*/ 1863 w 9861488"/>
              <a:gd name="connsiteY1" fmla="*/ 5698862 h 11549912"/>
              <a:gd name="connsiteX2" fmla="*/ 320025 w 9861488"/>
              <a:gd name="connsiteY2" fmla="*/ 3799836 h 11549912"/>
              <a:gd name="connsiteX3" fmla="*/ 3430486 w 9861488"/>
              <a:gd name="connsiteY3" fmla="*/ 295907 h 11549912"/>
              <a:gd name="connsiteX4" fmla="*/ 3863859 w 9861488"/>
              <a:gd name="connsiteY4" fmla="*/ 55612 h 11549912"/>
              <a:gd name="connsiteX5" fmla="*/ 3969651 w 9861488"/>
              <a:gd name="connsiteY5" fmla="*/ 0 h 11549912"/>
              <a:gd name="connsiteX6" fmla="*/ 9861488 w 9861488"/>
              <a:gd name="connsiteY6" fmla="*/ 7066862 h 11549912"/>
              <a:gd name="connsiteX7" fmla="*/ 4685488 w 9861488"/>
              <a:gd name="connsiteY7" fmla="*/ 11549912 h 11549912"/>
              <a:gd name="connsiteX0" fmla="*/ 0 w 9861488"/>
              <a:gd name="connsiteY0" fmla="*/ 5948221 h 7066862"/>
              <a:gd name="connsiteX1" fmla="*/ 1863 w 9861488"/>
              <a:gd name="connsiteY1" fmla="*/ 5698862 h 7066862"/>
              <a:gd name="connsiteX2" fmla="*/ 320025 w 9861488"/>
              <a:gd name="connsiteY2" fmla="*/ 3799836 h 7066862"/>
              <a:gd name="connsiteX3" fmla="*/ 3430486 w 9861488"/>
              <a:gd name="connsiteY3" fmla="*/ 295907 h 7066862"/>
              <a:gd name="connsiteX4" fmla="*/ 3863859 w 9861488"/>
              <a:gd name="connsiteY4" fmla="*/ 55612 h 7066862"/>
              <a:gd name="connsiteX5" fmla="*/ 3969651 w 9861488"/>
              <a:gd name="connsiteY5" fmla="*/ 0 h 7066862"/>
              <a:gd name="connsiteX6" fmla="*/ 9861488 w 9861488"/>
              <a:gd name="connsiteY6" fmla="*/ 7066862 h 7066862"/>
              <a:gd name="connsiteX0" fmla="*/ 0 w 3969651"/>
              <a:gd name="connsiteY0" fmla="*/ 5948221 h 5948221"/>
              <a:gd name="connsiteX1" fmla="*/ 1863 w 3969651"/>
              <a:gd name="connsiteY1" fmla="*/ 5698862 h 5948221"/>
              <a:gd name="connsiteX2" fmla="*/ 320025 w 3969651"/>
              <a:gd name="connsiteY2" fmla="*/ 3799836 h 5948221"/>
              <a:gd name="connsiteX3" fmla="*/ 3430486 w 3969651"/>
              <a:gd name="connsiteY3" fmla="*/ 295907 h 5948221"/>
              <a:gd name="connsiteX4" fmla="*/ 3863859 w 3969651"/>
              <a:gd name="connsiteY4" fmla="*/ 55612 h 5948221"/>
              <a:gd name="connsiteX5" fmla="*/ 3969651 w 3969651"/>
              <a:gd name="connsiteY5" fmla="*/ 0 h 59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9651" h="5948221">
                <a:moveTo>
                  <a:pt x="0" y="5948221"/>
                </a:moveTo>
                <a:lnTo>
                  <a:pt x="1863" y="5698862"/>
                </a:lnTo>
                <a:cubicBezTo>
                  <a:pt x="27184" y="5017139"/>
                  <a:pt x="133214" y="4368297"/>
                  <a:pt x="320025" y="3799836"/>
                </a:cubicBezTo>
                <a:cubicBezTo>
                  <a:pt x="810579" y="2305232"/>
                  <a:pt x="2027133" y="1118138"/>
                  <a:pt x="3430486" y="295907"/>
                </a:cubicBezTo>
                <a:cubicBezTo>
                  <a:pt x="3545941" y="228312"/>
                  <a:pt x="3692079" y="146862"/>
                  <a:pt x="3863859" y="55612"/>
                </a:cubicBezTo>
                <a:lnTo>
                  <a:pt x="3969651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C641CB-705A-6BCE-B35F-B4D8AFACB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1524000"/>
            <a:ext cx="4572000" cy="2286000"/>
          </a:xfrm>
        </p:spPr>
        <p:txBody>
          <a:bodyPr>
            <a:normAutofit/>
          </a:bodyPr>
          <a:lstStyle/>
          <a:p>
            <a:pPr algn="l"/>
            <a:r>
              <a:rPr lang="da-DK" sz="4400"/>
              <a:t>Komposition i litteratur</a:t>
            </a:r>
          </a:p>
        </p:txBody>
      </p:sp>
    </p:spTree>
    <p:extLst>
      <p:ext uri="{BB962C8B-B14F-4D97-AF65-F5344CB8AC3E}">
        <p14:creationId xmlns:p14="http://schemas.microsoft.com/office/powerpoint/2010/main" val="37191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C97EB-B419-1AA0-7067-A4C2679C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Ydre komposition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B4D75-7291-BF05-F962-BA9712ABF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Visuelle og grafiske fremstilling.</a:t>
            </a:r>
          </a:p>
          <a:p>
            <a:pPr lvl="1"/>
            <a:r>
              <a:rPr lang="da-DK" dirty="0"/>
              <a:t>Tekstens opsætning</a:t>
            </a:r>
          </a:p>
          <a:p>
            <a:pPr lvl="1"/>
            <a:r>
              <a:rPr lang="da-DK" dirty="0"/>
              <a:t>Kapitelinddelinger</a:t>
            </a:r>
          </a:p>
          <a:p>
            <a:pPr lvl="1"/>
            <a:r>
              <a:rPr lang="da-DK" dirty="0"/>
              <a:t>Tegninger</a:t>
            </a:r>
          </a:p>
          <a:p>
            <a:pPr lvl="1"/>
            <a:r>
              <a:rPr lang="da-DK" dirty="0"/>
              <a:t>Skrifttyper</a:t>
            </a:r>
          </a:p>
          <a:p>
            <a:r>
              <a:rPr lang="da-DK" dirty="0"/>
              <a:t>Sjældent vigtigt, med mindre forfatteren vil sige noget med det.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3372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1EC4E-B444-4B67-1D58-4BC3A2250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 digtet ”New York”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E8F1295-2FD9-B792-93B7-0055151D5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5939" y="1759974"/>
            <a:ext cx="4383739" cy="4336026"/>
          </a:xfrm>
        </p:spPr>
      </p:pic>
    </p:spTree>
    <p:extLst>
      <p:ext uri="{BB962C8B-B14F-4D97-AF65-F5344CB8AC3E}">
        <p14:creationId xmlns:p14="http://schemas.microsoft.com/office/powerpoint/2010/main" val="257675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C0A48-10E3-C473-70C3-FE391FF8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Indre komposition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0BD9F-E108-17E1-E97B-36B8A1E1C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Har fokus på selve fortællingen, og hvordan den er opbygget.</a:t>
            </a:r>
          </a:p>
          <a:p>
            <a:r>
              <a:rPr lang="da-DK" dirty="0"/>
              <a:t>Episke tekster er som regel opbygget efter den tredelte opbygning:</a:t>
            </a:r>
          </a:p>
          <a:p>
            <a:pPr lvl="1"/>
            <a:r>
              <a:rPr lang="da-DK" dirty="0"/>
              <a:t>Begyndelse: Harmonisk start, hvor miljø og personer præsenteres. Nogle mangler præsenteres højst sandsynligt. ”Hjemme” i overført betydning (harmoni).</a:t>
            </a:r>
          </a:p>
          <a:p>
            <a:pPr lvl="1"/>
            <a:r>
              <a:rPr lang="da-DK" dirty="0"/>
              <a:t>Midte: Uforudsete begivenheder, der bryder med harmonien. Personerne står over for konflikter, som de skal løse. ”Ude” ofte i konkret og overført betydning.</a:t>
            </a:r>
          </a:p>
          <a:p>
            <a:pPr lvl="1"/>
            <a:r>
              <a:rPr lang="da-DK" dirty="0"/>
              <a:t>Slutning: Mangeltilstanden eller konflikten forsøges overvindes. Enten med en lykkelig afslutning (hjemme igen) eller med en ulykkelig afslutning (stadig ude). Skaber enten harmoni eller uorden. </a:t>
            </a:r>
          </a:p>
        </p:txBody>
      </p:sp>
    </p:spTree>
    <p:extLst>
      <p:ext uri="{BB962C8B-B14F-4D97-AF65-F5344CB8AC3E}">
        <p14:creationId xmlns:p14="http://schemas.microsoft.com/office/powerpoint/2010/main" val="357475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07DB8-0CCE-A54F-A99D-A3DFE15C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Brud med kompositionen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430C5C-D01B-6443-3DF7-8D8AE6A34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 medias res:</a:t>
            </a:r>
          </a:p>
          <a:p>
            <a:pPr lvl="1"/>
            <a:r>
              <a:rPr lang="da-DK" dirty="0"/>
              <a:t>Læseren kastes direkte ind i begivenhederne uden introduktion </a:t>
            </a:r>
            <a:r>
              <a:rPr lang="da-DK" dirty="0">
                <a:sym typeface="Wingdings" panose="05000000000000000000" pitchFamily="2" charset="2"/>
              </a:rPr>
              <a:t> action fra start</a:t>
            </a:r>
            <a:r>
              <a:rPr lang="da-DK" dirty="0"/>
              <a:t> </a:t>
            </a:r>
          </a:p>
          <a:p>
            <a:r>
              <a:rPr lang="da-DK" dirty="0"/>
              <a:t>Åben slutning:</a:t>
            </a:r>
          </a:p>
          <a:p>
            <a:pPr lvl="1"/>
            <a:r>
              <a:rPr lang="da-DK" dirty="0"/>
              <a:t>Ikke en traditionel afslutning på tekstens konflikt. Læseren skal selv vurdere resultatet. </a:t>
            </a:r>
          </a:p>
        </p:txBody>
      </p:sp>
    </p:spTree>
    <p:extLst>
      <p:ext uri="{BB962C8B-B14F-4D97-AF65-F5344CB8AC3E}">
        <p14:creationId xmlns:p14="http://schemas.microsoft.com/office/powerpoint/2010/main" val="3925527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415D11-6899-4C75-BEAD-79C4656DC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762007"/>
            <a:ext cx="5948806" cy="6095979"/>
          </a:xfrm>
          <a:custGeom>
            <a:avLst/>
            <a:gdLst>
              <a:gd name="connsiteX0" fmla="*/ 1573832 w 5948806"/>
              <a:gd name="connsiteY0" fmla="*/ 765 h 6095979"/>
              <a:gd name="connsiteX1" fmla="*/ 2734663 w 5948806"/>
              <a:gd name="connsiteY1" fmla="*/ 238687 h 6095979"/>
              <a:gd name="connsiteX2" fmla="*/ 5668316 w 5948806"/>
              <a:gd name="connsiteY2" fmla="*/ 3639516 h 6095979"/>
              <a:gd name="connsiteX3" fmla="*/ 5937022 w 5948806"/>
              <a:gd name="connsiteY3" fmla="*/ 5865869 h 6095979"/>
              <a:gd name="connsiteX4" fmla="*/ 5948806 w 5948806"/>
              <a:gd name="connsiteY4" fmla="*/ 6095979 h 6095979"/>
              <a:gd name="connsiteX5" fmla="*/ 0 w 5948806"/>
              <a:gd name="connsiteY5" fmla="*/ 6095979 h 6095979"/>
              <a:gd name="connsiteX6" fmla="*/ 0 w 5948806"/>
              <a:gd name="connsiteY6" fmla="*/ 1621672 h 6095979"/>
              <a:gd name="connsiteX7" fmla="*/ 36310 w 5948806"/>
              <a:gd name="connsiteY7" fmla="*/ 1518814 h 6095979"/>
              <a:gd name="connsiteX8" fmla="*/ 287891 w 5948806"/>
              <a:gd name="connsiteY8" fmla="*/ 956872 h 6095979"/>
              <a:gd name="connsiteX9" fmla="*/ 1573832 w 5948806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806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9" y="4393559"/>
                  <a:pt x="5890546" y="5142244"/>
                  <a:pt x="5937022" y="5865869"/>
                </a:cubicBezTo>
                <a:lnTo>
                  <a:pt x="5948806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3BFB3E6-2D9E-4A5C-826F-44A91F597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8ECE2C4-32BA-92EA-5A1D-DDAAFE9BC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1" y="2785676"/>
            <a:ext cx="5355919" cy="2048637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0A129D-4716-291F-CA13-301D827B4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1" y="3048000"/>
            <a:ext cx="4572000" cy="3048001"/>
          </a:xfrm>
        </p:spPr>
        <p:txBody>
          <a:bodyPr>
            <a:normAutofit fontScale="85000" lnSpcReduction="10000"/>
          </a:bodyPr>
          <a:lstStyle/>
          <a:p>
            <a:r>
              <a:rPr lang="da-DK" sz="2400" dirty="0"/>
              <a:t>En historie foregår fra A-Z, men den måde, som en historie fortælles på, er ikke nødvendigvis fra A-Z.</a:t>
            </a:r>
          </a:p>
          <a:p>
            <a:r>
              <a:rPr lang="da-DK" sz="2400" dirty="0"/>
              <a:t>Kronologi = Fortælling følger historien fra A-Z.</a:t>
            </a:r>
          </a:p>
          <a:p>
            <a:r>
              <a:rPr lang="da-DK" sz="2400" dirty="0"/>
              <a:t>Flash backs = Spring tilbage i tid.</a:t>
            </a:r>
          </a:p>
          <a:p>
            <a:r>
              <a:rPr lang="da-DK" sz="2400" dirty="0"/>
              <a:t>Flash forwards = Spring frem i tid. </a:t>
            </a:r>
          </a:p>
          <a:p>
            <a:endParaRPr lang="da-DK" sz="24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CB1E36-CE98-66D3-C4E2-13EE8E17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523990"/>
            <a:ext cx="4572000" cy="1524010"/>
          </a:xfrm>
        </p:spPr>
        <p:txBody>
          <a:bodyPr anchor="t">
            <a:normAutofit/>
          </a:bodyPr>
          <a:lstStyle/>
          <a:p>
            <a:r>
              <a:rPr lang="da-DK" sz="3200"/>
              <a:t>Fortællinger og historier</a:t>
            </a:r>
          </a:p>
        </p:txBody>
      </p:sp>
    </p:spTree>
    <p:extLst>
      <p:ext uri="{BB962C8B-B14F-4D97-AF65-F5344CB8AC3E}">
        <p14:creationId xmlns:p14="http://schemas.microsoft.com/office/powerpoint/2010/main" val="249085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427C23-6B6F-88F5-1C91-EC8ACB729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632" y="663677"/>
            <a:ext cx="7752735" cy="334298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Oversigt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3EE1031-5180-8BB5-0535-8A606606BE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430" y="1219200"/>
            <a:ext cx="9409911" cy="5519125"/>
          </a:xfrm>
        </p:spPr>
      </p:pic>
    </p:spTree>
    <p:extLst>
      <p:ext uri="{BB962C8B-B14F-4D97-AF65-F5344CB8AC3E}">
        <p14:creationId xmlns:p14="http://schemas.microsoft.com/office/powerpoint/2010/main" val="1121941122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RightStep">
      <a:dk1>
        <a:srgbClr val="000000"/>
      </a:dk1>
      <a:lt1>
        <a:srgbClr val="FFFFFF"/>
      </a:lt1>
      <a:dk2>
        <a:srgbClr val="3C3122"/>
      </a:dk2>
      <a:lt2>
        <a:srgbClr val="E2E7E8"/>
      </a:lt2>
      <a:accent1>
        <a:srgbClr val="C3674D"/>
      </a:accent1>
      <a:accent2>
        <a:srgbClr val="B1863B"/>
      </a:accent2>
      <a:accent3>
        <a:srgbClr val="A3A942"/>
      </a:accent3>
      <a:accent4>
        <a:srgbClr val="7AB13B"/>
      </a:accent4>
      <a:accent5>
        <a:srgbClr val="55B848"/>
      </a:accent5>
      <a:accent6>
        <a:srgbClr val="3BB15F"/>
      </a:accent6>
      <a:hlink>
        <a:srgbClr val="378DA5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233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Arial</vt:lpstr>
      <vt:lpstr>Avenir Next LT Pro</vt:lpstr>
      <vt:lpstr>Avenir Next LT Pro Light</vt:lpstr>
      <vt:lpstr>Sitka Subheading</vt:lpstr>
      <vt:lpstr>Wingdings</vt:lpstr>
      <vt:lpstr>PebbleVTI</vt:lpstr>
      <vt:lpstr>Komposition i litteratur</vt:lpstr>
      <vt:lpstr>Ydre komposition</vt:lpstr>
      <vt:lpstr>Fra digtet ”New York” </vt:lpstr>
      <vt:lpstr>Indre komposition</vt:lpstr>
      <vt:lpstr>Brud med kompositionen</vt:lpstr>
      <vt:lpstr>Fortællinger og historier</vt:lpstr>
      <vt:lpstr>Oversigt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 Ebbesen Jørgensen (LJ - UCH)</dc:creator>
  <cp:lastModifiedBy>Lars Ebbesen Jørgensen (LJ - UCH)</cp:lastModifiedBy>
  <cp:revision>1</cp:revision>
  <dcterms:created xsi:type="dcterms:W3CDTF">2024-10-29T08:32:39Z</dcterms:created>
  <dcterms:modified xsi:type="dcterms:W3CDTF">2024-10-29T08:49:15Z</dcterms:modified>
</cp:coreProperties>
</file>