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259" r:id="rId3"/>
    <p:sldId id="257" r:id="rId4"/>
    <p:sldId id="258" r:id="rId5"/>
    <p:sldId id="260" r:id="rId6"/>
    <p:sldId id="273" r:id="rId7"/>
    <p:sldId id="261" r:id="rId8"/>
    <p:sldId id="274" r:id="rId9"/>
    <p:sldId id="262" r:id="rId10"/>
    <p:sldId id="263" r:id="rId11"/>
    <p:sldId id="264" r:id="rId12"/>
    <p:sldId id="268" r:id="rId13"/>
    <p:sldId id="275" r:id="rId14"/>
    <p:sldId id="269" r:id="rId15"/>
    <p:sldId id="276" r:id="rId16"/>
    <p:sldId id="270" r:id="rId17"/>
    <p:sldId id="271" r:id="rId18"/>
    <p:sldId id="272" r:id="rId19"/>
    <p:sldId id="266" r:id="rId20"/>
    <p:sldId id="267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7"/>
    <p:restoredTop sz="94726"/>
  </p:normalViewPr>
  <p:slideViewPr>
    <p:cSldViewPr snapToGrid="0" snapToObjects="1">
      <p:cViewPr>
        <p:scale>
          <a:sx n="87" d="100"/>
          <a:sy n="87" d="100"/>
        </p:scale>
        <p:origin x="1896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3E9AB-B024-46A6-BF73-645D1A1570E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7940B0-42C8-419F-912E-C1F475DB54C2}">
      <dgm:prSet/>
      <dgm:spPr/>
      <dgm:t>
        <a:bodyPr/>
        <a:lstStyle/>
        <a:p>
          <a:r>
            <a:rPr lang="da-DK" b="1"/>
            <a:t>Remixer</a:t>
          </a:r>
          <a:r>
            <a:rPr lang="da-DK"/>
            <a:t> allerede eksisterende materiale</a:t>
          </a:r>
          <a:endParaRPr lang="en-US"/>
        </a:p>
      </dgm:t>
    </dgm:pt>
    <dgm:pt modelId="{77EFD26F-A890-4B8D-91DD-0F6E7F033A25}" type="parTrans" cxnId="{356717D9-B094-454B-A2D5-1339FAA63920}">
      <dgm:prSet/>
      <dgm:spPr/>
      <dgm:t>
        <a:bodyPr/>
        <a:lstStyle/>
        <a:p>
          <a:endParaRPr lang="en-US"/>
        </a:p>
      </dgm:t>
    </dgm:pt>
    <dgm:pt modelId="{D861AC98-72C2-488A-ABC5-8571ACC99715}" type="sibTrans" cxnId="{356717D9-B094-454B-A2D5-1339FAA63920}">
      <dgm:prSet/>
      <dgm:spPr/>
      <dgm:t>
        <a:bodyPr/>
        <a:lstStyle/>
        <a:p>
          <a:endParaRPr lang="en-US"/>
        </a:p>
      </dgm:t>
    </dgm:pt>
    <dgm:pt modelId="{FAB02FE9-8B9B-40D1-8BAA-EA8C8B079732}">
      <dgm:prSet/>
      <dgm:spPr/>
      <dgm:t>
        <a:bodyPr/>
        <a:lstStyle/>
        <a:p>
          <a:r>
            <a:rPr lang="da-DK" dirty="0"/>
            <a:t>Indgår i </a:t>
          </a:r>
          <a:r>
            <a:rPr lang="da-DK" b="1" dirty="0" err="1"/>
            <a:t>tværmedialt</a:t>
          </a:r>
          <a:r>
            <a:rPr lang="da-DK" dirty="0"/>
            <a:t> samspil, hvor man udnytter forskellige </a:t>
          </a:r>
          <a:r>
            <a:rPr lang="da-DK" dirty="0" err="1"/>
            <a:t>platformers</a:t>
          </a:r>
          <a:r>
            <a:rPr lang="da-DK" dirty="0"/>
            <a:t> styrker</a:t>
          </a:r>
          <a:endParaRPr lang="en-US" dirty="0"/>
        </a:p>
      </dgm:t>
    </dgm:pt>
    <dgm:pt modelId="{4FE77D5C-A60B-473A-9AB7-8D48E6DB57AC}" type="parTrans" cxnId="{41EA2BF9-BE4A-412B-B85E-888474376FBB}">
      <dgm:prSet/>
      <dgm:spPr/>
      <dgm:t>
        <a:bodyPr/>
        <a:lstStyle/>
        <a:p>
          <a:endParaRPr lang="en-US"/>
        </a:p>
      </dgm:t>
    </dgm:pt>
    <dgm:pt modelId="{75E434A7-C247-443D-8D3E-93335180DBB2}" type="sibTrans" cxnId="{41EA2BF9-BE4A-412B-B85E-888474376FBB}">
      <dgm:prSet/>
      <dgm:spPr/>
      <dgm:t>
        <a:bodyPr/>
        <a:lstStyle/>
        <a:p>
          <a:endParaRPr lang="en-US"/>
        </a:p>
      </dgm:t>
    </dgm:pt>
    <dgm:pt modelId="{5BCC58EF-049E-4DFD-A714-7D6FF21D390A}">
      <dgm:prSet/>
      <dgm:spPr/>
      <dgm:t>
        <a:bodyPr/>
        <a:lstStyle/>
        <a:p>
          <a:r>
            <a:rPr lang="da-DK"/>
            <a:t>Hyppig brug af </a:t>
          </a:r>
          <a:r>
            <a:rPr lang="da-DK" b="1"/>
            <a:t>interaktivitet</a:t>
          </a:r>
          <a:r>
            <a:rPr lang="da-DK"/>
            <a:t>, hvor brugeren bidrager og udforsker</a:t>
          </a:r>
          <a:endParaRPr lang="en-US"/>
        </a:p>
      </dgm:t>
    </dgm:pt>
    <dgm:pt modelId="{0AB8A728-445B-4A6E-827A-2EAD36347A70}" type="parTrans" cxnId="{37DA87CE-DEF2-465E-9BF7-933C8DECF76A}">
      <dgm:prSet/>
      <dgm:spPr/>
      <dgm:t>
        <a:bodyPr/>
        <a:lstStyle/>
        <a:p>
          <a:endParaRPr lang="en-US"/>
        </a:p>
      </dgm:t>
    </dgm:pt>
    <dgm:pt modelId="{DF70F274-F675-4AEE-B19B-A018E22309CC}" type="sibTrans" cxnId="{37DA87CE-DEF2-465E-9BF7-933C8DECF76A}">
      <dgm:prSet/>
      <dgm:spPr/>
      <dgm:t>
        <a:bodyPr/>
        <a:lstStyle/>
        <a:p>
          <a:endParaRPr lang="en-US"/>
        </a:p>
      </dgm:t>
    </dgm:pt>
    <dgm:pt modelId="{88A33F80-B5C2-4556-A56D-56B5457F892A}">
      <dgm:prSet/>
      <dgm:spPr/>
      <dgm:t>
        <a:bodyPr/>
        <a:lstStyle/>
        <a:p>
          <a:r>
            <a:rPr lang="da-DK" b="1" dirty="0"/>
            <a:t>Nedbryder grænser</a:t>
          </a:r>
          <a:r>
            <a:rPr lang="da-DK" dirty="0"/>
            <a:t> mellem virkelighed og fiktion</a:t>
          </a:r>
          <a:endParaRPr lang="en-US" dirty="0"/>
        </a:p>
      </dgm:t>
    </dgm:pt>
    <dgm:pt modelId="{CD32275F-936E-476E-90A5-1A8414D33A2D}" type="parTrans" cxnId="{A62633CE-1FAB-4DC6-9FE4-4B0227B222C0}">
      <dgm:prSet/>
      <dgm:spPr/>
      <dgm:t>
        <a:bodyPr/>
        <a:lstStyle/>
        <a:p>
          <a:endParaRPr lang="en-US"/>
        </a:p>
      </dgm:t>
    </dgm:pt>
    <dgm:pt modelId="{1177C12F-17DA-4701-BF2E-42E41D47979B}" type="sibTrans" cxnId="{A62633CE-1FAB-4DC6-9FE4-4B0227B222C0}">
      <dgm:prSet/>
      <dgm:spPr/>
      <dgm:t>
        <a:bodyPr/>
        <a:lstStyle/>
        <a:p>
          <a:endParaRPr lang="en-US"/>
        </a:p>
      </dgm:t>
    </dgm:pt>
    <dgm:pt modelId="{3C13063C-5103-1345-849A-F96BBAF2ACD9}" type="pres">
      <dgm:prSet presAssocID="{75C3E9AB-B024-46A6-BF73-645D1A1570EA}" presName="linear" presStyleCnt="0">
        <dgm:presLayoutVars>
          <dgm:animLvl val="lvl"/>
          <dgm:resizeHandles val="exact"/>
        </dgm:presLayoutVars>
      </dgm:prSet>
      <dgm:spPr/>
    </dgm:pt>
    <dgm:pt modelId="{6BDBFCB0-BF7C-0048-8EF2-7343BDB05EE8}" type="pres">
      <dgm:prSet presAssocID="{837940B0-42C8-419F-912E-C1F475DB54C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A554371-6B2D-8B4F-81C0-FF19D1243979}" type="pres">
      <dgm:prSet presAssocID="{D861AC98-72C2-488A-ABC5-8571ACC99715}" presName="spacer" presStyleCnt="0"/>
      <dgm:spPr/>
    </dgm:pt>
    <dgm:pt modelId="{2A86996B-F97B-A945-A6D9-A00A18A6B1C2}" type="pres">
      <dgm:prSet presAssocID="{FAB02FE9-8B9B-40D1-8BAA-EA8C8B07973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238ACE9-2884-0A4B-B1FF-1E6603BE430D}" type="pres">
      <dgm:prSet presAssocID="{75E434A7-C247-443D-8D3E-93335180DBB2}" presName="spacer" presStyleCnt="0"/>
      <dgm:spPr/>
    </dgm:pt>
    <dgm:pt modelId="{3CA8BD01-1F08-A946-A98B-C53110548604}" type="pres">
      <dgm:prSet presAssocID="{5BCC58EF-049E-4DFD-A714-7D6FF21D390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4D40582-BC10-7E4A-A87E-2DB1C68C0ECC}" type="pres">
      <dgm:prSet presAssocID="{DF70F274-F675-4AEE-B19B-A018E22309CC}" presName="spacer" presStyleCnt="0"/>
      <dgm:spPr/>
    </dgm:pt>
    <dgm:pt modelId="{EDC649DA-5AB6-C54E-AEA9-BEB918A06A7C}" type="pres">
      <dgm:prSet presAssocID="{88A33F80-B5C2-4556-A56D-56B5457F892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712450F-7D2D-FF4A-B05D-07664F6D3A5B}" type="presOf" srcId="{88A33F80-B5C2-4556-A56D-56B5457F892A}" destId="{EDC649DA-5AB6-C54E-AEA9-BEB918A06A7C}" srcOrd="0" destOrd="0" presId="urn:microsoft.com/office/officeart/2005/8/layout/vList2"/>
    <dgm:cxn modelId="{83C05E2B-1F6B-374C-AF98-28386B864DD7}" type="presOf" srcId="{837940B0-42C8-419F-912E-C1F475DB54C2}" destId="{6BDBFCB0-BF7C-0048-8EF2-7343BDB05EE8}" srcOrd="0" destOrd="0" presId="urn:microsoft.com/office/officeart/2005/8/layout/vList2"/>
    <dgm:cxn modelId="{8838BC79-4C7C-DD47-963C-C9DE1B57A0CC}" type="presOf" srcId="{5BCC58EF-049E-4DFD-A714-7D6FF21D390A}" destId="{3CA8BD01-1F08-A946-A98B-C53110548604}" srcOrd="0" destOrd="0" presId="urn:microsoft.com/office/officeart/2005/8/layout/vList2"/>
    <dgm:cxn modelId="{F58A217A-E2DD-4A42-8D9E-C563AD7365C0}" type="presOf" srcId="{FAB02FE9-8B9B-40D1-8BAA-EA8C8B079732}" destId="{2A86996B-F97B-A945-A6D9-A00A18A6B1C2}" srcOrd="0" destOrd="0" presId="urn:microsoft.com/office/officeart/2005/8/layout/vList2"/>
    <dgm:cxn modelId="{BED260B4-17B9-434A-89AE-A6275AE6E9BB}" type="presOf" srcId="{75C3E9AB-B024-46A6-BF73-645D1A1570EA}" destId="{3C13063C-5103-1345-849A-F96BBAF2ACD9}" srcOrd="0" destOrd="0" presId="urn:microsoft.com/office/officeart/2005/8/layout/vList2"/>
    <dgm:cxn modelId="{A62633CE-1FAB-4DC6-9FE4-4B0227B222C0}" srcId="{75C3E9AB-B024-46A6-BF73-645D1A1570EA}" destId="{88A33F80-B5C2-4556-A56D-56B5457F892A}" srcOrd="3" destOrd="0" parTransId="{CD32275F-936E-476E-90A5-1A8414D33A2D}" sibTransId="{1177C12F-17DA-4701-BF2E-42E41D47979B}"/>
    <dgm:cxn modelId="{37DA87CE-DEF2-465E-9BF7-933C8DECF76A}" srcId="{75C3E9AB-B024-46A6-BF73-645D1A1570EA}" destId="{5BCC58EF-049E-4DFD-A714-7D6FF21D390A}" srcOrd="2" destOrd="0" parTransId="{0AB8A728-445B-4A6E-827A-2EAD36347A70}" sibTransId="{DF70F274-F675-4AEE-B19B-A018E22309CC}"/>
    <dgm:cxn modelId="{356717D9-B094-454B-A2D5-1339FAA63920}" srcId="{75C3E9AB-B024-46A6-BF73-645D1A1570EA}" destId="{837940B0-42C8-419F-912E-C1F475DB54C2}" srcOrd="0" destOrd="0" parTransId="{77EFD26F-A890-4B8D-91DD-0F6E7F033A25}" sibTransId="{D861AC98-72C2-488A-ABC5-8571ACC99715}"/>
    <dgm:cxn modelId="{41EA2BF9-BE4A-412B-B85E-888474376FBB}" srcId="{75C3E9AB-B024-46A6-BF73-645D1A1570EA}" destId="{FAB02FE9-8B9B-40D1-8BAA-EA8C8B079732}" srcOrd="1" destOrd="0" parTransId="{4FE77D5C-A60B-473A-9AB7-8D48E6DB57AC}" sibTransId="{75E434A7-C247-443D-8D3E-93335180DBB2}"/>
    <dgm:cxn modelId="{D162EA32-C3F5-F140-86E3-457BA66665AC}" type="presParOf" srcId="{3C13063C-5103-1345-849A-F96BBAF2ACD9}" destId="{6BDBFCB0-BF7C-0048-8EF2-7343BDB05EE8}" srcOrd="0" destOrd="0" presId="urn:microsoft.com/office/officeart/2005/8/layout/vList2"/>
    <dgm:cxn modelId="{4254E132-E010-B043-82E6-08AD4F5C4802}" type="presParOf" srcId="{3C13063C-5103-1345-849A-F96BBAF2ACD9}" destId="{AA554371-6B2D-8B4F-81C0-FF19D1243979}" srcOrd="1" destOrd="0" presId="urn:microsoft.com/office/officeart/2005/8/layout/vList2"/>
    <dgm:cxn modelId="{82FBEA73-F0DD-A14E-89B8-58E86BB62AA9}" type="presParOf" srcId="{3C13063C-5103-1345-849A-F96BBAF2ACD9}" destId="{2A86996B-F97B-A945-A6D9-A00A18A6B1C2}" srcOrd="2" destOrd="0" presId="urn:microsoft.com/office/officeart/2005/8/layout/vList2"/>
    <dgm:cxn modelId="{13E029F2-A7B4-E34B-8D46-785BDAFB3028}" type="presParOf" srcId="{3C13063C-5103-1345-849A-F96BBAF2ACD9}" destId="{E238ACE9-2884-0A4B-B1FF-1E6603BE430D}" srcOrd="3" destOrd="0" presId="urn:microsoft.com/office/officeart/2005/8/layout/vList2"/>
    <dgm:cxn modelId="{5406EDEE-0AA3-9B4D-98FF-1A5EAC0CFE22}" type="presParOf" srcId="{3C13063C-5103-1345-849A-F96BBAF2ACD9}" destId="{3CA8BD01-1F08-A946-A98B-C53110548604}" srcOrd="4" destOrd="0" presId="urn:microsoft.com/office/officeart/2005/8/layout/vList2"/>
    <dgm:cxn modelId="{319C58BE-B17A-324A-9653-B2C5E8085A0C}" type="presParOf" srcId="{3C13063C-5103-1345-849A-F96BBAF2ACD9}" destId="{34D40582-BC10-7E4A-A87E-2DB1C68C0ECC}" srcOrd="5" destOrd="0" presId="urn:microsoft.com/office/officeart/2005/8/layout/vList2"/>
    <dgm:cxn modelId="{E01A668A-DA24-354C-AD45-75830B3ECA81}" type="presParOf" srcId="{3C13063C-5103-1345-849A-F96BBAF2ACD9}" destId="{EDC649DA-5AB6-C54E-AEA9-BEB918A06A7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BFCB0-BF7C-0048-8EF2-7343BDB05EE8}">
      <dsp:nvSpPr>
        <dsp:cNvPr id="0" name=""/>
        <dsp:cNvSpPr/>
      </dsp:nvSpPr>
      <dsp:spPr>
        <a:xfrm>
          <a:off x="0" y="48882"/>
          <a:ext cx="4996207" cy="13674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b="1" kern="1200"/>
            <a:t>Remixer</a:t>
          </a:r>
          <a:r>
            <a:rPr lang="da-DK" sz="2500" kern="1200"/>
            <a:t> allerede eksisterende materiale</a:t>
          </a:r>
          <a:endParaRPr lang="en-US" sz="2500" kern="1200"/>
        </a:p>
      </dsp:txBody>
      <dsp:txXfrm>
        <a:off x="66753" y="115635"/>
        <a:ext cx="4862701" cy="1233931"/>
      </dsp:txXfrm>
    </dsp:sp>
    <dsp:sp modelId="{2A86996B-F97B-A945-A6D9-A00A18A6B1C2}">
      <dsp:nvSpPr>
        <dsp:cNvPr id="0" name=""/>
        <dsp:cNvSpPr/>
      </dsp:nvSpPr>
      <dsp:spPr>
        <a:xfrm>
          <a:off x="0" y="1488320"/>
          <a:ext cx="4996207" cy="1367437"/>
        </a:xfrm>
        <a:prstGeom prst="roundRect">
          <a:avLst/>
        </a:prstGeom>
        <a:solidFill>
          <a:schemeClr val="accent2">
            <a:hueOff val="-495031"/>
            <a:satOff val="-190"/>
            <a:lumOff val="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/>
            <a:t>Indgår i </a:t>
          </a:r>
          <a:r>
            <a:rPr lang="da-DK" sz="2500" b="1" kern="1200" dirty="0" err="1"/>
            <a:t>tværmedialt</a:t>
          </a:r>
          <a:r>
            <a:rPr lang="da-DK" sz="2500" kern="1200" dirty="0"/>
            <a:t> samspil, hvor man udnytter forskellige </a:t>
          </a:r>
          <a:r>
            <a:rPr lang="da-DK" sz="2500" kern="1200" dirty="0" err="1"/>
            <a:t>platformers</a:t>
          </a:r>
          <a:r>
            <a:rPr lang="da-DK" sz="2500" kern="1200" dirty="0"/>
            <a:t> styrker</a:t>
          </a:r>
          <a:endParaRPr lang="en-US" sz="2500" kern="1200" dirty="0"/>
        </a:p>
      </dsp:txBody>
      <dsp:txXfrm>
        <a:off x="66753" y="1555073"/>
        <a:ext cx="4862701" cy="1233931"/>
      </dsp:txXfrm>
    </dsp:sp>
    <dsp:sp modelId="{3CA8BD01-1F08-A946-A98B-C53110548604}">
      <dsp:nvSpPr>
        <dsp:cNvPr id="0" name=""/>
        <dsp:cNvSpPr/>
      </dsp:nvSpPr>
      <dsp:spPr>
        <a:xfrm>
          <a:off x="0" y="2927757"/>
          <a:ext cx="4996207" cy="1367437"/>
        </a:xfrm>
        <a:prstGeom prst="roundRect">
          <a:avLst/>
        </a:prstGeom>
        <a:solidFill>
          <a:schemeClr val="accent2">
            <a:hueOff val="-990062"/>
            <a:satOff val="-381"/>
            <a:lumOff val="47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Hyppig brug af </a:t>
          </a:r>
          <a:r>
            <a:rPr lang="da-DK" sz="2500" b="1" kern="1200"/>
            <a:t>interaktivitet</a:t>
          </a:r>
          <a:r>
            <a:rPr lang="da-DK" sz="2500" kern="1200"/>
            <a:t>, hvor brugeren bidrager og udforsker</a:t>
          </a:r>
          <a:endParaRPr lang="en-US" sz="2500" kern="1200"/>
        </a:p>
      </dsp:txBody>
      <dsp:txXfrm>
        <a:off x="66753" y="2994510"/>
        <a:ext cx="4862701" cy="1233931"/>
      </dsp:txXfrm>
    </dsp:sp>
    <dsp:sp modelId="{EDC649DA-5AB6-C54E-AEA9-BEB918A06A7C}">
      <dsp:nvSpPr>
        <dsp:cNvPr id="0" name=""/>
        <dsp:cNvSpPr/>
      </dsp:nvSpPr>
      <dsp:spPr>
        <a:xfrm>
          <a:off x="0" y="4367195"/>
          <a:ext cx="4996207" cy="1367437"/>
        </a:xfrm>
        <a:prstGeom prst="roundRect">
          <a:avLst/>
        </a:prstGeom>
        <a:solidFill>
          <a:schemeClr val="accent2">
            <a:hueOff val="-1485093"/>
            <a:satOff val="-571"/>
            <a:lumOff val="7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b="1" kern="1200" dirty="0"/>
            <a:t>Nedbryder grænser</a:t>
          </a:r>
          <a:r>
            <a:rPr lang="da-DK" sz="2500" kern="1200" dirty="0"/>
            <a:t> mellem virkelighed og fiktion</a:t>
          </a:r>
          <a:endParaRPr lang="en-US" sz="2500" kern="1200" dirty="0"/>
        </a:p>
      </dsp:txBody>
      <dsp:txXfrm>
        <a:off x="66753" y="4433948"/>
        <a:ext cx="4862701" cy="1233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85463-8F85-ED4D-B362-BB85BB0E5F85}" type="datetimeFigureOut">
              <a:rPr lang="da-DK" smtClean="0"/>
              <a:t>08.01.2026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1A480-64C5-9E48-8B50-11C37EB74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279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1A480-64C5-9E48-8B50-11C37EB74ED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169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1A480-64C5-9E48-8B50-11C37EB74ED6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24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426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3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3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53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9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9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6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1/8/26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72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1/8/26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8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video" Target="https://www.youtube.com/embed/GCac_bRSqzg?feature=oembed" TargetMode="External"/><Relationship Id="rId1" Type="http://schemas.openxmlformats.org/officeDocument/2006/relationships/video" Target="https://www.youtube.com/embed/Cw2omrAQdts?start=96&amp;feature=oembed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CYhaTbyQrQ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video" Target="https://www.youtube.com/embed/u_6cyBuiLMk?feature=oembed" TargetMode="External"/><Relationship Id="rId7" Type="http://schemas.openxmlformats.org/officeDocument/2006/relationships/image" Target="../media/image14.jpeg"/><Relationship Id="rId2" Type="http://schemas.openxmlformats.org/officeDocument/2006/relationships/video" Target="https://www.youtube.com/embed/6tNU7y45cko?feature=oembed" TargetMode="External"/><Relationship Id="rId1" Type="http://schemas.openxmlformats.org/officeDocument/2006/relationships/video" Target="https://www.youtube.com/embed/gl1aHhXnN1k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LWUDt7fkdM?feature=oembed" TargetMode="Externa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EC32AE-E4F8-4BC6-BEF2-B48BDD15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5754B0-4902-3A46-9FD8-70DADEFE7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863" y="1079500"/>
            <a:ext cx="3882286" cy="2138400"/>
          </a:xfrm>
        </p:spPr>
        <p:txBody>
          <a:bodyPr>
            <a:normAutofit/>
          </a:bodyPr>
          <a:lstStyle/>
          <a:p>
            <a:r>
              <a:rPr lang="da-DK" dirty="0"/>
              <a:t>Nyere medier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62A5DA-15FB-D14C-9FDB-01F9C0B81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8006" y="4113213"/>
            <a:ext cx="2988000" cy="1655762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pic>
        <p:nvPicPr>
          <p:cNvPr id="4" name="Picture 3" descr="Sfære med gitter og knudepunkter">
            <a:extLst>
              <a:ext uri="{FF2B5EF4-FFF2-40B4-BE49-F238E27FC236}">
                <a16:creationId xmlns:a16="http://schemas.microsoft.com/office/drawing/2014/main" id="{4A94E120-521B-4062-AB1B-9AF7A3DC3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9"/>
          <a:stretch/>
        </p:blipFill>
        <p:spPr>
          <a:xfrm>
            <a:off x="20" y="10"/>
            <a:ext cx="7211993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11C822-2379-4749-95C7-3CDA9329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2006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67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6E01A-E941-DB42-AE1B-1FB7BA0A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Audiovisuelle medier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C931A96-4E03-1F44-A39E-0DDECE079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/>
              <a:t>Webdokumentar</a:t>
            </a:r>
          </a:p>
          <a:p>
            <a:r>
              <a:rPr lang="da-DK" dirty="0"/>
              <a:t>Webfiktion</a:t>
            </a:r>
          </a:p>
          <a:p>
            <a:r>
              <a:rPr lang="da-DK" dirty="0" err="1"/>
              <a:t>Tutorials</a:t>
            </a:r>
            <a:endParaRPr lang="da-DK" dirty="0"/>
          </a:p>
          <a:p>
            <a:r>
              <a:rPr lang="da-DK" dirty="0" err="1"/>
              <a:t>Vodcasts</a:t>
            </a:r>
            <a:r>
              <a:rPr lang="da-DK" dirty="0"/>
              <a:t> (</a:t>
            </a:r>
            <a:r>
              <a:rPr lang="da-DK" dirty="0" err="1"/>
              <a:t>TedTalk</a:t>
            </a:r>
            <a:r>
              <a:rPr lang="da-DK" dirty="0"/>
              <a:t>)</a:t>
            </a:r>
          </a:p>
          <a:p>
            <a:r>
              <a:rPr lang="da-DK" dirty="0" err="1"/>
              <a:t>Vlogs</a:t>
            </a:r>
            <a:endParaRPr lang="da-DK" dirty="0"/>
          </a:p>
          <a:p>
            <a:r>
              <a:rPr lang="da-DK" dirty="0"/>
              <a:t>Musikvideo</a:t>
            </a:r>
          </a:p>
          <a:p>
            <a:r>
              <a:rPr lang="da-DK" dirty="0"/>
              <a:t>Videoessay</a:t>
            </a:r>
          </a:p>
          <a:p>
            <a:r>
              <a:rPr lang="da-DK" dirty="0"/>
              <a:t>Long-form </a:t>
            </a:r>
            <a:r>
              <a:rPr lang="da-DK" dirty="0" err="1"/>
              <a:t>commercials</a:t>
            </a:r>
            <a:endParaRPr lang="da-DK" dirty="0"/>
          </a:p>
          <a:p>
            <a:r>
              <a:rPr lang="da-DK" dirty="0" err="1"/>
              <a:t>Machinima</a:t>
            </a:r>
            <a:endParaRPr lang="da-DK" dirty="0"/>
          </a:p>
        </p:txBody>
      </p:sp>
      <p:pic>
        <p:nvPicPr>
          <p:cNvPr id="6" name="Onlinemedier 5" descr="Leet World: The Trailer">
            <a:hlinkClick r:id="" action="ppaction://media"/>
            <a:extLst>
              <a:ext uri="{FF2B5EF4-FFF2-40B4-BE49-F238E27FC236}">
                <a16:creationId xmlns:a16="http://schemas.microsoft.com/office/drawing/2014/main" id="{C3C00813-18D9-4942-99CF-735A4DE805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90751" y="4219575"/>
            <a:ext cx="2540000" cy="190500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26B465D-2109-154A-A53E-8F70C4F9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53" y="1487224"/>
            <a:ext cx="3457661" cy="19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medier 6" descr="Bianco: The Lift">
            <a:hlinkClick r:id="" action="ppaction://media"/>
            <a:extLst>
              <a:ext uri="{FF2B5EF4-FFF2-40B4-BE49-F238E27FC236}">
                <a16:creationId xmlns:a16="http://schemas.microsoft.com/office/drawing/2014/main" id="{F610C4DD-A738-3548-A136-3767BDA27FF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344984" y="4219575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01C32-79E5-6445-BDA8-1D9427AA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4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kern="1200" cap="none" spc="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Streamingtjenester</a:t>
            </a:r>
            <a:r>
              <a:rPr lang="en-US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kern="1200" cap="none" spc="0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kendetegn</a:t>
            </a:r>
            <a:r>
              <a:rPr lang="en-US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16028822-1FB0-0A49-A073-3145A6AADB4F}"/>
              </a:ext>
            </a:extLst>
          </p:cNvPr>
          <p:cNvSpPr txBox="1">
            <a:spLocks/>
          </p:cNvSpPr>
          <p:nvPr/>
        </p:nvSpPr>
        <p:spPr>
          <a:xfrm>
            <a:off x="257265" y="2361601"/>
            <a:ext cx="5553599" cy="4216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600" dirty="0" err="1"/>
              <a:t>Egenproduktionerne</a:t>
            </a:r>
            <a:r>
              <a:rPr lang="en-US" sz="1600" dirty="0"/>
              <a:t> er </a:t>
            </a:r>
            <a:r>
              <a:rPr lang="en-US" sz="1600" dirty="0" err="1"/>
              <a:t>ofte</a:t>
            </a:r>
            <a:r>
              <a:rPr lang="en-US" sz="1600" dirty="0"/>
              <a:t> </a:t>
            </a:r>
            <a:r>
              <a:rPr lang="en-US" sz="1600" dirty="0" err="1"/>
              <a:t>serielle</a:t>
            </a:r>
            <a:r>
              <a:rPr lang="en-US" sz="1600" dirty="0"/>
              <a:t>.</a:t>
            </a:r>
          </a:p>
          <a:p>
            <a:pPr>
              <a:lnSpc>
                <a:spcPct val="140000"/>
              </a:lnSpc>
            </a:pPr>
            <a:r>
              <a:rPr lang="en-US" sz="1600" dirty="0" err="1"/>
              <a:t>Serier</a:t>
            </a:r>
            <a:r>
              <a:rPr lang="en-US" sz="1600" dirty="0"/>
              <a:t> </a:t>
            </a:r>
            <a:r>
              <a:rPr lang="en-US" sz="1600" dirty="0" err="1"/>
              <a:t>offentliggøres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hele </a:t>
            </a:r>
            <a:r>
              <a:rPr lang="en-US" sz="1600" dirty="0" err="1"/>
              <a:t>sæsoner</a:t>
            </a:r>
            <a:r>
              <a:rPr lang="en-US" sz="1600" dirty="0"/>
              <a:t>, </a:t>
            </a:r>
            <a:r>
              <a:rPr lang="en-US" sz="1600" dirty="0" err="1"/>
              <a:t>så</a:t>
            </a:r>
            <a:r>
              <a:rPr lang="en-US" sz="1600" dirty="0"/>
              <a:t> de </a:t>
            </a:r>
            <a:r>
              <a:rPr lang="en-US" sz="1600" dirty="0" err="1"/>
              <a:t>kan</a:t>
            </a:r>
            <a:r>
              <a:rPr lang="en-US" sz="1600" dirty="0"/>
              <a:t> </a:t>
            </a:r>
            <a:r>
              <a:rPr lang="en-US" sz="1600" b="1" dirty="0"/>
              <a:t>binges</a:t>
            </a:r>
            <a:r>
              <a:rPr lang="en-US" sz="1600" dirty="0"/>
              <a:t>. Det </a:t>
            </a:r>
            <a:r>
              <a:rPr lang="en-US" sz="1600" dirty="0" err="1"/>
              <a:t>har</a:t>
            </a:r>
            <a:r>
              <a:rPr lang="en-US" sz="1600" dirty="0"/>
              <a:t> </a:t>
            </a:r>
            <a:r>
              <a:rPr lang="en-US" sz="1600" dirty="0" err="1"/>
              <a:t>indflydelse</a:t>
            </a:r>
            <a:r>
              <a:rPr lang="en-US" sz="1600" dirty="0"/>
              <a:t>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dramaturgien</a:t>
            </a:r>
            <a:r>
              <a:rPr lang="en-US" sz="1600" dirty="0"/>
              <a:t>.</a:t>
            </a:r>
          </a:p>
          <a:p>
            <a:pPr>
              <a:lnSpc>
                <a:spcPct val="140000"/>
              </a:lnSpc>
            </a:pPr>
            <a:r>
              <a:rPr lang="en-US" sz="1600" dirty="0" err="1"/>
              <a:t>Antallet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</a:t>
            </a:r>
            <a:r>
              <a:rPr lang="en-US" sz="1600" dirty="0" err="1"/>
              <a:t>episoder</a:t>
            </a:r>
            <a:r>
              <a:rPr lang="en-US" sz="1600" dirty="0"/>
              <a:t> </a:t>
            </a:r>
            <a:r>
              <a:rPr lang="en-US" sz="1600" dirty="0" err="1"/>
              <a:t>varierer</a:t>
            </a:r>
            <a:r>
              <a:rPr lang="en-US" sz="1600" dirty="0"/>
              <a:t> </a:t>
            </a:r>
            <a:r>
              <a:rPr lang="en-US" sz="1600" dirty="0" err="1"/>
              <a:t>meget</a:t>
            </a:r>
            <a:r>
              <a:rPr lang="en-US" sz="1600" dirty="0"/>
              <a:t>. </a:t>
            </a:r>
            <a:r>
              <a:rPr lang="en-US" sz="1600" dirty="0" err="1"/>
              <a:t>Længden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</a:t>
            </a:r>
            <a:r>
              <a:rPr lang="en-US" sz="1600" dirty="0" err="1"/>
              <a:t>episoder</a:t>
            </a:r>
            <a:r>
              <a:rPr lang="en-US" sz="1600" dirty="0"/>
              <a:t> (</a:t>
            </a:r>
            <a:r>
              <a:rPr lang="en-US" sz="1600" dirty="0" err="1"/>
              <a:t>og</a:t>
            </a:r>
            <a:r>
              <a:rPr lang="en-US" sz="1600" dirty="0"/>
              <a:t> hele film) </a:t>
            </a:r>
            <a:r>
              <a:rPr lang="en-US" sz="1600" dirty="0" err="1"/>
              <a:t>varierer</a:t>
            </a:r>
            <a:r>
              <a:rPr lang="en-US" sz="1600" dirty="0"/>
              <a:t>.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Der </a:t>
            </a:r>
            <a:r>
              <a:rPr lang="en-US" sz="1600" dirty="0" err="1"/>
              <a:t>produceres</a:t>
            </a:r>
            <a:r>
              <a:rPr lang="en-US" sz="1600" dirty="0"/>
              <a:t> store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globale</a:t>
            </a:r>
            <a:r>
              <a:rPr lang="en-US" sz="1600" dirty="0"/>
              <a:t> blockbuster-</a:t>
            </a:r>
            <a:r>
              <a:rPr lang="en-US" sz="1600" dirty="0" err="1"/>
              <a:t>serier</a:t>
            </a:r>
            <a:r>
              <a:rPr lang="en-US" sz="1600" dirty="0"/>
              <a:t> – </a:t>
            </a:r>
            <a:r>
              <a:rPr lang="en-US" sz="1600" dirty="0" err="1"/>
              <a:t>flagskibe</a:t>
            </a:r>
            <a:r>
              <a:rPr lang="en-US" sz="1600" dirty="0"/>
              <a:t>.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Der </a:t>
            </a:r>
            <a:r>
              <a:rPr lang="en-US" sz="1600" dirty="0" err="1"/>
              <a:t>produceres</a:t>
            </a:r>
            <a:r>
              <a:rPr lang="en-US" sz="1600" dirty="0"/>
              <a:t> </a:t>
            </a:r>
            <a:r>
              <a:rPr lang="en-US" sz="1600" dirty="0" err="1"/>
              <a:t>også</a:t>
            </a:r>
            <a:r>
              <a:rPr lang="en-US" sz="1600" dirty="0"/>
              <a:t> </a:t>
            </a:r>
            <a:r>
              <a:rPr lang="en-US" sz="1600" dirty="0" err="1"/>
              <a:t>smalle</a:t>
            </a:r>
            <a:r>
              <a:rPr lang="en-US" sz="1600" dirty="0"/>
              <a:t>, </a:t>
            </a:r>
            <a:r>
              <a:rPr lang="en-US" sz="1600" dirty="0" err="1"/>
              <a:t>nicheprægede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nationale</a:t>
            </a:r>
            <a:r>
              <a:rPr lang="en-US" sz="1600" dirty="0"/>
              <a:t> </a:t>
            </a:r>
            <a:r>
              <a:rPr lang="en-US" sz="1600" dirty="0" err="1"/>
              <a:t>serier</a:t>
            </a:r>
            <a:r>
              <a:rPr lang="en-US" sz="1600" dirty="0"/>
              <a:t>.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Der </a:t>
            </a:r>
            <a:r>
              <a:rPr lang="en-US" sz="1600" dirty="0" err="1"/>
              <a:t>bruges</a:t>
            </a:r>
            <a:r>
              <a:rPr lang="en-US" sz="1600" dirty="0"/>
              <a:t> </a:t>
            </a:r>
            <a:r>
              <a:rPr lang="en-US" sz="1600" b="1" dirty="0"/>
              <a:t>big data</a:t>
            </a:r>
            <a:r>
              <a:rPr lang="en-US" sz="1600" dirty="0"/>
              <a:t> </a:t>
            </a:r>
            <a:r>
              <a:rPr lang="en-US" sz="1600" dirty="0" err="1"/>
              <a:t>og</a:t>
            </a:r>
            <a:r>
              <a:rPr lang="en-US" sz="1600" dirty="0"/>
              <a:t> </a:t>
            </a:r>
            <a:r>
              <a:rPr lang="en-US" sz="1600" b="1" dirty="0" err="1"/>
              <a:t>algoritmer</a:t>
            </a:r>
            <a:r>
              <a:rPr lang="en-US" sz="1600" dirty="0"/>
              <a:t> </a:t>
            </a:r>
            <a:r>
              <a:rPr lang="en-US" sz="1600" dirty="0" err="1"/>
              <a:t>til</a:t>
            </a:r>
            <a:r>
              <a:rPr lang="en-US" sz="1600" dirty="0"/>
              <a:t> at </a:t>
            </a:r>
            <a:r>
              <a:rPr lang="en-US" sz="1600" dirty="0" err="1"/>
              <a:t>identificere</a:t>
            </a:r>
            <a:r>
              <a:rPr lang="en-US" sz="1600" dirty="0"/>
              <a:t> </a:t>
            </a:r>
            <a:r>
              <a:rPr lang="en-US" sz="1600" dirty="0" err="1"/>
              <a:t>smagsfællesskaber</a:t>
            </a:r>
            <a:r>
              <a:rPr lang="en-US" sz="1600" dirty="0"/>
              <a:t>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tværs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</a:t>
            </a:r>
            <a:r>
              <a:rPr lang="en-US" sz="1600" dirty="0" err="1"/>
              <a:t>traditionelle</a:t>
            </a:r>
            <a:r>
              <a:rPr lang="en-US" sz="1600" dirty="0"/>
              <a:t> </a:t>
            </a:r>
            <a:r>
              <a:rPr lang="en-US" sz="1600" dirty="0" err="1"/>
              <a:t>målgrupper</a:t>
            </a:r>
            <a:r>
              <a:rPr lang="en-US" sz="1600" dirty="0"/>
              <a:t> –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det hele </a:t>
            </a:r>
            <a:r>
              <a:rPr lang="en-US" sz="1600" dirty="0" err="1"/>
              <a:t>taget</a:t>
            </a:r>
            <a:r>
              <a:rPr lang="en-US" sz="1600" dirty="0"/>
              <a:t> </a:t>
            </a:r>
            <a:r>
              <a:rPr lang="en-US" sz="1600" dirty="0" err="1"/>
              <a:t>fange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fastholde</a:t>
            </a:r>
            <a:r>
              <a:rPr lang="en-US" sz="1600" dirty="0"/>
              <a:t> </a:t>
            </a:r>
            <a:r>
              <a:rPr lang="en-US" sz="1600" dirty="0" err="1"/>
              <a:t>brugerne</a:t>
            </a:r>
            <a:r>
              <a:rPr lang="en-US" sz="1600" dirty="0"/>
              <a:t>.</a:t>
            </a:r>
          </a:p>
          <a:p>
            <a:pPr>
              <a:lnSpc>
                <a:spcPct val="140000"/>
              </a:lnSpc>
            </a:pPr>
            <a:endParaRPr lang="en-US" sz="800" dirty="0"/>
          </a:p>
        </p:txBody>
      </p:sp>
      <p:pic>
        <p:nvPicPr>
          <p:cNvPr id="5" name="Picture 2" descr="Netflix USA: Sådan ser du Netflix i andre lande med en VPN i 2022">
            <a:extLst>
              <a:ext uri="{FF2B5EF4-FFF2-40B4-BE49-F238E27FC236}">
                <a16:creationId xmlns:a16="http://schemas.microsoft.com/office/drawing/2014/main" id="{1C80E4E2-7C6E-E041-8234-44A91E19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" b="7821"/>
          <a:stretch>
            <a:fillRect/>
          </a:stretch>
        </p:blipFill>
        <p:spPr bwMode="auto">
          <a:xfrm>
            <a:off x="6096000" y="540033"/>
            <a:ext cx="5553600" cy="27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etflix confirms Stranger Things season 5 trailer launch date – and yes,  it'll be released very, very soon | TechRadar">
            <a:extLst>
              <a:ext uri="{FF2B5EF4-FFF2-40B4-BE49-F238E27FC236}">
                <a16:creationId xmlns:a16="http://schemas.microsoft.com/office/drawing/2014/main" id="{84497357-8869-C1EF-FAF7-F9580DFE0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1"/>
          <a:stretch>
            <a:fillRect/>
          </a:stretch>
        </p:blipFill>
        <p:spPr bwMode="auto">
          <a:xfrm>
            <a:off x="6096000" y="3564000"/>
            <a:ext cx="5553600" cy="27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7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37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2F7ABD-5BB0-1840-AAEA-3EE7D407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536575"/>
            <a:ext cx="4078800" cy="1453003"/>
          </a:xfrm>
        </p:spPr>
        <p:txBody>
          <a:bodyPr wrap="square" anchor="b">
            <a:normAutofit/>
          </a:bodyPr>
          <a:lstStyle/>
          <a:p>
            <a:pPr algn="ctr"/>
            <a:r>
              <a:rPr lang="da-DK" dirty="0" err="1"/>
              <a:t>Tværmedialitet</a:t>
            </a:r>
            <a:endParaRPr lang="da-DK"/>
          </a:p>
        </p:txBody>
      </p:sp>
      <p:cxnSp>
        <p:nvCxnSpPr>
          <p:cNvPr id="1045" name="Straight Connector 1039">
            <a:extLst>
              <a:ext uri="{FF2B5EF4-FFF2-40B4-BE49-F238E27FC236}">
                <a16:creationId xmlns:a16="http://schemas.microsoft.com/office/drawing/2014/main" id="{76D745DA-D03E-47A2-9936-01C39D51A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7594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7EE943-DC20-BB49-A16A-56C281D79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94897"/>
            <a:ext cx="4078800" cy="290148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da-DK" sz="1700" dirty="0"/>
              <a:t>Man anvender de forskellige medier/platformes </a:t>
            </a:r>
            <a:r>
              <a:rPr lang="da-DK" sz="1700" b="1" i="1" dirty="0" err="1"/>
              <a:t>affordances</a:t>
            </a:r>
            <a:r>
              <a:rPr lang="da-DK" sz="1700" dirty="0"/>
              <a:t> og rammer på den måde en bredere og større målgruppe. </a:t>
            </a:r>
          </a:p>
          <a:p>
            <a:pPr>
              <a:lnSpc>
                <a:spcPct val="140000"/>
              </a:lnSpc>
            </a:pPr>
            <a:r>
              <a:rPr lang="da-DK" sz="1700" dirty="0"/>
              <a:t>Denne særlige strategi kaldes for </a:t>
            </a:r>
            <a:r>
              <a:rPr lang="da-DK" sz="1700" b="1" i="1" dirty="0"/>
              <a:t>Mediekonvergens.</a:t>
            </a:r>
          </a:p>
        </p:txBody>
      </p:sp>
      <p:sp>
        <p:nvSpPr>
          <p:cNvPr id="1046" name="Rectangle 1041">
            <a:extLst>
              <a:ext uri="{FF2B5EF4-FFF2-40B4-BE49-F238E27FC236}">
                <a16:creationId xmlns:a16="http://schemas.microsoft.com/office/drawing/2014/main" id="{E95A6F56-5B66-4656-B01E-938834D6A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1026" name="Picture 2" descr="Cross-Media | PERSONALIZE MEDIA">
            <a:extLst>
              <a:ext uri="{FF2B5EF4-FFF2-40B4-BE49-F238E27FC236}">
                <a16:creationId xmlns:a16="http://schemas.microsoft.com/office/drawing/2014/main" id="{7FC6A7EE-F8AB-AF4D-69C5-3FBC5B75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4057" y="559441"/>
            <a:ext cx="4999885" cy="37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57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FB8636-2A16-A450-5078-8928CA5A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Onlinemedier 3" descr="Stranger Things 5 | Finale Screening | Netflix">
            <a:hlinkClick r:id="" action="ppaction://media"/>
            <a:extLst>
              <a:ext uri="{FF2B5EF4-FFF2-40B4-BE49-F238E27FC236}">
                <a16:creationId xmlns:a16="http://schemas.microsoft.com/office/drawing/2014/main" id="{8FBF5097-BBB3-13DF-0D7A-9C000E486F6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36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8F79BE-2097-3049-8257-7EBA8B5A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1089025"/>
            <a:ext cx="4075200" cy="153295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/>
              <a:t>Den </a:t>
            </a:r>
            <a:r>
              <a:rPr lang="en-US" sz="3400" dirty="0" err="1"/>
              <a:t>tværmediale</a:t>
            </a:r>
            <a:r>
              <a:rPr lang="en-US" sz="3400" dirty="0"/>
              <a:t> </a:t>
            </a:r>
            <a:r>
              <a:rPr lang="en-US" sz="3400" dirty="0" err="1"/>
              <a:t>kvadrant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b="1" i="1" dirty="0"/>
              <a:t>Blade Runner 2049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51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B5DF063-A889-4037-8C0F-D6D424107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735B6BF-5AD5-6F4D-B5B7-DB1D7D358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1127" y="915167"/>
            <a:ext cx="4999885" cy="502501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D8C46C9-BE74-2745-F946-E89E5A738EDE}"/>
              </a:ext>
            </a:extLst>
          </p:cNvPr>
          <p:cNvSpPr txBox="1"/>
          <p:nvPr/>
        </p:nvSpPr>
        <p:spPr>
          <a:xfrm>
            <a:off x="309715" y="3574131"/>
            <a:ext cx="56781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1" dirty="0"/>
              <a:t>Hvad:</a:t>
            </a:r>
            <a:r>
              <a:rPr lang="da-DK" sz="2400" dirty="0"/>
              <a:t> er den </a:t>
            </a:r>
            <a:r>
              <a:rPr lang="da-DK" sz="2400" dirty="0" err="1"/>
              <a:t>cetrale</a:t>
            </a:r>
            <a:r>
              <a:rPr lang="da-DK" sz="2400" dirty="0"/>
              <a:t> medietekst – teltpælen i midten?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1" dirty="0"/>
              <a:t>Hvem: </a:t>
            </a:r>
            <a:r>
              <a:rPr lang="da-DK" sz="2400" dirty="0"/>
              <a:t>har skabt parateksterne? Er det </a:t>
            </a:r>
            <a:r>
              <a:rPr lang="da-DK" sz="2400" dirty="0" err="1"/>
              <a:t>prodUSER</a:t>
            </a:r>
            <a:r>
              <a:rPr lang="da-DK" sz="2400" dirty="0"/>
              <a:t> eller </a:t>
            </a:r>
            <a:r>
              <a:rPr lang="da-DK" sz="2400" dirty="0" err="1"/>
              <a:t>PROducer</a:t>
            </a:r>
            <a:r>
              <a:rPr lang="da-DK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1" dirty="0"/>
              <a:t>Hvor: </a:t>
            </a:r>
            <a:r>
              <a:rPr lang="da-DK" sz="2400" dirty="0"/>
              <a:t>Handler </a:t>
            </a:r>
            <a:r>
              <a:rPr lang="da-DK" sz="2400" dirty="0" err="1"/>
              <a:t>parateksten</a:t>
            </a:r>
            <a:r>
              <a:rPr lang="da-DK" sz="2400" dirty="0"/>
              <a:t> om </a:t>
            </a:r>
            <a:r>
              <a:rPr lang="da-DK" sz="2400" dirty="0" err="1"/>
              <a:t>storyworld</a:t>
            </a:r>
            <a:r>
              <a:rPr lang="da-DK" sz="2400" dirty="0"/>
              <a:t> (ikke-</a:t>
            </a:r>
            <a:r>
              <a:rPr lang="da-DK" sz="2400" dirty="0" err="1"/>
              <a:t>diegetisk</a:t>
            </a:r>
            <a:r>
              <a:rPr lang="da-DK" sz="2400" dirty="0"/>
              <a:t>) eller foregår den i </a:t>
            </a:r>
            <a:r>
              <a:rPr lang="da-DK" sz="2400" dirty="0" err="1"/>
              <a:t>storyworld</a:t>
            </a:r>
            <a:r>
              <a:rPr lang="da-DK" sz="2400" dirty="0"/>
              <a:t> og bidrager eller udvider den (</a:t>
            </a:r>
            <a:r>
              <a:rPr lang="da-DK" sz="2400" dirty="0" err="1"/>
              <a:t>diegetisk</a:t>
            </a:r>
            <a:r>
              <a:rPr lang="da-DK" sz="2400" dirty="0"/>
              <a:t>)?</a:t>
            </a:r>
            <a:endParaRPr lang="da-DK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1464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06146-9A97-1060-11F4-899637F2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PROducer</a:t>
            </a:r>
            <a:r>
              <a:rPr lang="da-DK" dirty="0"/>
              <a:t> eller </a:t>
            </a:r>
            <a:r>
              <a:rPr lang="da-DK" dirty="0" err="1"/>
              <a:t>prodUSER</a:t>
            </a:r>
            <a:r>
              <a:rPr lang="da-DK" dirty="0"/>
              <a:t>? </a:t>
            </a:r>
            <a:r>
              <a:rPr lang="da-DK" dirty="0" err="1"/>
              <a:t>Diegetisk</a:t>
            </a:r>
            <a:r>
              <a:rPr lang="da-DK" dirty="0"/>
              <a:t> eller ikke-</a:t>
            </a:r>
            <a:r>
              <a:rPr lang="da-DK" dirty="0" err="1"/>
              <a:t>diegetisk</a:t>
            </a:r>
            <a:r>
              <a:rPr lang="da-DK" dirty="0"/>
              <a:t> (</a:t>
            </a:r>
            <a:r>
              <a:rPr lang="da-DK" dirty="0" err="1"/>
              <a:t>storyworld</a:t>
            </a:r>
            <a:r>
              <a:rPr lang="da-DK" dirty="0"/>
              <a:t>)?</a:t>
            </a:r>
          </a:p>
        </p:txBody>
      </p:sp>
      <p:pic>
        <p:nvPicPr>
          <p:cNvPr id="5" name="Pladsholder til indhold 4" descr="Et billede, der indeholder tekst, Ansigt, skærmbillede, tøj&#10;&#10;AI-genereret indhold kan være ukorrekt.">
            <a:extLst>
              <a:ext uri="{FF2B5EF4-FFF2-40B4-BE49-F238E27FC236}">
                <a16:creationId xmlns:a16="http://schemas.microsoft.com/office/drawing/2014/main" id="{16672626-F1D3-5EAE-DAA2-C40218F1E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71" y="1862906"/>
            <a:ext cx="1863607" cy="4040188"/>
          </a:xfrm>
        </p:spPr>
      </p:pic>
      <p:pic>
        <p:nvPicPr>
          <p:cNvPr id="7" name="Billede 6" descr="Et billede, der indeholder tekst, Ansigt, Multimediesoftware, software&#10;&#10;AI-genereret indhold kan være ukorrekt.">
            <a:extLst>
              <a:ext uri="{FF2B5EF4-FFF2-40B4-BE49-F238E27FC236}">
                <a16:creationId xmlns:a16="http://schemas.microsoft.com/office/drawing/2014/main" id="{CFAF8F46-6AD8-1E00-DAF0-D70DD9DA2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845" y="2377186"/>
            <a:ext cx="7772400" cy="35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8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7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1D260E-9522-BD4D-A84C-2BF0A76B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531814"/>
            <a:ext cx="4457690" cy="172085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4100"/>
              <a:t>Produktionsforhold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3E3B4C6-EA4C-3245-9C78-948502EA7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597" y="1813809"/>
            <a:ext cx="4397733" cy="4666032"/>
          </a:xfrm>
          <a:prstGeom prst="rect">
            <a:avLst/>
          </a:prstGeom>
        </p:spPr>
      </p:pic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6AED41B-D8D3-EB42-997F-AA919A59C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18" y="3058789"/>
            <a:ext cx="4784689" cy="342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63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FA27539-4286-4FA8-9DA6-7CF23744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673CA6-C4AE-744F-9E06-CE83C2E0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1079500"/>
            <a:ext cx="4078800" cy="21384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 dirty="0"/>
              <a:t>STEPS-</a:t>
            </a:r>
            <a:r>
              <a:rPr lang="en-US" sz="4800"/>
              <a:t>modellen</a:t>
            </a:r>
            <a:r>
              <a:rPr lang="en-US" sz="4800" dirty="0"/>
              <a:t> </a:t>
            </a:r>
            <a:endParaRPr lang="en-US" sz="4800"/>
          </a:p>
        </p:txBody>
      </p:sp>
      <p:pic>
        <p:nvPicPr>
          <p:cNvPr id="4" name="Pladsholder til indhold 3" descr="Et billede, der indeholder tekst, skærmbillede, Font/skrifttype, brev&#10;&#10;AI-genereret indhold kan være ukorrekt.">
            <a:extLst>
              <a:ext uri="{FF2B5EF4-FFF2-40B4-BE49-F238E27FC236}">
                <a16:creationId xmlns:a16="http://schemas.microsoft.com/office/drawing/2014/main" id="{7814E12C-9C0E-9B41-947B-BAA5E53EC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530"/>
          <a:stretch>
            <a:fillRect/>
          </a:stretch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E74535-9C0E-4211-B088-610AD562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36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510320-3BB9-4E43-A847-ACCA0EAE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wrap="square" anchor="b">
            <a:normAutofit/>
          </a:bodyPr>
          <a:lstStyle/>
          <a:p>
            <a:pPr algn="ctr"/>
            <a:r>
              <a:rPr lang="da-DK" dirty="0" err="1"/>
              <a:t>Influencer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77B676-A6DE-D148-8E9B-E753BB8E9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>
            <a:normAutofit/>
          </a:bodyPr>
          <a:lstStyle/>
          <a:p>
            <a:endParaRPr lang="da-DK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lede 3">
            <a:extLst>
              <a:ext uri="{FF2B5EF4-FFF2-40B4-BE49-F238E27FC236}">
                <a16:creationId xmlns:a16="http://schemas.microsoft.com/office/drawing/2014/main" id="{12AA7665-28DC-3C41-825E-FFEF6C58B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54" y="2040017"/>
            <a:ext cx="6813485" cy="4547999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B21A0CF-54D3-0D41-8CC2-92F5B82DA644}"/>
              </a:ext>
            </a:extLst>
          </p:cNvPr>
          <p:cNvSpPr/>
          <p:nvPr/>
        </p:nvSpPr>
        <p:spPr>
          <a:xfrm>
            <a:off x="8383349" y="2040017"/>
            <a:ext cx="3277274" cy="3219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EA1A58C-24AC-E14F-8BF6-DB373EA89DA0}"/>
              </a:ext>
            </a:extLst>
          </p:cNvPr>
          <p:cNvSpPr txBox="1"/>
          <p:nvPr/>
        </p:nvSpPr>
        <p:spPr>
          <a:xfrm>
            <a:off x="8472361" y="2201034"/>
            <a:ext cx="29697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Paropgave (Christine Sloth casen)</a:t>
            </a:r>
          </a:p>
          <a:p>
            <a:pPr marL="342900" indent="-342900">
              <a:buAutoNum type="arabicParenR"/>
            </a:pPr>
            <a:r>
              <a:rPr lang="da-DK" dirty="0"/>
              <a:t>Hvad fortæller interviewet om brugen af filmiske virkemidler på nyere medier?</a:t>
            </a:r>
          </a:p>
          <a:p>
            <a:pPr marL="342900" indent="-342900">
              <a:buAutoNum type="arabicParenR"/>
            </a:pPr>
            <a:r>
              <a:rPr lang="da-DK" dirty="0"/>
              <a:t>Hvordan adskiller produktionsforholdene sig fra traditionelle medier?</a:t>
            </a:r>
          </a:p>
        </p:txBody>
      </p:sp>
    </p:spTree>
    <p:extLst>
      <p:ext uri="{BB962C8B-B14F-4D97-AF65-F5344CB8AC3E}">
        <p14:creationId xmlns:p14="http://schemas.microsoft.com/office/powerpoint/2010/main" val="3675577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54202-17D7-F348-83DC-6911E056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Sociale medier 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32AA785-80E0-0C4E-880B-25F182DD4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297" y="1695533"/>
            <a:ext cx="4957560" cy="4632572"/>
          </a:xfr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F08344E-32FE-E141-9404-1029EA4D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44" y="2956035"/>
            <a:ext cx="5589427" cy="18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39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F2D90-6F5C-8842-BFCD-E178FB82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Mediernes historie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F57574F-34C5-AB4E-B421-30A0A7B59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400" y="1706946"/>
            <a:ext cx="8044463" cy="4040188"/>
          </a:xfrm>
        </p:spPr>
      </p:pic>
      <p:sp>
        <p:nvSpPr>
          <p:cNvPr id="6" name="Højre klammeparentes 5">
            <a:extLst>
              <a:ext uri="{FF2B5EF4-FFF2-40B4-BE49-F238E27FC236}">
                <a16:creationId xmlns:a16="http://schemas.microsoft.com/office/drawing/2014/main" id="{E5C5FD6B-D343-1646-B54E-8BD4225E7073}"/>
              </a:ext>
            </a:extLst>
          </p:cNvPr>
          <p:cNvSpPr/>
          <p:nvPr/>
        </p:nvSpPr>
        <p:spPr>
          <a:xfrm>
            <a:off x="9033863" y="1923393"/>
            <a:ext cx="362385" cy="15056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429D30E-6471-814C-A124-02A0C2B4D1F6}"/>
              </a:ext>
            </a:extLst>
          </p:cNvPr>
          <p:cNvSpPr txBox="1"/>
          <p:nvPr/>
        </p:nvSpPr>
        <p:spPr>
          <a:xfrm>
            <a:off x="9532883" y="2469931"/>
            <a:ext cx="220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NYERE MEDIER</a:t>
            </a:r>
          </a:p>
        </p:txBody>
      </p:sp>
    </p:spTree>
    <p:extLst>
      <p:ext uri="{BB962C8B-B14F-4D97-AF65-F5344CB8AC3E}">
        <p14:creationId xmlns:p14="http://schemas.microsoft.com/office/powerpoint/2010/main" val="430296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4CF74-62B4-6240-ABF2-D837C619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Historiske hovedlinjer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D33AB70-DB12-BB44-917E-DA1A61288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06968" y="0"/>
            <a:ext cx="3669726" cy="6461745"/>
          </a:xfrm>
        </p:spPr>
      </p:pic>
      <p:pic>
        <p:nvPicPr>
          <p:cNvPr id="1026" name="Picture 2" descr="Filmhistorie - Wikipedia, den frie encyklopædi">
            <a:extLst>
              <a:ext uri="{FF2B5EF4-FFF2-40B4-BE49-F238E27FC236}">
                <a16:creationId xmlns:a16="http://schemas.microsoft.com/office/drawing/2014/main" id="{BA7A6F42-143A-5068-297C-075A2C60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06" y="2521025"/>
            <a:ext cx="3904087" cy="381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773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F9FDFC-89BA-B641-BC33-324A0441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1079500"/>
            <a:ext cx="3904750" cy="4689475"/>
          </a:xfrm>
        </p:spPr>
        <p:txBody>
          <a:bodyPr anchor="ctr">
            <a:normAutofit/>
          </a:bodyPr>
          <a:lstStyle/>
          <a:p>
            <a:pPr algn="ctr"/>
            <a:r>
              <a:rPr lang="da-DK" sz="4800" dirty="0"/>
              <a:t>Særlige </a:t>
            </a:r>
            <a:r>
              <a:rPr lang="da-DK" sz="4800" dirty="0" err="1"/>
              <a:t>karaktaristika</a:t>
            </a:r>
            <a:endParaRPr lang="da-DK" sz="4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30519DB6-20FE-4DA0-A967-CD1B8AFC4A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592277"/>
              </p:ext>
            </p:extLst>
          </p:nvPr>
        </p:nvGraphicFramePr>
        <p:xfrm>
          <a:off x="6654799" y="531814"/>
          <a:ext cx="4996207" cy="5783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6112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B159C-87E2-194D-9497-054F5AFB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536575"/>
            <a:ext cx="4078800" cy="1453003"/>
          </a:xfrm>
        </p:spPr>
        <p:txBody>
          <a:bodyPr wrap="square" anchor="b">
            <a:normAutofit/>
          </a:bodyPr>
          <a:lstStyle/>
          <a:p>
            <a:pPr algn="ctr"/>
            <a:r>
              <a:rPr lang="da-DK" dirty="0"/>
              <a:t>Genrer og formater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168C6BE-41CC-4C4D-850F-F82321AE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3EF1E4-B741-D948-8209-F168B22E9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927730"/>
            <a:ext cx="4999885" cy="499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942EC6-D5F7-DE4F-9D2E-1B8E3579C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2DC9627-6B8C-2E4A-839C-8CF2B0E2A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269" y="2041525"/>
            <a:ext cx="6223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85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63DF5-09A3-AF42-9CA6-68AF54D5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 sociale mediers </a:t>
            </a:r>
            <a:br>
              <a:rPr lang="da-DK" dirty="0"/>
            </a:br>
            <a:r>
              <a:rPr lang="da-DK" dirty="0"/>
              <a:t>styrkeforhold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C56D042-F9F2-1D48-8F6F-BEED66609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4362" y="162908"/>
            <a:ext cx="6790924" cy="5594742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824342C-89A5-3D40-B1CE-A50BDBCA2EFC}"/>
              </a:ext>
            </a:extLst>
          </p:cNvPr>
          <p:cNvSpPr txBox="1"/>
          <p:nvPr/>
        </p:nvSpPr>
        <p:spPr>
          <a:xfrm>
            <a:off x="5744845" y="5805365"/>
            <a:ext cx="452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27. september 2021. Fra 12 år</a:t>
            </a:r>
          </a:p>
        </p:txBody>
      </p:sp>
      <p:pic>
        <p:nvPicPr>
          <p:cNvPr id="1026" name="Picture 2" descr="Facebook Billeder, stock-fotos og -vektorer | Shutterstock">
            <a:extLst>
              <a:ext uri="{FF2B5EF4-FFF2-40B4-BE49-F238E27FC236}">
                <a16:creationId xmlns:a16="http://schemas.microsoft.com/office/drawing/2014/main" id="{169BC743-CE3E-0341-ADAB-291DF8E0F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67" b="6167"/>
          <a:stretch/>
        </p:blipFill>
        <p:spPr bwMode="auto">
          <a:xfrm>
            <a:off x="1112253" y="1457952"/>
            <a:ext cx="2594629" cy="137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ikTok - Make Your Day">
            <a:extLst>
              <a:ext uri="{FF2B5EF4-FFF2-40B4-BE49-F238E27FC236}">
                <a16:creationId xmlns:a16="http://schemas.microsoft.com/office/drawing/2014/main" id="{D9B673AB-A3DF-3646-837D-0EDC9B2A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15" y="2923788"/>
            <a:ext cx="1240029" cy="123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napchat – Apps i Google Play">
            <a:extLst>
              <a:ext uri="{FF2B5EF4-FFF2-40B4-BE49-F238E27FC236}">
                <a16:creationId xmlns:a16="http://schemas.microsoft.com/office/drawing/2014/main" id="{488E45DC-83CF-6243-B973-F5A7EE789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9041" y="2923789"/>
            <a:ext cx="1240028" cy="124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D750AE5-8A9D-7C43-90F7-A7EB02DCF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14" y="4401578"/>
            <a:ext cx="3989829" cy="19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0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6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1A6DAF-F7CC-7F8F-BA58-96C93738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531814"/>
            <a:ext cx="4457690" cy="172085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4800" dirty="0"/>
              <a:t>2023 </a:t>
            </a:r>
            <a:r>
              <a:rPr lang="en-US" sz="4800" dirty="0" err="1"/>
              <a:t>Udvikling</a:t>
            </a:r>
            <a:r>
              <a:rPr lang="en-US" sz="4800" dirty="0"/>
              <a:t> </a:t>
            </a:r>
            <a:r>
              <a:rPr lang="en-US" sz="4800" dirty="0" err="1"/>
              <a:t>indenfor</a:t>
            </a:r>
            <a:r>
              <a:rPr lang="en-US" sz="4800" dirty="0"/>
              <a:t> </a:t>
            </a:r>
            <a:r>
              <a:rPr lang="en-US" sz="4800" dirty="0" err="1"/>
              <a:t>SoMe</a:t>
            </a:r>
            <a:endParaRPr lang="en-US" sz="4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803EFCD-EE34-4F9B-896E-857170114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43212"/>
            <a:ext cx="12192000" cy="401478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" name="Billede 3" descr="Et billede, der indeholder tekst, skærmbillede, linje/række, Kurve&#10;&#10;Automatisk genereret beskrivelse">
            <a:extLst>
              <a:ext uri="{FF2B5EF4-FFF2-40B4-BE49-F238E27FC236}">
                <a16:creationId xmlns:a16="http://schemas.microsoft.com/office/drawing/2014/main" id="{6EE76F7C-145C-0547-3EAA-024305404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94" y="3384000"/>
            <a:ext cx="5286489" cy="2934000"/>
          </a:xfrm>
          <a:prstGeom prst="rect">
            <a:avLst/>
          </a:prstGeom>
        </p:spPr>
      </p:pic>
      <p:pic>
        <p:nvPicPr>
          <p:cNvPr id="6" name="Pladsholder til indhold 5" descr="Et billede, der indeholder tekst, Font/skrifttype, Kurve, linje/række&#10;&#10;Automatisk genereret beskrivelse">
            <a:extLst>
              <a:ext uri="{FF2B5EF4-FFF2-40B4-BE49-F238E27FC236}">
                <a16:creationId xmlns:a16="http://schemas.microsoft.com/office/drawing/2014/main" id="{9A8AA10C-02E6-17FA-C6AE-52FF523D4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29412" y="3441384"/>
            <a:ext cx="5421600" cy="28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8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BA7C-A11A-3B40-A3DB-19CC0373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 visuelle </a:t>
            </a:r>
            <a:br>
              <a:rPr lang="da-DK" dirty="0"/>
            </a:br>
            <a:r>
              <a:rPr lang="da-DK" dirty="0"/>
              <a:t>medietekster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6882AF-4B83-6B4D-9F0A-91D9F8CB3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Meme</a:t>
            </a:r>
            <a:endParaRPr lang="da-DK" dirty="0"/>
          </a:p>
          <a:p>
            <a:r>
              <a:rPr lang="da-DK" dirty="0" err="1"/>
              <a:t>Gifs</a:t>
            </a:r>
            <a:endParaRPr lang="da-DK" dirty="0"/>
          </a:p>
          <a:p>
            <a:r>
              <a:rPr lang="da-DK" dirty="0" err="1"/>
              <a:t>Cinematograph</a:t>
            </a:r>
            <a:endParaRPr lang="da-DK" dirty="0"/>
          </a:p>
          <a:p>
            <a:r>
              <a:rPr lang="da-DK" dirty="0" err="1"/>
              <a:t>Stories</a:t>
            </a:r>
            <a:r>
              <a:rPr lang="da-DK" dirty="0"/>
              <a:t>/reels</a:t>
            </a:r>
          </a:p>
          <a:p>
            <a:endParaRPr lang="da-DK" dirty="0"/>
          </a:p>
        </p:txBody>
      </p:sp>
      <p:pic>
        <p:nvPicPr>
          <p:cNvPr id="4" name="Onlinemedier 3" descr="Ariana Grande - thank u, next (Official Video)">
            <a:hlinkClick r:id="" action="ppaction://media"/>
            <a:extLst>
              <a:ext uri="{FF2B5EF4-FFF2-40B4-BE49-F238E27FC236}">
                <a16:creationId xmlns:a16="http://schemas.microsoft.com/office/drawing/2014/main" id="{2E435346-893D-A843-8788-AA97F3AA22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08162" y="395289"/>
            <a:ext cx="3500393" cy="1977722"/>
          </a:xfrm>
          <a:prstGeom prst="rect">
            <a:avLst/>
          </a:prstGeom>
        </p:spPr>
      </p:pic>
      <p:pic>
        <p:nvPicPr>
          <p:cNvPr id="7" name="Onlinemedier 6" descr="thank u, next by Ariana Grande  - All The Movie References">
            <a:hlinkClick r:id="" action="ppaction://media"/>
            <a:extLst>
              <a:ext uri="{FF2B5EF4-FFF2-40B4-BE49-F238E27FC236}">
                <a16:creationId xmlns:a16="http://schemas.microsoft.com/office/drawing/2014/main" id="{F232894B-BBD3-4A40-AAFE-7DA5A18DBB2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8496813" y="4369267"/>
            <a:ext cx="3500394" cy="197772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E66CED2-587D-5A42-BB94-9ACF5D6BD3D5}"/>
              </a:ext>
            </a:extLst>
          </p:cNvPr>
          <p:cNvSpPr txBox="1"/>
          <p:nvPr/>
        </p:nvSpPr>
        <p:spPr>
          <a:xfrm>
            <a:off x="7072354" y="6426969"/>
            <a:ext cx="397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Forensic</a:t>
            </a:r>
            <a:r>
              <a:rPr lang="da-DK" dirty="0"/>
              <a:t> </a:t>
            </a:r>
            <a:r>
              <a:rPr lang="da-DK" dirty="0" err="1"/>
              <a:t>fandom</a:t>
            </a:r>
            <a:endParaRPr lang="da-DK" dirty="0"/>
          </a:p>
        </p:txBody>
      </p:sp>
      <p:pic>
        <p:nvPicPr>
          <p:cNvPr id="9" name="Onlinemedier 8" descr="Ariana Grande’s “thank u, next” Explained | Song Stories">
            <a:hlinkClick r:id="" action="ppaction://media"/>
            <a:extLst>
              <a:ext uri="{FF2B5EF4-FFF2-40B4-BE49-F238E27FC236}">
                <a16:creationId xmlns:a16="http://schemas.microsoft.com/office/drawing/2014/main" id="{F1864F68-9E45-6B46-A955-C8504AD35FDD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4620372" y="4370285"/>
            <a:ext cx="3496788" cy="197568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33C56955-6EFF-6740-A720-A8C9444D9068}"/>
              </a:ext>
            </a:extLst>
          </p:cNvPr>
          <p:cNvSpPr txBox="1"/>
          <p:nvPr/>
        </p:nvSpPr>
        <p:spPr>
          <a:xfrm>
            <a:off x="7842932" y="3238493"/>
            <a:ext cx="296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</a:rPr>
              <a:t>INTERAKTIVT KREDSLØB</a:t>
            </a:r>
          </a:p>
        </p:txBody>
      </p:sp>
      <p:sp>
        <p:nvSpPr>
          <p:cNvPr id="11" name="Cirkulær pil 10">
            <a:extLst>
              <a:ext uri="{FF2B5EF4-FFF2-40B4-BE49-F238E27FC236}">
                <a16:creationId xmlns:a16="http://schemas.microsoft.com/office/drawing/2014/main" id="{CF145BE2-E399-864C-A792-8153523CF616}"/>
              </a:ext>
            </a:extLst>
          </p:cNvPr>
          <p:cNvSpPr/>
          <p:nvPr/>
        </p:nvSpPr>
        <p:spPr>
          <a:xfrm rot="16200000">
            <a:off x="6504972" y="2903976"/>
            <a:ext cx="1223319" cy="118624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2" name="Cirkulær pil 11">
            <a:extLst>
              <a:ext uri="{FF2B5EF4-FFF2-40B4-BE49-F238E27FC236}">
                <a16:creationId xmlns:a16="http://schemas.microsoft.com/office/drawing/2014/main" id="{26FAA0A9-FFC9-E04C-B5F8-27C2B0A86C99}"/>
              </a:ext>
            </a:extLst>
          </p:cNvPr>
          <p:cNvSpPr/>
          <p:nvPr/>
        </p:nvSpPr>
        <p:spPr>
          <a:xfrm rot="5400000">
            <a:off x="10196895" y="2837211"/>
            <a:ext cx="1223319" cy="118624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2050" name="Picture 2" descr="Thank U Next GIFs | Tenor">
            <a:extLst>
              <a:ext uri="{FF2B5EF4-FFF2-40B4-BE49-F238E27FC236}">
                <a16:creationId xmlns:a16="http://schemas.microsoft.com/office/drawing/2014/main" id="{61D85631-D723-F847-A109-2570CCA2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22" y="395289"/>
            <a:ext cx="1457285" cy="111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iana Grande&amp;#39;s &amp;#39;Thank U, Next&amp;#39; Is Getting The Royal Meme Treatment -  Memebase - Funny Memes">
            <a:extLst>
              <a:ext uri="{FF2B5EF4-FFF2-40B4-BE49-F238E27FC236}">
                <a16:creationId xmlns:a16="http://schemas.microsoft.com/office/drawing/2014/main" id="{BCE038EF-8301-E342-AF3B-EFD70C4E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68" y="1741720"/>
            <a:ext cx="2179132" cy="239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33FDF884-C087-270A-236E-A601E7C5D4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0" t="27280" r="-1" b="26343"/>
          <a:stretch/>
        </p:blipFill>
        <p:spPr>
          <a:xfrm>
            <a:off x="1392734" y="4702811"/>
            <a:ext cx="1571052" cy="15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036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35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72C53508-B3F0-4B95-A7BB-3FB94033C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9CD6F3-AAAF-CBBD-66A1-9318F1D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267" y="120956"/>
            <a:ext cx="4390454" cy="243174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 dirty="0" err="1"/>
              <a:t>Opgave</a:t>
            </a:r>
            <a:endParaRPr lang="en-US" sz="4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13BD40-77C1-0324-B6C4-96B5C11F1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3600" y="2709516"/>
            <a:ext cx="4060800" cy="325948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algn="ctr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Lav</a:t>
            </a:r>
            <a:r>
              <a:rPr lang="en-US" sz="2400" dirty="0"/>
              <a:t> 1-2 memes/gifs, der </a:t>
            </a:r>
            <a:r>
              <a:rPr lang="en-US" sz="2400" dirty="0" err="1"/>
              <a:t>skal</a:t>
            </a:r>
            <a:r>
              <a:rPr lang="en-US" sz="2400" dirty="0"/>
              <a:t> </a:t>
            </a:r>
            <a:r>
              <a:rPr lang="en-US" sz="2400" dirty="0" err="1"/>
              <a:t>fungere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promo for </a:t>
            </a:r>
            <a:r>
              <a:rPr lang="en-US" sz="2400" dirty="0" err="1"/>
              <a:t>jeres</a:t>
            </a:r>
            <a:r>
              <a:rPr lang="en-US" sz="2400" dirty="0"/>
              <a:t> </a:t>
            </a:r>
            <a:r>
              <a:rPr lang="en-US" sz="2400" dirty="0" err="1"/>
              <a:t>musikvideo</a:t>
            </a:r>
            <a:r>
              <a:rPr lang="en-US" sz="2400" dirty="0"/>
              <a:t>. </a:t>
            </a:r>
            <a:r>
              <a:rPr lang="en-US" sz="2400" dirty="0" err="1"/>
              <a:t>Overvej</a:t>
            </a:r>
            <a:r>
              <a:rPr lang="en-US" sz="2400" dirty="0"/>
              <a:t> </a:t>
            </a:r>
            <a:r>
              <a:rPr lang="en-US" sz="2400" dirty="0" err="1"/>
              <a:t>målgruppe</a:t>
            </a:r>
            <a:r>
              <a:rPr lang="en-US" sz="2400" dirty="0"/>
              <a:t>/segment </a:t>
            </a:r>
            <a:r>
              <a:rPr lang="en-US" sz="2400" dirty="0" err="1"/>
              <a:t>samt</a:t>
            </a:r>
            <a:r>
              <a:rPr lang="en-US" sz="2400" dirty="0"/>
              <a:t> platform.</a:t>
            </a:r>
          </a:p>
          <a:p>
            <a:pPr algn="ctr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Lav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reel </a:t>
            </a:r>
            <a:r>
              <a:rPr lang="en-US" sz="2400" dirty="0" err="1"/>
              <a:t>eller</a:t>
            </a:r>
            <a:r>
              <a:rPr lang="en-US" sz="2400" dirty="0"/>
              <a:t> story der </a:t>
            </a:r>
            <a:r>
              <a:rPr lang="en-US" sz="2400" dirty="0" err="1"/>
              <a:t>også</a:t>
            </a:r>
            <a:r>
              <a:rPr lang="en-US" sz="2400" dirty="0"/>
              <a:t> </a:t>
            </a:r>
            <a:r>
              <a:rPr lang="en-US" sz="2400" dirty="0" err="1"/>
              <a:t>promoverer</a:t>
            </a:r>
            <a:r>
              <a:rPr lang="en-US" sz="2400" dirty="0"/>
              <a:t> </a:t>
            </a:r>
            <a:r>
              <a:rPr lang="en-US" sz="2400" dirty="0" err="1"/>
              <a:t>jeres</a:t>
            </a:r>
            <a:r>
              <a:rPr lang="en-US" sz="2400" dirty="0"/>
              <a:t> </a:t>
            </a:r>
            <a:r>
              <a:rPr lang="en-US" sz="2400" dirty="0" err="1"/>
              <a:t>musikvideo</a:t>
            </a:r>
            <a:r>
              <a:rPr lang="en-US" sz="2400" dirty="0"/>
              <a:t>.</a:t>
            </a:r>
          </a:p>
          <a:p>
            <a:pPr algn="ctr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 algn="ctr">
              <a:lnSpc>
                <a:spcPct val="125000"/>
              </a:lnSpc>
              <a:buNone/>
            </a:pPr>
            <a:endParaRPr lang="en-US" sz="2400" dirty="0"/>
          </a:p>
        </p:txBody>
      </p:sp>
      <p:pic>
        <p:nvPicPr>
          <p:cNvPr id="1026" name="Picture 2" descr="There are some weird music videos out there : r/memes">
            <a:extLst>
              <a:ext uri="{FF2B5EF4-FFF2-40B4-BE49-F238E27FC236}">
                <a16:creationId xmlns:a16="http://schemas.microsoft.com/office/drawing/2014/main" id="{5FB8117B-73FC-BC41-AD4C-3161E6B1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989" y="1486723"/>
            <a:ext cx="4996212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58EBA113-6605-4291-A31D-0BEA2EFF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7DC925D4-A222-4AF4-B410-4AFDEE455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100000" flipH="1">
            <a:off x="6674373" y="402322"/>
            <a:ext cx="641183" cy="1069728"/>
            <a:chOff x="6484112" y="2967038"/>
            <a:chExt cx="641183" cy="1069728"/>
          </a:xfrm>
        </p:grpSpPr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0DBBB94E-15E5-42D1-A617-70B91FC06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049" name="Freeform 68">
                <a:extLst>
                  <a:ext uri="{FF2B5EF4-FFF2-40B4-BE49-F238E27FC236}">
                    <a16:creationId xmlns:a16="http://schemas.microsoft.com/office/drawing/2014/main" id="{2C81B35A-4CE9-4440-B050-12A299FA65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69">
                <a:extLst>
                  <a:ext uri="{FF2B5EF4-FFF2-40B4-BE49-F238E27FC236}">
                    <a16:creationId xmlns:a16="http://schemas.microsoft.com/office/drawing/2014/main" id="{A0D17983-4044-441A-ADBD-E035D9AE7E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Line 70">
                <a:extLst>
                  <a:ext uri="{FF2B5EF4-FFF2-40B4-BE49-F238E27FC236}">
                    <a16:creationId xmlns:a16="http://schemas.microsoft.com/office/drawing/2014/main" id="{19F1FD06-FDAD-4A4F-BFA2-40C00615ED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7EFDE4C0-4728-4BFA-AB30-F128558D0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6484112" y="3104366"/>
              <a:ext cx="317159" cy="932400"/>
              <a:chOff x="6808136" y="2967038"/>
              <a:chExt cx="317159" cy="932400"/>
            </a:xfrm>
          </p:grpSpPr>
          <p:sp>
            <p:nvSpPr>
              <p:cNvPr id="1046" name="Freeform 68">
                <a:extLst>
                  <a:ext uri="{FF2B5EF4-FFF2-40B4-BE49-F238E27FC236}">
                    <a16:creationId xmlns:a16="http://schemas.microsoft.com/office/drawing/2014/main" id="{1D506130-A061-4892-B4AB-FC514FF04A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69">
                <a:extLst>
                  <a:ext uri="{FF2B5EF4-FFF2-40B4-BE49-F238E27FC236}">
                    <a16:creationId xmlns:a16="http://schemas.microsoft.com/office/drawing/2014/main" id="{49AD3E33-5B3A-488D-9055-A66F48964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Line 70">
                <a:extLst>
                  <a:ext uri="{FF2B5EF4-FFF2-40B4-BE49-F238E27FC236}">
                    <a16:creationId xmlns:a16="http://schemas.microsoft.com/office/drawing/2014/main" id="{A5CE7C61-384B-4565-8779-29E91BEF4C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5EE5DB50-1341-4A9E-A206-967EBBDE4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H="1">
            <a:off x="11020476" y="5368081"/>
            <a:ext cx="641183" cy="1069728"/>
            <a:chOff x="6484112" y="2967038"/>
            <a:chExt cx="641183" cy="1069728"/>
          </a:xfrm>
        </p:grpSpPr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19A84626-F20C-4555-AFAF-1A2B70D3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059" name="Freeform 68">
                <a:extLst>
                  <a:ext uri="{FF2B5EF4-FFF2-40B4-BE49-F238E27FC236}">
                    <a16:creationId xmlns:a16="http://schemas.microsoft.com/office/drawing/2014/main" id="{561A2DEB-32E0-497B-AFF5-12455326DC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69">
                <a:extLst>
                  <a:ext uri="{FF2B5EF4-FFF2-40B4-BE49-F238E27FC236}">
                    <a16:creationId xmlns:a16="http://schemas.microsoft.com/office/drawing/2014/main" id="{F74C0FA4-7280-478C-9F0A-5C44367405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Line 70">
                <a:extLst>
                  <a:ext uri="{FF2B5EF4-FFF2-40B4-BE49-F238E27FC236}">
                    <a16:creationId xmlns:a16="http://schemas.microsoft.com/office/drawing/2014/main" id="{6055EE13-719B-42CB-B390-656E3D7ED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0AFE4A8F-11DC-406B-81CA-1EFF5D00C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6484112" y="3104366"/>
              <a:ext cx="317159" cy="932400"/>
              <a:chOff x="6808136" y="2967038"/>
              <a:chExt cx="317159" cy="932400"/>
            </a:xfrm>
          </p:grpSpPr>
          <p:sp>
            <p:nvSpPr>
              <p:cNvPr id="1056" name="Freeform 68">
                <a:extLst>
                  <a:ext uri="{FF2B5EF4-FFF2-40B4-BE49-F238E27FC236}">
                    <a16:creationId xmlns:a16="http://schemas.microsoft.com/office/drawing/2014/main" id="{1220809B-3187-4A4E-B1B4-931C71836C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69">
                <a:extLst>
                  <a:ext uri="{FF2B5EF4-FFF2-40B4-BE49-F238E27FC236}">
                    <a16:creationId xmlns:a16="http://schemas.microsoft.com/office/drawing/2014/main" id="{FA8BADC2-4522-4CCB-B068-9C3AC1F1EF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Line 70">
                <a:extLst>
                  <a:ext uri="{FF2B5EF4-FFF2-40B4-BE49-F238E27FC236}">
                    <a16:creationId xmlns:a16="http://schemas.microsoft.com/office/drawing/2014/main" id="{8507DFE2-C18B-40C2-A945-EFDD0D8EC9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5963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C7486-BBC7-2441-A95B-56272CCA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 auditive medier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9B105D-3FFC-EA45-A9E4-34D8D872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Soundscapes</a:t>
            </a:r>
            <a:endParaRPr lang="da-DK" dirty="0"/>
          </a:p>
          <a:p>
            <a:r>
              <a:rPr lang="da-DK" dirty="0"/>
              <a:t>Podcast</a:t>
            </a:r>
          </a:p>
          <a:p>
            <a:r>
              <a:rPr lang="da-DK" dirty="0"/>
              <a:t>ASMR (</a:t>
            </a:r>
            <a:r>
              <a:rPr lang="da-DK" dirty="0" err="1"/>
              <a:t>autonomous</a:t>
            </a:r>
            <a:r>
              <a:rPr lang="da-DK" dirty="0"/>
              <a:t> </a:t>
            </a:r>
            <a:r>
              <a:rPr lang="da-DK" dirty="0" err="1"/>
              <a:t>sensory</a:t>
            </a:r>
            <a:r>
              <a:rPr lang="da-DK" dirty="0"/>
              <a:t> meridian </a:t>
            </a:r>
            <a:r>
              <a:rPr lang="da-DK" dirty="0" err="1"/>
              <a:t>response</a:t>
            </a:r>
            <a:r>
              <a:rPr lang="da-DK" dirty="0"/>
              <a:t>)</a:t>
            </a:r>
          </a:p>
        </p:txBody>
      </p:sp>
      <p:pic>
        <p:nvPicPr>
          <p:cNvPr id="3074" name="Picture 2" descr="Kom i gang med Vlog og Podcast – TekX">
            <a:extLst>
              <a:ext uri="{FF2B5EF4-FFF2-40B4-BE49-F238E27FC236}">
                <a16:creationId xmlns:a16="http://schemas.microsoft.com/office/drawing/2014/main" id="{980FBBBA-6E6F-404C-9581-25FFF2D5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19" y="395289"/>
            <a:ext cx="4221032" cy="23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medier 6" descr="20 Top ASMR Triggers in 10 Minutes 😴">
            <a:hlinkClick r:id="" action="ppaction://media"/>
            <a:extLst>
              <a:ext uri="{FF2B5EF4-FFF2-40B4-BE49-F238E27FC236}">
                <a16:creationId xmlns:a16="http://schemas.microsoft.com/office/drawing/2014/main" id="{3AEFAF17-EE9A-9044-9955-02DDCA95BB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49318" y="3736975"/>
            <a:ext cx="4202354" cy="23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ostyVTI">
  <a:themeElements>
    <a:clrScheme name="AnalogousFromDarkSeedLeftStep">
      <a:dk1>
        <a:srgbClr val="000000"/>
      </a:dk1>
      <a:lt1>
        <a:srgbClr val="FFFFFF"/>
      </a:lt1>
      <a:dk2>
        <a:srgbClr val="1C2B32"/>
      </a:dk2>
      <a:lt2>
        <a:srgbClr val="E2E8E2"/>
      </a:lt2>
      <a:accent1>
        <a:srgbClr val="D838D6"/>
      </a:accent1>
      <a:accent2>
        <a:srgbClr val="8526C6"/>
      </a:accent2>
      <a:accent3>
        <a:srgbClr val="5538D8"/>
      </a:accent3>
      <a:accent4>
        <a:srgbClr val="264CC6"/>
      </a:accent4>
      <a:accent5>
        <a:srgbClr val="38A1D8"/>
      </a:accent5>
      <a:accent6>
        <a:srgbClr val="23B6AC"/>
      </a:accent6>
      <a:hlink>
        <a:srgbClr val="3F7DBF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4909</TotalTime>
  <Words>344</Words>
  <Application>Microsoft Macintosh PowerPoint</Application>
  <PresentationFormat>Widescreen</PresentationFormat>
  <Paragraphs>61</Paragraphs>
  <Slides>20</Slides>
  <Notes>2</Notes>
  <HiddenSlides>0</HiddenSlides>
  <MMClips>7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6" baseType="lpstr">
      <vt:lpstr>Arial</vt:lpstr>
      <vt:lpstr>Avenir Next LT Pro</vt:lpstr>
      <vt:lpstr>Calibri</vt:lpstr>
      <vt:lpstr>Goudy Old Style</vt:lpstr>
      <vt:lpstr>Wingdings</vt:lpstr>
      <vt:lpstr>FrostyVTI</vt:lpstr>
      <vt:lpstr>Nyere medier</vt:lpstr>
      <vt:lpstr>Mediernes historie</vt:lpstr>
      <vt:lpstr>Særlige karaktaristika</vt:lpstr>
      <vt:lpstr>Genrer og formater</vt:lpstr>
      <vt:lpstr>De sociale mediers  styrkeforhold</vt:lpstr>
      <vt:lpstr>2023 Udvikling indenfor SoMe</vt:lpstr>
      <vt:lpstr>De visuelle  medietekster</vt:lpstr>
      <vt:lpstr>Opgave</vt:lpstr>
      <vt:lpstr>De auditive medier</vt:lpstr>
      <vt:lpstr>Audiovisuelle medier</vt:lpstr>
      <vt:lpstr>Streamingtjenester - kendetegn </vt:lpstr>
      <vt:lpstr>Tværmedialitet</vt:lpstr>
      <vt:lpstr>PowerPoint-præsentation</vt:lpstr>
      <vt:lpstr>Den tværmediale kvadrant  Blade Runner 2049</vt:lpstr>
      <vt:lpstr>PROducer eller prodUSER? Diegetisk eller ikke-diegetisk (storyworld)?</vt:lpstr>
      <vt:lpstr>Produktionsforhold</vt:lpstr>
      <vt:lpstr>STEPS-modellen </vt:lpstr>
      <vt:lpstr>Influencer</vt:lpstr>
      <vt:lpstr>Sociale medier </vt:lpstr>
      <vt:lpstr>Historiske hovedlinjer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Nyere medier</dc:title>
  <dc:creator>Tor Nygård Kolding</dc:creator>
  <cp:lastModifiedBy>Tor Nygård Kolding</cp:lastModifiedBy>
  <cp:revision>19</cp:revision>
  <dcterms:created xsi:type="dcterms:W3CDTF">2021-11-23T17:13:38Z</dcterms:created>
  <dcterms:modified xsi:type="dcterms:W3CDTF">2026-01-08T20:29:25Z</dcterms:modified>
</cp:coreProperties>
</file>