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6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6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0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3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7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0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9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2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3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5/11/26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231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 descr="Close up of circuit board">
            <a:extLst>
              <a:ext uri="{FF2B5EF4-FFF2-40B4-BE49-F238E27FC236}">
                <a16:creationId xmlns:a16="http://schemas.microsoft.com/office/drawing/2014/main" id="{D3F2756C-680C-4F43-9B3B-E0F612D134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10" b="8621"/>
          <a:stretch/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19" name="Rectangle 10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7051" y="1066800"/>
            <a:ext cx="56994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3739DD-0A74-0141-A481-EA0E491E8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6256" y="1562101"/>
            <a:ext cx="4240471" cy="2738530"/>
          </a:xfrm>
        </p:spPr>
        <p:txBody>
          <a:bodyPr anchor="t">
            <a:normAutofit/>
          </a:bodyPr>
          <a:lstStyle/>
          <a:p>
            <a:r>
              <a:rPr lang="en-DK" dirty="0"/>
              <a:t>Distribution, platforme og tværmedialitet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6335FB-F036-484A-8AB7-9B87A109C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7792" y="4358567"/>
            <a:ext cx="4238935" cy="875824"/>
          </a:xfrm>
        </p:spPr>
        <p:txBody>
          <a:bodyPr>
            <a:normAutofit/>
          </a:bodyPr>
          <a:lstStyle/>
          <a:p>
            <a:endParaRPr lang="en-DK"/>
          </a:p>
        </p:txBody>
      </p:sp>
      <p:cxnSp>
        <p:nvCxnSpPr>
          <p:cNvPr id="20" name="Straight Connector 12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60419" y="5780876"/>
            <a:ext cx="57025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00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2E81F-ACD2-6947-BBEB-6A1F06F88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5181600" cy="1314443"/>
          </a:xfrm>
        </p:spPr>
        <p:txBody>
          <a:bodyPr anchor="t">
            <a:normAutofit/>
          </a:bodyPr>
          <a:lstStyle/>
          <a:p>
            <a:r>
              <a:rPr lang="en-DK" dirty="0"/>
              <a:t>Medieplatforme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1498114-6574-4845-8D1F-EBB837369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CF338-783D-BB41-B4B5-5CCEC8E9F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40" y="2062002"/>
            <a:ext cx="5863133" cy="437586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DK" sz="1800" dirty="0"/>
              <a:t>Fællesbetegnelsen for de medieplatforme, vi kommunikerer igennem (afsender-modtager)</a:t>
            </a:r>
          </a:p>
          <a:p>
            <a:pPr>
              <a:lnSpc>
                <a:spcPct val="110000"/>
              </a:lnSpc>
            </a:pPr>
            <a:r>
              <a:rPr lang="en-DK" sz="1800" dirty="0"/>
              <a:t>Kan være envejs –eller tovejs kommunikation</a:t>
            </a:r>
          </a:p>
          <a:p>
            <a:pPr>
              <a:lnSpc>
                <a:spcPct val="110000"/>
              </a:lnSpc>
            </a:pPr>
            <a:r>
              <a:rPr lang="en-DK" sz="1800" dirty="0"/>
              <a:t>Traditionelle kanaler som bøger, film og TV er envejs</a:t>
            </a:r>
          </a:p>
          <a:p>
            <a:pPr>
              <a:lnSpc>
                <a:spcPct val="110000"/>
              </a:lnSpc>
            </a:pPr>
            <a:r>
              <a:rPr lang="en-DK" sz="1800" dirty="0"/>
              <a:t>Sociale medier er kendetegnet ved tovejs kommunikation</a:t>
            </a:r>
          </a:p>
          <a:p>
            <a:pPr>
              <a:lnSpc>
                <a:spcPct val="110000"/>
              </a:lnSpc>
            </a:pPr>
            <a:r>
              <a:rPr lang="en-DK" sz="1800" dirty="0"/>
              <a:t>Der findes forskellige konventioner for stil og indhold samt rammer (f.eks. </a:t>
            </a:r>
            <a:r>
              <a:rPr lang="en-GB" sz="1800" dirty="0"/>
              <a:t>t</a:t>
            </a:r>
            <a:r>
              <a:rPr lang="en-DK" sz="1800" dirty="0"/>
              <a:t>id/budget), alt efter hvilken platform der benyttes</a:t>
            </a:r>
          </a:p>
          <a:p>
            <a:pPr>
              <a:lnSpc>
                <a:spcPct val="110000"/>
              </a:lnSpc>
            </a:pPr>
            <a:r>
              <a:rPr lang="en-DK" sz="1800" dirty="0"/>
              <a:t>Der er også forskel på målgrupperne, og det er derfor vigtigt at forme stil og indhold, så det passer til platform og målgruppe.</a:t>
            </a:r>
          </a:p>
          <a:p>
            <a:pPr>
              <a:lnSpc>
                <a:spcPct val="110000"/>
              </a:lnSpc>
            </a:pPr>
            <a:endParaRPr lang="en-DK" sz="1100" dirty="0"/>
          </a:p>
        </p:txBody>
      </p:sp>
      <p:pic>
        <p:nvPicPr>
          <p:cNvPr id="1026" name="Picture 2" descr="DR&amp;#39;s tv- og radiokanaler | Organisationen | DR">
            <a:extLst>
              <a:ext uri="{FF2B5EF4-FFF2-40B4-BE49-F238E27FC236}">
                <a16:creationId xmlns:a16="http://schemas.microsoft.com/office/drawing/2014/main" id="{13A3ED20-888A-1D44-9AE0-527E44F887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2" r="22578"/>
          <a:stretch/>
        </p:blipFill>
        <p:spPr bwMode="auto">
          <a:xfrm>
            <a:off x="6522160" y="988253"/>
            <a:ext cx="2404700" cy="2394911"/>
          </a:xfrm>
          <a:custGeom>
            <a:avLst/>
            <a:gdLst/>
            <a:ahLst/>
            <a:cxnLst/>
            <a:rect l="l" t="t" r="r" b="b"/>
            <a:pathLst>
              <a:path w="2404700" h="2394911">
                <a:moveTo>
                  <a:pt x="2404700" y="0"/>
                </a:moveTo>
                <a:lnTo>
                  <a:pt x="2404700" y="2394911"/>
                </a:lnTo>
                <a:lnTo>
                  <a:pt x="0" y="2394911"/>
                </a:lnTo>
                <a:lnTo>
                  <a:pt x="11897" y="2159301"/>
                </a:lnTo>
                <a:cubicBezTo>
                  <a:pt x="135068" y="946454"/>
                  <a:pt x="1159356" y="0"/>
                  <a:pt x="240470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n god bog en god oplevelse - minbogdinbog.dk">
            <a:extLst>
              <a:ext uri="{FF2B5EF4-FFF2-40B4-BE49-F238E27FC236}">
                <a16:creationId xmlns:a16="http://schemas.microsoft.com/office/drawing/2014/main" id="{A0193EB0-3EDA-D749-BCAE-059AB3A860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1" r="17140" b="-1"/>
          <a:stretch/>
        </p:blipFill>
        <p:spPr bwMode="auto">
          <a:xfrm>
            <a:off x="8926305" y="988253"/>
            <a:ext cx="2405373" cy="2395627"/>
          </a:xfrm>
          <a:custGeom>
            <a:avLst/>
            <a:gdLst/>
            <a:ahLst/>
            <a:cxnLst/>
            <a:rect l="l" t="t" r="r" b="b"/>
            <a:pathLst>
              <a:path w="2405373" h="2395627">
                <a:moveTo>
                  <a:pt x="1121" y="0"/>
                </a:moveTo>
                <a:cubicBezTo>
                  <a:pt x="1246465" y="0"/>
                  <a:pt x="2270753" y="950259"/>
                  <a:pt x="2393924" y="2167983"/>
                </a:cubicBezTo>
                <a:lnTo>
                  <a:pt x="2405373" y="2395627"/>
                </a:lnTo>
                <a:lnTo>
                  <a:pt x="0" y="2395627"/>
                </a:lnTo>
                <a:lnTo>
                  <a:pt x="0" y="5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 Youtube kanaler enhver fotonørd bare må følge">
            <a:extLst>
              <a:ext uri="{FF2B5EF4-FFF2-40B4-BE49-F238E27FC236}">
                <a16:creationId xmlns:a16="http://schemas.microsoft.com/office/drawing/2014/main" id="{D159B23E-3A3A-534B-8330-F5F52AF4DA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2" r="5624" b="-8"/>
          <a:stretch/>
        </p:blipFill>
        <p:spPr bwMode="auto">
          <a:xfrm>
            <a:off x="6521811" y="3383018"/>
            <a:ext cx="2405049" cy="2401817"/>
          </a:xfrm>
          <a:custGeom>
            <a:avLst/>
            <a:gdLst/>
            <a:ahLst/>
            <a:cxnLst/>
            <a:rect l="l" t="t" r="r" b="b"/>
            <a:pathLst>
              <a:path w="2405049" h="2401817">
                <a:moveTo>
                  <a:pt x="0" y="0"/>
                </a:moveTo>
                <a:lnTo>
                  <a:pt x="2405049" y="0"/>
                </a:lnTo>
                <a:lnTo>
                  <a:pt x="2405049" y="2401817"/>
                </a:lnTo>
                <a:cubicBezTo>
                  <a:pt x="1159705" y="2401817"/>
                  <a:pt x="135418" y="1455364"/>
                  <a:pt x="12246" y="24251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acebook – Apps i Google Play">
            <a:extLst>
              <a:ext uri="{FF2B5EF4-FFF2-40B4-BE49-F238E27FC236}">
                <a16:creationId xmlns:a16="http://schemas.microsoft.com/office/drawing/2014/main" id="{4D47F588-DD16-4F4D-9C1F-C129AFEFD1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" r="-4" b="-4"/>
          <a:stretch/>
        </p:blipFill>
        <p:spPr bwMode="auto">
          <a:xfrm>
            <a:off x="8925857" y="3381588"/>
            <a:ext cx="2406242" cy="2403247"/>
          </a:xfrm>
          <a:custGeom>
            <a:avLst/>
            <a:gdLst/>
            <a:ahLst/>
            <a:cxnLst/>
            <a:rect l="l" t="t" r="r" b="b"/>
            <a:pathLst>
              <a:path w="2406242" h="2403247">
                <a:moveTo>
                  <a:pt x="0" y="0"/>
                </a:moveTo>
                <a:lnTo>
                  <a:pt x="2406242" y="0"/>
                </a:lnTo>
                <a:lnTo>
                  <a:pt x="2393924" y="243946"/>
                </a:lnTo>
                <a:cubicBezTo>
                  <a:pt x="2270753" y="1456794"/>
                  <a:pt x="1246465" y="2403247"/>
                  <a:pt x="1121" y="2403247"/>
                </a:cubicBezTo>
                <a:lnTo>
                  <a:pt x="0" y="240319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03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BC1F0-B798-2046-8BF4-A39D1C69A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Tværmedialitet (crossmedia storytelling)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2A905-2807-3B45-95C7-79AC366C1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DK" dirty="0"/>
              <a:t>Når en fortællings univers bevæger sig over flere medieplatforme</a:t>
            </a:r>
          </a:p>
        </p:txBody>
      </p:sp>
      <p:pic>
        <p:nvPicPr>
          <p:cNvPr id="4" name="Picture 8" descr="En god bog en god oplevelse - minbogdinbog.dk">
            <a:extLst>
              <a:ext uri="{FF2B5EF4-FFF2-40B4-BE49-F238E27FC236}">
                <a16:creationId xmlns:a16="http://schemas.microsoft.com/office/drawing/2014/main" id="{94FEBBDC-A90C-404B-B6BB-0B6F096CC3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1" r="17140" b="-1"/>
          <a:stretch/>
        </p:blipFill>
        <p:spPr bwMode="auto">
          <a:xfrm>
            <a:off x="5732528" y="3855021"/>
            <a:ext cx="2405373" cy="2395627"/>
          </a:xfrm>
          <a:custGeom>
            <a:avLst/>
            <a:gdLst/>
            <a:ahLst/>
            <a:cxnLst/>
            <a:rect l="l" t="t" r="r" b="b"/>
            <a:pathLst>
              <a:path w="2405373" h="2395627">
                <a:moveTo>
                  <a:pt x="1121" y="0"/>
                </a:moveTo>
                <a:cubicBezTo>
                  <a:pt x="1246465" y="0"/>
                  <a:pt x="2270753" y="950259"/>
                  <a:pt x="2393924" y="2167983"/>
                </a:cubicBezTo>
                <a:lnTo>
                  <a:pt x="2405373" y="2395627"/>
                </a:lnTo>
                <a:lnTo>
                  <a:pt x="0" y="2395627"/>
                </a:lnTo>
                <a:lnTo>
                  <a:pt x="0" y="5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R&amp;#39;s tv- og radiokanaler | Organisationen | DR">
            <a:extLst>
              <a:ext uri="{FF2B5EF4-FFF2-40B4-BE49-F238E27FC236}">
                <a16:creationId xmlns:a16="http://schemas.microsoft.com/office/drawing/2014/main" id="{13B0A3DD-62BB-3E42-8107-F30D473D1C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2" r="22578"/>
          <a:stretch/>
        </p:blipFill>
        <p:spPr bwMode="auto">
          <a:xfrm>
            <a:off x="1036153" y="3855021"/>
            <a:ext cx="2404700" cy="2394911"/>
          </a:xfrm>
          <a:custGeom>
            <a:avLst/>
            <a:gdLst/>
            <a:ahLst/>
            <a:cxnLst/>
            <a:rect l="l" t="t" r="r" b="b"/>
            <a:pathLst>
              <a:path w="2404700" h="2394911">
                <a:moveTo>
                  <a:pt x="2404700" y="0"/>
                </a:moveTo>
                <a:lnTo>
                  <a:pt x="2404700" y="2394911"/>
                </a:lnTo>
                <a:lnTo>
                  <a:pt x="0" y="2394911"/>
                </a:lnTo>
                <a:lnTo>
                  <a:pt x="11897" y="2159301"/>
                </a:lnTo>
                <a:cubicBezTo>
                  <a:pt x="135068" y="946454"/>
                  <a:pt x="1159356" y="0"/>
                  <a:pt x="240470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87B3AAC-1CF4-734E-870B-8AB90D0676F4}"/>
              </a:ext>
            </a:extLst>
          </p:cNvPr>
          <p:cNvCxnSpPr>
            <a:cxnSpLocks/>
          </p:cNvCxnSpPr>
          <p:nvPr/>
        </p:nvCxnSpPr>
        <p:spPr>
          <a:xfrm flipH="1">
            <a:off x="3776871" y="5168348"/>
            <a:ext cx="1749286" cy="0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3792F90-CC5F-4D44-9FEE-7F1C3B4FF19C}"/>
              </a:ext>
            </a:extLst>
          </p:cNvPr>
          <p:cNvCxnSpPr>
            <a:cxnSpLocks/>
          </p:cNvCxnSpPr>
          <p:nvPr/>
        </p:nvCxnSpPr>
        <p:spPr>
          <a:xfrm>
            <a:off x="10758499" y="4301705"/>
            <a:ext cx="452330" cy="750771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AACED54-D83A-AA4E-B30E-BD8729E323C2}"/>
              </a:ext>
            </a:extLst>
          </p:cNvPr>
          <p:cNvCxnSpPr>
            <a:cxnSpLocks/>
          </p:cNvCxnSpPr>
          <p:nvPr/>
        </p:nvCxnSpPr>
        <p:spPr>
          <a:xfrm flipV="1">
            <a:off x="8019535" y="4040659"/>
            <a:ext cx="1414395" cy="790834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23276A-EF01-CE4A-8B66-104D633C3A92}"/>
              </a:ext>
            </a:extLst>
          </p:cNvPr>
          <p:cNvCxnSpPr>
            <a:cxnSpLocks/>
          </p:cNvCxnSpPr>
          <p:nvPr/>
        </p:nvCxnSpPr>
        <p:spPr>
          <a:xfrm flipH="1" flipV="1">
            <a:off x="296384" y="3812937"/>
            <a:ext cx="1001075" cy="833204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6" descr="Facebook – Apps i Google Play">
            <a:extLst>
              <a:ext uri="{FF2B5EF4-FFF2-40B4-BE49-F238E27FC236}">
                <a16:creationId xmlns:a16="http://schemas.microsoft.com/office/drawing/2014/main" id="{D29DC753-982E-174F-BC58-0E6039D413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" r="-4" b="-4"/>
          <a:stretch/>
        </p:blipFill>
        <p:spPr bwMode="auto">
          <a:xfrm>
            <a:off x="9500700" y="2938141"/>
            <a:ext cx="1710129" cy="1708000"/>
          </a:xfrm>
          <a:custGeom>
            <a:avLst/>
            <a:gdLst/>
            <a:ahLst/>
            <a:cxnLst/>
            <a:rect l="l" t="t" r="r" b="b"/>
            <a:pathLst>
              <a:path w="2406242" h="2403247">
                <a:moveTo>
                  <a:pt x="0" y="0"/>
                </a:moveTo>
                <a:lnTo>
                  <a:pt x="2406242" y="0"/>
                </a:lnTo>
                <a:lnTo>
                  <a:pt x="2393924" y="243946"/>
                </a:lnTo>
                <a:cubicBezTo>
                  <a:pt x="2270753" y="1456794"/>
                  <a:pt x="1246465" y="2403247"/>
                  <a:pt x="1121" y="2403247"/>
                </a:cubicBezTo>
                <a:lnTo>
                  <a:pt x="0" y="240319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KAM 1">
            <a:extLst>
              <a:ext uri="{FF2B5EF4-FFF2-40B4-BE49-F238E27FC236}">
                <a16:creationId xmlns:a16="http://schemas.microsoft.com/office/drawing/2014/main" id="{A6AA7DAC-C620-944B-A295-C22A6632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2002" y="5114384"/>
            <a:ext cx="2216964" cy="147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65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4D4A42-3B17-DE4B-9BE2-7DDB20637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3038" y="1371600"/>
            <a:ext cx="3924562" cy="1314443"/>
          </a:xfrm>
        </p:spPr>
        <p:txBody>
          <a:bodyPr>
            <a:normAutofit/>
          </a:bodyPr>
          <a:lstStyle/>
          <a:p>
            <a:r>
              <a:rPr lang="en-DK" dirty="0"/>
              <a:t>Mediedfaglige nøglebegreber</a:t>
            </a:r>
          </a:p>
        </p:txBody>
      </p:sp>
      <p:pic>
        <p:nvPicPr>
          <p:cNvPr id="5" name="Content Placeholder 4" descr="Text, letter&#10;&#10;Description automatically generated">
            <a:extLst>
              <a:ext uri="{FF2B5EF4-FFF2-40B4-BE49-F238E27FC236}">
                <a16:creationId xmlns:a16="http://schemas.microsoft.com/office/drawing/2014/main" id="{1522FEEC-CB23-1840-8AF8-DDBE173870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83" r="-2" b="-2"/>
          <a:stretch/>
        </p:blipFill>
        <p:spPr>
          <a:xfrm>
            <a:off x="0" y="0"/>
            <a:ext cx="6512527" cy="685799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3712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DE4624F-A6D3-4ED1-B25B-D94F35A0E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3037" y="2853369"/>
            <a:ext cx="3924562" cy="3088460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7044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DarkSeedLeftStep">
      <a:dk1>
        <a:srgbClr val="000000"/>
      </a:dk1>
      <a:lt1>
        <a:srgbClr val="FFFFFF"/>
      </a:lt1>
      <a:dk2>
        <a:srgbClr val="213B32"/>
      </a:dk2>
      <a:lt2>
        <a:srgbClr val="E8E2E2"/>
      </a:lt2>
      <a:accent1>
        <a:srgbClr val="21B1BC"/>
      </a:accent1>
      <a:accent2>
        <a:srgbClr val="14B87F"/>
      </a:accent2>
      <a:accent3>
        <a:srgbClr val="21BA45"/>
      </a:accent3>
      <a:accent4>
        <a:srgbClr val="32BA14"/>
      </a:accent4>
      <a:accent5>
        <a:srgbClr val="77B220"/>
      </a:accent5>
      <a:accent6>
        <a:srgbClr val="A7A512"/>
      </a:accent6>
      <a:hlink>
        <a:srgbClr val="588F2F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9574</TotalTime>
  <Words>109</Words>
  <Application>Microsoft Macintosh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Grandview Display</vt:lpstr>
      <vt:lpstr>DashVTI</vt:lpstr>
      <vt:lpstr>Distribution, platforme og tværmedialitet</vt:lpstr>
      <vt:lpstr>Medieplatforme</vt:lpstr>
      <vt:lpstr>Tværmedialitet (crossmedia storytelling)</vt:lpstr>
      <vt:lpstr>Mediedfaglige nøglebegreber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Distribution, platforme og tværmedialitet</dc:title>
  <dc:creator>Tor Nygård Kolding</dc:creator>
  <cp:lastModifiedBy>Tor Nygård Kolding</cp:lastModifiedBy>
  <cp:revision>5</cp:revision>
  <dcterms:created xsi:type="dcterms:W3CDTF">2021-05-27T09:29:02Z</dcterms:created>
  <dcterms:modified xsi:type="dcterms:W3CDTF">2026-05-11T10:12:19Z</dcterms:modified>
</cp:coreProperties>
</file>