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pzae8EOnEOdecDJ7X5VsUonu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b49c7d05b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ab49c7d05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b49c7c99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ab49c7c99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b49c7c99d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ab49c7c99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b49c7c99d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ab49c7c99d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b49c7d05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ab49c7d0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4572000" y="-762000"/>
            <a:ext cx="3048000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791450" y="2457449"/>
            <a:ext cx="4572001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2286000" y="0"/>
            <a:ext cx="45720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b49c7c99d_0_1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ab49c7c99d_0_1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2ab49c7c99d_0_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ab49c7c99d_0_1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ab49c7c99d_0_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b49c7c99d_0_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ab49c7c99d_0_1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2ab49c7c99d_0_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ab49c7c99d_0_1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ab49c7c99d_0_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b49c7c99d_0_19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ab49c7c99d_0_19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ab49c7c99d_0_1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ab49c7c99d_0_1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ab49c7c99d_0_1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b49c7c99d_0_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ab49c7c99d_0_2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2ab49c7c99d_0_20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2ab49c7c99d_0_2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ab49c7c99d_0_2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ab49c7c99d_0_2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b49c7c99d_0_2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ab49c7c99d_0_2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2ab49c7c99d_0_2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ab49c7c99d_0_2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g2ab49c7c99d_0_2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2ab49c7c99d_0_2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ab49c7c99d_0_2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ab49c7c99d_0_2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b49c7c99d_0_2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ab49c7c99d_0_2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ab49c7c99d_0_2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ab49c7c99d_0_2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b49c7c99d_0_2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ab49c7c99d_0_2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ab49c7c99d_0_2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b49c7c99d_0_2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ab49c7c99d_0_2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ab49c7c99d_0_2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ab49c7c99d_0_2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ab49c7c99d_0_2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ab49c7c99d_0_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b49c7c99d_0_2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ab49c7c99d_0_2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ab49c7c99d_0_2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2ab49c7c99d_0_2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ab49c7c99d_0_2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ab49c7c99d_0_2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b49c7c99d_0_2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ab49c7c99d_0_24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ab49c7c99d_0_2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ab49c7c99d_0_2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ab49c7c99d_0_2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b49c7c99d_0_25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ab49c7c99d_0_25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ab49c7c99d_0_2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ab49c7c99d_0_2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ab49c7c99d_0_2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62000" y="3048000"/>
            <a:ext cx="457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858000" y="3048000"/>
            <a:ext cx="457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62001" y="3059113"/>
            <a:ext cx="4572000" cy="303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857998" y="2286000"/>
            <a:ext cx="4572001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858000" y="3059113"/>
            <a:ext cx="4571998" cy="303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334000" y="1524000"/>
            <a:ext cx="6096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3821113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333999" y="1524000"/>
            <a:ext cx="6095999" cy="381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62001" y="3048000"/>
            <a:ext cx="3810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b49c7c99d_0_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ab49c7c99d_0_1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b49c7c99d_0_1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ab49c7c99d_0_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ab49c7c99d_0_1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>
            <a:spLocks noGrp="1"/>
          </p:cNvSpPr>
          <p:nvPr>
            <p:ph type="ctrTitle"/>
          </p:nvPr>
        </p:nvSpPr>
        <p:spPr>
          <a:xfrm>
            <a:off x="762000" y="1004047"/>
            <a:ext cx="4571999" cy="250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DK"/>
              <a:t>Eksamen</a:t>
            </a:r>
            <a:endParaRPr/>
          </a:p>
        </p:txBody>
      </p:sp>
      <p:sp>
        <p:nvSpPr>
          <p:cNvPr id="161" name="Google Shape;161;p1"/>
          <p:cNvSpPr txBox="1">
            <a:spLocks noGrp="1"/>
          </p:cNvSpPr>
          <p:nvPr>
            <p:ph type="subTitle" idx="1"/>
          </p:nvPr>
        </p:nvSpPr>
        <p:spPr>
          <a:xfrm>
            <a:off x="762002" y="3809999"/>
            <a:ext cx="4571998" cy="19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DK"/>
              <a:t>Mediefag B-niveau</a:t>
            </a:r>
            <a:endParaRPr/>
          </a:p>
        </p:txBody>
      </p:sp>
      <p:pic>
        <p:nvPicPr>
          <p:cNvPr id="162" name="Google Shape;162;p1" descr="Belurerens dødbringende blik: 60 år med 'Psycho' og 'Peeping Tom' • POV"/>
          <p:cNvPicPr preferRelativeResize="0"/>
          <p:nvPr/>
        </p:nvPicPr>
        <p:blipFill rotWithShape="1">
          <a:blip r:embed="rId3">
            <a:alphaModFix/>
          </a:blip>
          <a:srcRect r="-2" b="29199"/>
          <a:stretch/>
        </p:blipFill>
        <p:spPr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 extrusionOk="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3" name="Google Shape;163;p1" descr="An abstract blue neon light"/>
          <p:cNvPicPr preferRelativeResize="0"/>
          <p:nvPr/>
        </p:nvPicPr>
        <p:blipFill rotWithShape="1">
          <a:blip r:embed="rId4">
            <a:alphaModFix/>
          </a:blip>
          <a:srcRect t="12337" r="1" b="8740"/>
          <a:stretch/>
        </p:blipFill>
        <p:spPr>
          <a:xfrm>
            <a:off x="5840059" y="3524251"/>
            <a:ext cx="6351941" cy="3333749"/>
          </a:xfrm>
          <a:custGeom>
            <a:avLst/>
            <a:gdLst/>
            <a:ahLst/>
            <a:cxnLst/>
            <a:rect l="l" t="t" r="r" b="b"/>
            <a:pathLst>
              <a:path w="6351941" h="3333749" extrusionOk="0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4" name="Google Shape;164;p1"/>
          <p:cNvSpPr/>
          <p:nvPr/>
        </p:nvSpPr>
        <p:spPr>
          <a:xfrm flipH="1">
            <a:off x="5658642" y="0"/>
            <a:ext cx="874715" cy="6858001"/>
          </a:xfrm>
          <a:custGeom>
            <a:avLst/>
            <a:gdLst/>
            <a:ahLst/>
            <a:cxnLst/>
            <a:rect l="l" t="t" r="r" b="b"/>
            <a:pathLst>
              <a:path w="874715" h="6858001" extrusionOk="0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 flipH="1">
            <a:off x="5658642" y="0"/>
            <a:ext cx="874715" cy="6858001"/>
          </a:xfrm>
          <a:custGeom>
            <a:avLst/>
            <a:gdLst/>
            <a:ahLst/>
            <a:cxnLst/>
            <a:rect l="l" t="t" r="r" b="b"/>
            <a:pathLst>
              <a:path w="874715" h="6858001" extrusionOk="0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rotWithShape="1">
            <a:blip r:embed="rId5">
              <a:alphaModFix amt="57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b49c7c99d_0_256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ab49c7c99d_0_256"/>
          <p:cNvSpPr txBox="1">
            <a:spLocks noGrp="1"/>
          </p:cNvSpPr>
          <p:nvPr>
            <p:ph type="title"/>
          </p:nvPr>
        </p:nvSpPr>
        <p:spPr>
          <a:xfrm>
            <a:off x="645075" y="525975"/>
            <a:ext cx="6372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DK" sz="5400" b="1"/>
              <a:t>Filmiske/dramaturgiske virkemidler</a:t>
            </a:r>
            <a:endParaRPr/>
          </a:p>
        </p:txBody>
      </p:sp>
      <p:sp>
        <p:nvSpPr>
          <p:cNvPr id="247" name="Google Shape;247;g2ab49c7c99d_0_256"/>
          <p:cNvSpPr/>
          <p:nvPr/>
        </p:nvSpPr>
        <p:spPr>
          <a:xfrm flipH="1">
            <a:off x="616593" y="1944913"/>
            <a:ext cx="4023300" cy="2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ab49c7c99d_0_256"/>
          <p:cNvSpPr txBox="1">
            <a:spLocks noGrp="1"/>
          </p:cNvSpPr>
          <p:nvPr>
            <p:ph type="body" idx="1"/>
          </p:nvPr>
        </p:nvSpPr>
        <p:spPr>
          <a:xfrm>
            <a:off x="67352" y="1815325"/>
            <a:ext cx="53145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DK" sz="3200"/>
              <a:t>Nedskriv alle de filmiske og dramaturgiske virkemidler, I gerne have med i jeres eksamensproduktion. </a:t>
            </a:r>
            <a:endParaRPr/>
          </a:p>
        </p:txBody>
      </p:sp>
      <p:sp>
        <p:nvSpPr>
          <p:cNvPr id="249" name="Google Shape;249;g2ab49c7c99d_0_256"/>
          <p:cNvSpPr/>
          <p:nvPr/>
        </p:nvSpPr>
        <p:spPr>
          <a:xfrm rot="5400000">
            <a:off x="-225899" y="6053340"/>
            <a:ext cx="740700" cy="15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ab49c7c99d_0_256"/>
          <p:cNvSpPr/>
          <p:nvPr/>
        </p:nvSpPr>
        <p:spPr>
          <a:xfrm rot="5400000">
            <a:off x="5904901" y="215214"/>
            <a:ext cx="740700" cy="118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ab49c7c99d_0_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575" y="1396061"/>
            <a:ext cx="6372302" cy="358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b49c7d05b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ab49c7d05b_0_0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DK" sz="5400" b="1"/>
              <a:t>Genre</a:t>
            </a:r>
            <a:endParaRPr/>
          </a:p>
        </p:txBody>
      </p:sp>
      <p:sp>
        <p:nvSpPr>
          <p:cNvPr id="258" name="Google Shape;258;g2ab49c7d05b_0_0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ab49c7d05b_0_0"/>
          <p:cNvSpPr txBox="1">
            <a:spLocks noGrp="1"/>
          </p:cNvSpPr>
          <p:nvPr>
            <p:ph type="body" idx="1"/>
          </p:nvPr>
        </p:nvSpPr>
        <p:spPr>
          <a:xfrm>
            <a:off x="640080" y="2677424"/>
            <a:ext cx="42435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DK" sz="3200"/>
              <a:t>Hvilke genrer ønsker du at tage udgangspunkt i? </a:t>
            </a:r>
            <a:endParaRPr sz="32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DK" sz="3200"/>
              <a:t>Skal det være fakta eller fiktion? Sci-fi eller realisme? Kampagnefilm eller Machinima? Hvilket format? Platform?</a:t>
            </a:r>
            <a:endParaRPr sz="3200"/>
          </a:p>
        </p:txBody>
      </p:sp>
      <p:pic>
        <p:nvPicPr>
          <p:cNvPr id="260" name="Google Shape;260;g2ab49c7d05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225" y="1804503"/>
            <a:ext cx="7266776" cy="38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b49c7d05b_0_84"/>
          <p:cNvSpPr txBox="1">
            <a:spLocks noGrp="1"/>
          </p:cNvSpPr>
          <p:nvPr>
            <p:ph type="title"/>
          </p:nvPr>
        </p:nvSpPr>
        <p:spPr>
          <a:xfrm>
            <a:off x="481013" y="3752849"/>
            <a:ext cx="32910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DK" sz="4000" b="1"/>
              <a:t>Karakterer</a:t>
            </a:r>
            <a:endParaRPr sz="4000" b="1"/>
          </a:p>
        </p:txBody>
      </p:sp>
      <p:sp>
        <p:nvSpPr>
          <p:cNvPr id="266" name="Google Shape;266;g2ab49c7d05b_0_84"/>
          <p:cNvSpPr txBox="1">
            <a:spLocks noGrp="1"/>
          </p:cNvSpPr>
          <p:nvPr>
            <p:ph type="body" idx="1"/>
          </p:nvPr>
        </p:nvSpPr>
        <p:spPr>
          <a:xfrm>
            <a:off x="4223982" y="4021600"/>
            <a:ext cx="74853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DK" sz="3600"/>
              <a:t> Hvilke karakterer eller virkelige personer skal indgå i jeres eksamensprojekt? Hvad er deres karakteristika? Hvad er deres fortællemæssige styrker?</a:t>
            </a:r>
            <a:endParaRPr/>
          </a:p>
        </p:txBody>
      </p:sp>
      <p:pic>
        <p:nvPicPr>
          <p:cNvPr id="267" name="Google Shape;267;g2ab49c7d05b_0_84"/>
          <p:cNvPicPr preferRelativeResize="0"/>
          <p:nvPr/>
        </p:nvPicPr>
        <p:blipFill rotWithShape="1">
          <a:blip r:embed="rId3">
            <a:alphaModFix/>
          </a:blip>
          <a:srcRect l="1999"/>
          <a:stretch/>
        </p:blipFill>
        <p:spPr>
          <a:xfrm>
            <a:off x="4223975" y="0"/>
            <a:ext cx="6770825" cy="39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66796" y="282576"/>
            <a:ext cx="91440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DK"/>
              <a:t>Faglige mål</a:t>
            </a:r>
            <a:endParaRPr/>
          </a:p>
        </p:txBody>
      </p:sp>
      <p:pic>
        <p:nvPicPr>
          <p:cNvPr id="171" name="Google Shape;17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525" y="1095850"/>
            <a:ext cx="9417851" cy="53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320006" y="-928688"/>
            <a:ext cx="4400549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DK"/>
              <a:t>Todelt eksamen</a:t>
            </a:r>
            <a:endParaRPr/>
          </a:p>
        </p:txBody>
      </p:sp>
      <p:pic>
        <p:nvPicPr>
          <p:cNvPr id="178" name="Google Shape;178;p3" descr="Amazon.com : Panasonic DMC-GH4 Mirrorless Micro Four Thirds Digital Camera  with Lumix G Vario 14-140mm Lens : Camera &amp; Photo"/>
          <p:cNvPicPr preferRelativeResize="0"/>
          <p:nvPr/>
        </p:nvPicPr>
        <p:blipFill rotWithShape="1">
          <a:blip r:embed="rId3">
            <a:alphaModFix/>
          </a:blip>
          <a:srcRect l="11953" r="3067" b="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 extrusionOk="0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ln>
            <a:noFill/>
          </a:ln>
          <a:effectLst>
            <a:outerShdw blurRad="381000" dist="152400" dir="10800000" algn="tr" rotWithShape="0">
              <a:srgbClr val="000000">
                <a:alpha val="9019"/>
              </a:srgbClr>
            </a:outerShdw>
          </a:effectLst>
        </p:spPr>
      </p:pic>
      <p:grpSp>
        <p:nvGrpSpPr>
          <p:cNvPr id="179" name="Google Shape;179;p3"/>
          <p:cNvGrpSpPr/>
          <p:nvPr/>
        </p:nvGrpSpPr>
        <p:grpSpPr>
          <a:xfrm>
            <a:off x="5632356" y="1"/>
            <a:ext cx="874718" cy="6857455"/>
            <a:chOff x="5632356" y="1"/>
            <a:chExt cx="874718" cy="6857455"/>
          </a:xfrm>
        </p:grpSpPr>
        <p:sp>
          <p:nvSpPr>
            <p:cNvPr id="180" name="Google Shape;180;p3"/>
            <p:cNvSpPr/>
            <p:nvPr/>
          </p:nvSpPr>
          <p:spPr>
            <a:xfrm rot="5400000" flipH="1">
              <a:off x="2640986" y="2991370"/>
              <a:ext cx="6857455" cy="874716"/>
            </a:xfrm>
            <a:custGeom>
              <a:avLst/>
              <a:gdLst/>
              <a:ahLst/>
              <a:cxnLst/>
              <a:rect l="l" t="t" r="r" b="b"/>
              <a:pathLst>
                <a:path w="6857455" h="874716" extrusionOk="0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5400000" flipH="1">
              <a:off x="2640988" y="2991370"/>
              <a:ext cx="6857455" cy="874716"/>
            </a:xfrm>
            <a:custGeom>
              <a:avLst/>
              <a:gdLst/>
              <a:ahLst/>
              <a:cxnLst/>
              <a:rect l="l" t="t" r="r" b="b"/>
              <a:pathLst>
                <a:path w="6857455" h="874716" extrusionOk="0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334724" y="1107281"/>
            <a:ext cx="5082746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DK" sz="3800" b="1"/>
              <a:t>PRAKTISK</a:t>
            </a:r>
            <a:r>
              <a:rPr lang="en-DK" sz="3800"/>
              <a:t>	</a:t>
            </a:r>
            <a:r>
              <a:rPr lang="en-DK" sz="2100"/>
              <a:t>		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DK" sz="2100"/>
              <a:t>Gruppeeksamen: 15 min/elev (max 60 min)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DK" sz="2100"/>
              <a:t>Oplæg: Max 7 min/elev (dog højst 30 min samlet)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DK" sz="1500"/>
              <a:t>							</a:t>
            </a:r>
            <a:endParaRPr/>
          </a:p>
        </p:txBody>
      </p:sp>
      <p:pic>
        <p:nvPicPr>
          <p:cNvPr id="183" name="Google Shape;183;p3" descr="Filmindustrien. Klapbræt og filmrulle. Pixerstick klistermærke • Pixers® -  Vi lever for forandring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1410" y="3913842"/>
            <a:ext cx="1307910" cy="98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556528" y="2964656"/>
            <a:ext cx="1506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Billede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2311188" y="2506027"/>
            <a:ext cx="1506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Lyden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26651" y="4219642"/>
            <a:ext cx="1602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556528" y="5395700"/>
            <a:ext cx="1700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Rettigheder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254678" y="4268033"/>
            <a:ext cx="1506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Dramaturgi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4018479" y="2964656"/>
            <a:ext cx="1506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3974121" y="5286017"/>
            <a:ext cx="1700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2478546" y="5840015"/>
            <a:ext cx="1700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3"/>
          <p:cNvCxnSpPr/>
          <p:nvPr/>
        </p:nvCxnSpPr>
        <p:spPr>
          <a:xfrm rot="10800000">
            <a:off x="1406995" y="3333988"/>
            <a:ext cx="794415" cy="579854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3" name="Google Shape;193;p3"/>
          <p:cNvCxnSpPr/>
          <p:nvPr/>
        </p:nvCxnSpPr>
        <p:spPr>
          <a:xfrm rot="10800000">
            <a:off x="2605751" y="2975262"/>
            <a:ext cx="37761" cy="918082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3"/>
          <p:cNvCxnSpPr/>
          <p:nvPr/>
        </p:nvCxnSpPr>
        <p:spPr>
          <a:xfrm rot="10800000" flipH="1">
            <a:off x="3437928" y="3333988"/>
            <a:ext cx="816750" cy="559356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3"/>
          <p:cNvCxnSpPr>
            <a:endCxn id="188" idx="1"/>
          </p:cNvCxnSpPr>
          <p:nvPr/>
        </p:nvCxnSpPr>
        <p:spPr>
          <a:xfrm rot="10800000" flipH="1">
            <a:off x="3508878" y="4452699"/>
            <a:ext cx="745800" cy="18600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3"/>
          <p:cNvCxnSpPr>
            <a:endCxn id="190" idx="1"/>
          </p:cNvCxnSpPr>
          <p:nvPr/>
        </p:nvCxnSpPr>
        <p:spPr>
          <a:xfrm>
            <a:off x="3169221" y="4894383"/>
            <a:ext cx="804900" cy="576300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3"/>
          <p:cNvCxnSpPr>
            <a:stCxn id="183" idx="2"/>
          </p:cNvCxnSpPr>
          <p:nvPr/>
        </p:nvCxnSpPr>
        <p:spPr>
          <a:xfrm>
            <a:off x="2855365" y="4894774"/>
            <a:ext cx="0" cy="945300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3"/>
          <p:cNvCxnSpPr/>
          <p:nvPr/>
        </p:nvCxnSpPr>
        <p:spPr>
          <a:xfrm rot="10800000">
            <a:off x="1348304" y="4552603"/>
            <a:ext cx="853106" cy="0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3"/>
          <p:cNvCxnSpPr/>
          <p:nvPr/>
        </p:nvCxnSpPr>
        <p:spPr>
          <a:xfrm flipH="1">
            <a:off x="1637698" y="4915272"/>
            <a:ext cx="650431" cy="516798"/>
          </a:xfrm>
          <a:prstGeom prst="straightConnector1">
            <a:avLst/>
          </a:prstGeom>
          <a:noFill/>
          <a:ln w="317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762000" y="4351322"/>
            <a:ext cx="3952875" cy="204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DK"/>
              <a:t>Teoretisk</a:t>
            </a:r>
            <a:endParaRPr/>
          </a:p>
        </p:txBody>
      </p:sp>
      <p:pic>
        <p:nvPicPr>
          <p:cNvPr id="206" name="Google Shape;206;p4" descr="Do we need theory to fight for radical change? – New Socialist"/>
          <p:cNvPicPr preferRelativeResize="0"/>
          <p:nvPr/>
        </p:nvPicPr>
        <p:blipFill rotWithShape="1">
          <a:blip r:embed="rId3">
            <a:alphaModFix/>
          </a:blip>
          <a:srcRect t="10304" r="1" b="33730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 extrusionOk="0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noFill/>
          <a:ln>
            <a:noFill/>
          </a:ln>
          <a:effectLst>
            <a:outerShdw blurRad="381000" dist="152400" dir="5400000" algn="t" rotWithShape="0">
              <a:srgbClr val="000000">
                <a:alpha val="9019"/>
              </a:srgbClr>
            </a:outerShdw>
          </a:effectLst>
        </p:spPr>
      </p:pic>
      <p:sp>
        <p:nvSpPr>
          <p:cNvPr id="207" name="Google Shape;207;p4"/>
          <p:cNvSpPr/>
          <p:nvPr/>
        </p:nvSpPr>
        <p:spPr>
          <a:xfrm>
            <a:off x="476" y="965747"/>
            <a:ext cx="12191523" cy="2821422"/>
          </a:xfrm>
          <a:custGeom>
            <a:avLst/>
            <a:gdLst/>
            <a:ahLst/>
            <a:cxnLst/>
            <a:rect l="l" t="t" r="r" b="b"/>
            <a:pathLst>
              <a:path w="6095524" h="1410656" extrusionOk="0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476" y="965747"/>
            <a:ext cx="12191523" cy="2821422"/>
          </a:xfrm>
          <a:custGeom>
            <a:avLst/>
            <a:gdLst/>
            <a:ahLst/>
            <a:cxnLst/>
            <a:rect l="l" t="t" r="r" b="b"/>
            <a:pathLst>
              <a:path w="6095524" h="1410656" extrusionOk="0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rotWithShape="1">
            <a:blip r:embed="rId4">
              <a:alphaModFix amt="57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4844950" y="3684900"/>
            <a:ext cx="7051200" cy="21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7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7"/>
          </a:p>
          <a:p>
            <a:pPr marL="228600" lvl="0" indent="-216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DK" sz="3807"/>
              <a:t>Individuel: 60 min forb/30 min eks.</a:t>
            </a:r>
            <a:endParaRPr sz="4607"/>
          </a:p>
          <a:p>
            <a:pPr marL="228600" lvl="0" indent="-2164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DK" sz="3807"/>
              <a:t>Citat på max 7 min. Citatet kan bestå af flere dele. </a:t>
            </a:r>
            <a:endParaRPr sz="4607"/>
          </a:p>
          <a:p>
            <a:pPr marL="228600" lvl="0" indent="-2164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DK" sz="3807"/>
              <a:t>Filmteknisk og dramaturgisk næranalyse </a:t>
            </a:r>
            <a:endParaRPr sz="4607"/>
          </a:p>
          <a:p>
            <a:pPr marL="228600" lvl="0" indent="-2164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DK" sz="3807"/>
              <a:t>Perspektivering til relevant kontekst</a:t>
            </a:r>
            <a:endParaRPr sz="4607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sp>
        <p:nvSpPr>
          <p:cNvPr id="210" name="Google Shape;210;p4"/>
          <p:cNvSpPr txBox="1"/>
          <p:nvPr/>
        </p:nvSpPr>
        <p:spPr>
          <a:xfrm>
            <a:off x="157655" y="5977027"/>
            <a:ext cx="119187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-DK" sz="2400" b="1" dirty="0">
                <a:solidFill>
                  <a:srgbClr val="C45146"/>
                </a:solidFill>
              </a:rPr>
              <a:t>PAUL THOMAS ANDERSON</a:t>
            </a:r>
            <a:r>
              <a:rPr lang="en-DK" sz="2400" b="1" i="0" u="none" strike="noStrike" cap="none">
                <a:solidFill>
                  <a:srgbClr val="C4514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a-DK" sz="2400" b="1" i="0" u="none" strike="noStrike" cap="none" dirty="0">
                <a:solidFill>
                  <a:srgbClr val="C4514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DK" sz="2400" b="1">
                <a:solidFill>
                  <a:srgbClr val="C45146"/>
                </a:solidFill>
              </a:rPr>
              <a:t>MUSIKVIDEO</a:t>
            </a:r>
            <a:r>
              <a:rPr lang="en-DK" sz="2400" b="1" i="0" u="none" strike="noStrike" cap="none">
                <a:solidFill>
                  <a:srgbClr val="C4514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a-DK" sz="2400" b="1" i="0" u="none" strike="noStrike" cap="none" dirty="0">
                <a:solidFill>
                  <a:srgbClr val="C4514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da-DK" sz="2400" b="1" dirty="0">
                <a:solidFill>
                  <a:srgbClr val="C45146"/>
                </a:solidFill>
              </a:rPr>
              <a:t>FRA PROPAGANDA TIL 									FAKE NEWS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ED943-B21A-42B1-A807-D60E4B5F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Filmproduktionens tre faser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A79151-8B22-BDC8-3DE7-C41012A26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Præproduktion</a:t>
            </a:r>
          </a:p>
          <a:p>
            <a:r>
              <a:rPr lang="da-DK" dirty="0"/>
              <a:t>Produktion</a:t>
            </a:r>
          </a:p>
          <a:p>
            <a:r>
              <a:rPr lang="da-DK" dirty="0"/>
              <a:t>Postproduktion</a:t>
            </a:r>
          </a:p>
          <a:p>
            <a:pPr marL="114300" indent="0">
              <a:buNone/>
            </a:pPr>
            <a:endParaRPr lang="da-DK" dirty="0"/>
          </a:p>
        </p:txBody>
      </p:sp>
      <p:pic>
        <p:nvPicPr>
          <p:cNvPr id="1026" name="Picture 2" descr="A Step-by-Step Guide to Pre-Production for Film and Video - Pond5  Contributor Portal">
            <a:extLst>
              <a:ext uri="{FF2B5EF4-FFF2-40B4-BE49-F238E27FC236}">
                <a16:creationId xmlns:a16="http://schemas.microsoft.com/office/drawing/2014/main" id="{48BABAC4-A048-93BA-133B-DC599C20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13" y="2736054"/>
            <a:ext cx="6800122" cy="36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3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673EC-9EBF-8D97-4B7C-7B8589E3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Præproduktion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555490-E0FC-A1A2-1D59-4969E3779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Pitch</a:t>
            </a:r>
          </a:p>
          <a:p>
            <a:r>
              <a:rPr lang="da-DK" dirty="0" err="1"/>
              <a:t>Treatment</a:t>
            </a:r>
            <a:endParaRPr lang="da-DK" dirty="0"/>
          </a:p>
          <a:p>
            <a:r>
              <a:rPr lang="da-DK" dirty="0"/>
              <a:t>Manuskript</a:t>
            </a:r>
          </a:p>
          <a:p>
            <a:r>
              <a:rPr lang="da-DK" dirty="0"/>
              <a:t>Storyboard</a:t>
            </a:r>
          </a:p>
          <a:p>
            <a:r>
              <a:rPr lang="da-DK" dirty="0"/>
              <a:t>Produktionsplan</a:t>
            </a:r>
          </a:p>
        </p:txBody>
      </p:sp>
      <p:pic>
        <p:nvPicPr>
          <p:cNvPr id="2050" name="Picture 2" descr="Storyboard - Wikipedia, den frie encyklopædi">
            <a:extLst>
              <a:ext uri="{FF2B5EF4-FFF2-40B4-BE49-F238E27FC236}">
                <a16:creationId xmlns:a16="http://schemas.microsoft.com/office/drawing/2014/main" id="{5E561C0F-C2D3-6751-3CD4-BAD0F381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36" y="517525"/>
            <a:ext cx="7029718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0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657962" y="502713"/>
            <a:ext cx="4217773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DK"/>
              <a:t>Bedømmelses-</a:t>
            </a:r>
            <a:br>
              <a:rPr lang="en-DK"/>
            </a:br>
            <a:r>
              <a:rPr lang="en-DK"/>
              <a:t>kriterier</a:t>
            </a:r>
            <a:endParaRPr/>
          </a:p>
        </p:txBody>
      </p:sp>
      <p:pic>
        <p:nvPicPr>
          <p:cNvPr id="216" name="Google Shape;216;p5" descr="Table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1807" y="502713"/>
            <a:ext cx="6532464" cy="58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 descr="Eksamener skal afholdes digita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962" y="3516494"/>
            <a:ext cx="4475274" cy="283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b49c7c99d_0_2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ab49c7c99d_0_2"/>
          <p:cNvSpPr txBox="1">
            <a:spLocks noGrp="1"/>
          </p:cNvSpPr>
          <p:nvPr>
            <p:ph type="title"/>
          </p:nvPr>
        </p:nvSpPr>
        <p:spPr>
          <a:xfrm>
            <a:off x="1113810" y="2960716"/>
            <a:ext cx="4036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DK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 workshop</a:t>
            </a:r>
            <a:endParaRPr/>
          </a:p>
        </p:txBody>
      </p:sp>
      <p:sp>
        <p:nvSpPr>
          <p:cNvPr id="224" name="Google Shape;224;g2ab49c7c99d_0_2"/>
          <p:cNvSpPr txBox="1">
            <a:spLocks noGrp="1"/>
          </p:cNvSpPr>
          <p:nvPr>
            <p:ph type="body" idx="1"/>
          </p:nvPr>
        </p:nvSpPr>
        <p:spPr>
          <a:xfrm>
            <a:off x="1113809" y="953037"/>
            <a:ext cx="40362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DK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Divergerende vs. konvergerende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g2ab49c7c99d_0_2"/>
          <p:cNvGrpSpPr/>
          <p:nvPr/>
        </p:nvGrpSpPr>
        <p:grpSpPr>
          <a:xfrm>
            <a:off x="78" y="2984992"/>
            <a:ext cx="731548" cy="673456"/>
            <a:chOff x="3940602" y="308034"/>
            <a:chExt cx="2116748" cy="3429000"/>
          </a:xfrm>
        </p:grpSpPr>
        <p:sp>
          <p:nvSpPr>
            <p:cNvPr id="226" name="Google Shape;226;g2ab49c7c99d_0_2"/>
            <p:cNvSpPr/>
            <p:nvPr/>
          </p:nvSpPr>
          <p:spPr>
            <a:xfrm>
              <a:off x="3940602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2ab49c7c99d_0_2"/>
            <p:cNvSpPr/>
            <p:nvPr/>
          </p:nvSpPr>
          <p:spPr>
            <a:xfrm>
              <a:off x="4715626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2ab49c7c99d_0_2"/>
            <p:cNvSpPr/>
            <p:nvPr/>
          </p:nvSpPr>
          <p:spPr>
            <a:xfrm>
              <a:off x="5490650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g2ab49c7c99d_0_2"/>
          <p:cNvSpPr/>
          <p:nvPr/>
        </p:nvSpPr>
        <p:spPr>
          <a:xfrm flipH="1">
            <a:off x="10697700" y="0"/>
            <a:ext cx="1494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ab49c7c99d_0_2"/>
          <p:cNvSpPr/>
          <p:nvPr/>
        </p:nvSpPr>
        <p:spPr>
          <a:xfrm>
            <a:off x="5685810" y="391886"/>
            <a:ext cx="6009300" cy="6017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ab49c7c99d_0_2" descr="Fælles problemløsning - beslutningsdiamanten – Københavns Universit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92" y="1903839"/>
            <a:ext cx="5536001" cy="299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b49c7c99d_0_17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ab49c7c99d_0_173"/>
          <p:cNvSpPr/>
          <p:nvPr/>
        </p:nvSpPr>
        <p:spPr>
          <a:xfrm>
            <a:off x="1" y="0"/>
            <a:ext cx="8522400" cy="228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dist="304800" dir="7140000" sx="90000" sy="9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ab49c7c99d_0_173"/>
          <p:cNvSpPr txBox="1">
            <a:spLocks noGrp="1"/>
          </p:cNvSpPr>
          <p:nvPr>
            <p:ph type="title"/>
          </p:nvPr>
        </p:nvSpPr>
        <p:spPr>
          <a:xfrm>
            <a:off x="761803" y="350196"/>
            <a:ext cx="46470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DK" sz="5400" b="1"/>
              <a:t>Miljø</a:t>
            </a:r>
            <a:endParaRPr/>
          </a:p>
        </p:txBody>
      </p:sp>
      <p:sp>
        <p:nvSpPr>
          <p:cNvPr id="239" name="Google Shape;239;g2ab49c7c99d_0_173"/>
          <p:cNvSpPr txBox="1">
            <a:spLocks noGrp="1"/>
          </p:cNvSpPr>
          <p:nvPr>
            <p:ph type="body" idx="1"/>
          </p:nvPr>
        </p:nvSpPr>
        <p:spPr>
          <a:xfrm>
            <a:off x="761800" y="2399725"/>
            <a:ext cx="4647000" cy="3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DK" sz="3200"/>
              <a:t>Nedskriv alle de spændende miljøer jeres eksamensproduktion kan foregå i (f.eks. Forladt bygning, rummet, en græsplæne, havet) Det må også gerne være mere et mere specifikt sted. </a:t>
            </a:r>
            <a:endParaRPr/>
          </a:p>
        </p:txBody>
      </p:sp>
      <p:pic>
        <p:nvPicPr>
          <p:cNvPr id="240" name="Google Shape;240;g2ab49c7c99d_0_173" descr="Billeder Forskellige Steder Rejse Collage Design — Stock-foto © NewAfrica  #646389756"/>
          <p:cNvPicPr preferRelativeResize="0"/>
          <p:nvPr/>
        </p:nvPicPr>
        <p:blipFill rotWithShape="1">
          <a:blip r:embed="rId3">
            <a:alphaModFix/>
          </a:blip>
          <a:srcRect l="5310" r="35289" b="8792"/>
          <a:stretch/>
        </p:blipFill>
        <p:spPr>
          <a:xfrm>
            <a:off x="6089175" y="350200"/>
            <a:ext cx="6102824" cy="62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B2B30"/>
      </a:dk2>
      <a:lt2>
        <a:srgbClr val="F0F3F0"/>
      </a:lt2>
      <a:accent1>
        <a:srgbClr val="D040CA"/>
      </a:accent1>
      <a:accent2>
        <a:srgbClr val="882EBE"/>
      </a:accent2>
      <a:accent3>
        <a:srgbClr val="5E40D0"/>
      </a:accent3>
      <a:accent4>
        <a:srgbClr val="324FBF"/>
      </a:accent4>
      <a:accent5>
        <a:srgbClr val="409AD0"/>
      </a:accent5>
      <a:accent6>
        <a:srgbClr val="2EBEB8"/>
      </a:accent6>
      <a:hlink>
        <a:srgbClr val="3F7A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241</Words>
  <Application>Microsoft Macintosh PowerPoint</Application>
  <PresentationFormat>Widescreen</PresentationFormat>
  <Paragraphs>48</Paragraphs>
  <Slides>12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TornVTI</vt:lpstr>
      <vt:lpstr>Office-tema</vt:lpstr>
      <vt:lpstr>Eksamen</vt:lpstr>
      <vt:lpstr>Faglige mål</vt:lpstr>
      <vt:lpstr>Todelt eksamen</vt:lpstr>
      <vt:lpstr>Teoretisk</vt:lpstr>
      <vt:lpstr>Filmproduktionens tre faser</vt:lpstr>
      <vt:lpstr>Præproduktion</vt:lpstr>
      <vt:lpstr>Bedømmelses- kriterier</vt:lpstr>
      <vt:lpstr>Innovativ workshop</vt:lpstr>
      <vt:lpstr>Miljø</vt:lpstr>
      <vt:lpstr>Filmiske/dramaturgiske virkemidler</vt:lpstr>
      <vt:lpstr>Genre</vt:lpstr>
      <vt:lpstr>Karakterer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Eksamen</dc:title>
  <dc:creator>Tor Nygård Kolding</dc:creator>
  <cp:lastModifiedBy>Tor Nygård Kolding</cp:lastModifiedBy>
  <cp:revision>4</cp:revision>
  <dcterms:created xsi:type="dcterms:W3CDTF">2021-05-27T09:08:16Z</dcterms:created>
  <dcterms:modified xsi:type="dcterms:W3CDTF">2026-01-04T12:47:21Z</dcterms:modified>
</cp:coreProperties>
</file>