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59" r:id="rId6"/>
    <p:sldId id="276" r:id="rId7"/>
    <p:sldId id="294" r:id="rId8"/>
    <p:sldId id="293" r:id="rId9"/>
    <p:sldId id="257" r:id="rId10"/>
    <p:sldId id="258" r:id="rId11"/>
    <p:sldId id="275" r:id="rId12"/>
    <p:sldId id="267" r:id="rId13"/>
    <p:sldId id="266" r:id="rId14"/>
    <p:sldId id="265" r:id="rId15"/>
    <p:sldId id="263" r:id="rId16"/>
    <p:sldId id="264" r:id="rId17"/>
    <p:sldId id="268" r:id="rId18"/>
    <p:sldId id="269" r:id="rId19"/>
    <p:sldId id="270" r:id="rId20"/>
    <p:sldId id="288" r:id="rId21"/>
    <p:sldId id="289" r:id="rId22"/>
    <p:sldId id="272" r:id="rId23"/>
    <p:sldId id="273" r:id="rId24"/>
    <p:sldId id="271" r:id="rId25"/>
    <p:sldId id="286" r:id="rId26"/>
    <p:sldId id="287" r:id="rId27"/>
    <p:sldId id="280" r:id="rId28"/>
    <p:sldId id="281" r:id="rId29"/>
    <p:sldId id="282" r:id="rId30"/>
    <p:sldId id="291" r:id="rId31"/>
    <p:sldId id="283" r:id="rId32"/>
    <p:sldId id="284" r:id="rId33"/>
    <p:sldId id="285" r:id="rId34"/>
    <p:sldId id="292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0"/>
    <p:restoredTop sz="91809"/>
  </p:normalViewPr>
  <p:slideViewPr>
    <p:cSldViewPr snapToGrid="0" snapToObjects="1">
      <p:cViewPr varScale="1">
        <p:scale>
          <a:sx n="92" d="100"/>
          <a:sy n="92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DD694-FAE0-7A4B-A8EF-06C739EC4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B1B3D59-58B1-154B-80A8-CACFF1050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8203D8-1A63-8248-B598-770EC3C3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13E2B6-D31D-EB4D-8A50-930709DD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5C9CE2-C0CD-FD4A-BCE9-BD8F54AA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900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7335F9-F349-9D45-9DC5-384D4270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DD8C646-4464-1648-B609-C9A3612EB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A8CB936-2554-A049-9AEA-52A9F8C3B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1262C8-5A4E-2C42-A56D-F44634CC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221E0E-3FEF-1545-80F2-FB47207D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458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92ADFED-C0A4-DA4E-8F8A-5A304361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62E2A7C-42B4-564D-AB8B-F8AE495CA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F80368-0BBA-C54A-BB47-8C4FB59D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3DE6CC-33D7-F844-9256-5DF52389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E8D0ED-F0E8-4647-B943-10BD7D7C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767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6915F-1EC8-FA46-A26D-2A37B4BF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31EFA2-AA14-6744-9749-0CA3AD28A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CF7C6F6-94C0-3842-8F5E-E352CF37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6ECD05-1310-2949-929C-28B80BAB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CE6D57-F030-744B-8B6E-C4646CDC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700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0E244-1C98-624E-B793-B4184B36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B1953C4-4760-7640-BBCA-D521D0F3A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1CBEDE-9372-D347-8D0B-1564A2F6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47BED99-DCB8-EF45-B512-2CBF6F47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0AA5C9A-CFD0-3949-9184-0373E792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25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3F5D4-6171-B045-9B07-7365A5D1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676BE6-6655-BC46-B695-72C5B90D6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CAD1C42-36DE-A24D-8D84-5E4A0E904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6749E39-A2D9-3845-AFF9-2C2B501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22A9193-0698-6240-BA8F-4518131F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18F785-D1FA-0C4F-B808-E1ED304A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729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C5394-119E-884B-8D1A-B901534A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89B7CA4-4D6C-2C43-9E6E-2039199A7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30AD93F-B8AA-CF42-AA92-14BE100EB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9BD597D-4DF6-314E-B738-67209B0FA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D750B56-B40A-D343-955A-A99D3ABF8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561DE48-B748-5548-BE42-684121C57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CC3593B-9361-8343-980D-61AF4FF0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6FA3023-AAA0-D242-AAF6-25FD08AB3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92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A2A13-65E7-C54C-BA39-666ED962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AE96E32-0C90-FC46-AB10-31086248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77B0FAE-B1AC-1543-9885-9E59D940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D6C2152-B29C-B846-AD1C-4A821890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807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393EBA0-798B-F848-9AE2-C4F7FF71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7D43A5B-C3C2-F54F-A6E4-7B090129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28E0D9-E4CA-4A41-9732-03DB3CC8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876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18040-E47B-0441-BB03-3E9A5772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2C761F-DD3D-5C44-8E0F-038B538EC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7D88E66-06A6-9944-8A1C-CC697F17E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C6B418D-2C8D-CE4F-B970-856CDE83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C338BE9-5A0B-9B47-B51E-C672FE1A8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63D1BEB-261C-EF44-8E19-5DE0D118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00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3E933-41DB-1E4E-9CFE-9631CB8C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45AED26-A1FC-C344-B9D8-810BEF534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D8E012-A4C4-1843-82C2-30F86E40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266D209-AF59-F94A-8403-E61A0A28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2D1596D-19AF-7744-9E80-151EAC70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E38C42A-E6D1-BE4C-A5AF-78B72078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789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8A397CE-234D-F947-87E3-C6D8EF25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7AEA1E-B0F7-4747-A24F-88D36A864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35A54D-2B22-454A-92E2-C15E42D72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0A1D5-6800-3842-9C29-36ED7781E8D9}" type="datetimeFigureOut">
              <a:rPr lang="da-DK" smtClean="0"/>
              <a:t>22.08.2025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ADE37D-05B7-E344-91AC-0C18E524C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E2AD39-1C25-4343-9E5F-F089688B7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FDA9-8704-0849-B90F-DE15E24468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51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stagram.com/klara_lilja/?hl=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lenehartmannrasmussen.com/Natur-Spor-Spejlinger-CLAY-Keramikmuseum-Danmark-2021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annenielsen.com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claymuseum.dk/udstilling/natur-spor-spejlinger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kunsten.nu/journal/ugens-kunstner-mette-vangsgaard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llisonschulnik.m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0J2bmjqmFE?feature=oembed" TargetMode="Externa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kunsten.nu/journal/den-der-ler-beds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eo7tyupmy0?feature=oembed" TargetMode="External"/><Relationship Id="rId4" Type="http://schemas.openxmlformats.org/officeDocument/2006/relationships/hyperlink" Target="https://www.nermanmuseum.org/exhibitions/2012-01-13-schulnik-allison-mound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instagram.com/klara_lilja/?hl=e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stagram.com/klara_lilja/?hl=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66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3EA1FE-CD2A-D94B-9135-E3BCF626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4955" y="552182"/>
            <a:ext cx="5998840" cy="3343135"/>
          </a:xfrm>
          <a:noFill/>
        </p:spPr>
        <p:txBody>
          <a:bodyPr>
            <a:normAutofit/>
          </a:bodyPr>
          <a:lstStyle/>
          <a:p>
            <a:pPr algn="l"/>
            <a:r>
              <a:rPr lang="da-DK" sz="5200" b="1">
                <a:latin typeface="American Typewriter" panose="02090604020004020304" pitchFamily="18" charset="77"/>
              </a:rPr>
              <a:t>Fra før til nu: Naturen i keramikken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671056E-3952-4C46-91CE-B9169841F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r>
              <a:rPr lang="da-DK" i="1">
                <a:latin typeface="American Typewriter" panose="02090604020004020304" pitchFamily="18" charset="77"/>
              </a:rPr>
              <a:t>Det antropocæne – altings forbundethed</a:t>
            </a:r>
            <a:r>
              <a:rPr lang="da-DK">
                <a:latin typeface="American Typewriter" panose="02090604020004020304" pitchFamily="18" charset="77"/>
              </a:rPr>
              <a:t>, samarbejdsforløb mellem </a:t>
            </a:r>
            <a:r>
              <a:rPr lang="da-DK" err="1">
                <a:latin typeface="American Typewriter" panose="02090604020004020304" pitchFamily="18" charset="77"/>
              </a:rPr>
              <a:t>Bk</a:t>
            </a:r>
            <a:r>
              <a:rPr lang="da-DK">
                <a:latin typeface="American Typewriter" panose="02090604020004020304" pitchFamily="18" charset="77"/>
              </a:rPr>
              <a:t> og TAW 2025</a:t>
            </a:r>
          </a:p>
        </p:txBody>
      </p:sp>
      <p:pic>
        <p:nvPicPr>
          <p:cNvPr id="6" name="Billede 5" descr="Et billede, der indeholder Børnekunst, håndlavet&#10;&#10;AI-genereret indhold kan være ukorrekt.">
            <a:extLst>
              <a:ext uri="{FF2B5EF4-FFF2-40B4-BE49-F238E27FC236}">
                <a16:creationId xmlns:a16="http://schemas.microsoft.com/office/drawing/2014/main" id="{E360E522-D740-0CDF-2BA8-D55316D2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9" r="6468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orm&#10;&#10;Automatisk genereret beskrivelse">
            <a:extLst>
              <a:ext uri="{FF2B5EF4-FFF2-40B4-BE49-F238E27FC236}">
                <a16:creationId xmlns:a16="http://schemas.microsoft.com/office/drawing/2014/main" id="{54C7EB6E-CC28-EB49-9E7B-2CA245435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367" y="643467"/>
            <a:ext cx="4261865" cy="5571066"/>
          </a:xfrm>
          <a:prstGeom prst="rect">
            <a:avLst/>
          </a:prstGeom>
        </p:spPr>
      </p:pic>
      <p:pic>
        <p:nvPicPr>
          <p:cNvPr id="3" name="Billede 2" descr="Et billede, der indeholder væg, plante, vegetabilsk, keramik&#10;&#10;Automatisk genereret beskrivelse">
            <a:extLst>
              <a:ext uri="{FF2B5EF4-FFF2-40B4-BE49-F238E27FC236}">
                <a16:creationId xmlns:a16="http://schemas.microsoft.com/office/drawing/2014/main" id="{A011318A-A983-264D-A087-7F5F96F5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842698"/>
            <a:ext cx="5291667" cy="517260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0F346C1-134F-584D-89CA-EEB9F3F57F2F}"/>
              </a:ext>
            </a:extLst>
          </p:cNvPr>
          <p:cNvSpPr/>
          <p:nvPr/>
        </p:nvSpPr>
        <p:spPr>
          <a:xfrm>
            <a:off x="338597" y="6339008"/>
            <a:ext cx="743934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Klara Lija, </a:t>
            </a:r>
            <a:r>
              <a:rPr lang="en-US" dirty="0" err="1"/>
              <a:t>værker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2020-21, </a:t>
            </a:r>
            <a:r>
              <a:rPr lang="en-US" dirty="0">
                <a:hlinkClick r:id="rId4"/>
              </a:rPr>
              <a:t>https://www.instagram.com/klara_lilja/?hl=en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71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7F0EE2C-6F50-1A43-9968-97440FCFF765}"/>
              </a:ext>
            </a:extLst>
          </p:cNvPr>
          <p:cNvSpPr/>
          <p:nvPr/>
        </p:nvSpPr>
        <p:spPr>
          <a:xfrm>
            <a:off x="497141" y="489932"/>
            <a:ext cx="7853432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/>
              <a:t>Malene</a:t>
            </a:r>
            <a:r>
              <a:rPr lang="en-US" sz="4800" b="1" dirty="0"/>
              <a:t> Hartmann Rasmussen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F964FC9-EA25-514B-BB27-2C635FA9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46" y="1384848"/>
            <a:ext cx="7919629" cy="52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2ECE669-F499-F147-A03D-8FB9BCB056DB}"/>
              </a:ext>
            </a:extLst>
          </p:cNvPr>
          <p:cNvSpPr/>
          <p:nvPr/>
        </p:nvSpPr>
        <p:spPr>
          <a:xfrm>
            <a:off x="256525" y="3306252"/>
            <a:ext cx="30647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600" dirty="0"/>
              <a:t>Værk fra udstillingen: “Natur. Spor &amp; Spejlinger, </a:t>
            </a:r>
            <a:r>
              <a:rPr lang="da-DK" sz="1600" dirty="0" err="1"/>
              <a:t>Clay</a:t>
            </a:r>
            <a:r>
              <a:rPr lang="da-DK" sz="1600" dirty="0"/>
              <a:t>, Middelfart, 2021</a:t>
            </a:r>
          </a:p>
          <a:p>
            <a:pPr>
              <a:spcAft>
                <a:spcPts val="1200"/>
              </a:spcAft>
            </a:pPr>
            <a:endParaRPr lang="da-DK" sz="1600" dirty="0"/>
          </a:p>
          <a:p>
            <a:pPr>
              <a:spcAft>
                <a:spcPts val="1200"/>
              </a:spcAft>
            </a:pPr>
            <a:r>
              <a:rPr lang="da-DK" sz="1600" dirty="0"/>
              <a:t>Malene Hartmann Rasmussens hjemmeside med flere værker af kunstneren kan ses her:</a:t>
            </a:r>
          </a:p>
          <a:p>
            <a:pPr>
              <a:spcAft>
                <a:spcPts val="1200"/>
              </a:spcAft>
            </a:pPr>
            <a:r>
              <a:rPr lang="da-DK" sz="1600" dirty="0">
                <a:hlinkClick r:id="rId3"/>
              </a:rPr>
              <a:t>https://www.malenehartmannrasmussen.com/Natur-Spor-Spejlinger-CLAY-Keramikmuseum-Danmark-2021</a:t>
            </a:r>
            <a:r>
              <a:rPr lang="da-DK" sz="1600" dirty="0"/>
              <a:t> </a:t>
            </a:r>
          </a:p>
          <a:p>
            <a:pPr>
              <a:spcAft>
                <a:spcPts val="1200"/>
              </a:spcAft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624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21007BF-00AF-1B44-812F-6ABC2C640AD9}"/>
              </a:ext>
            </a:extLst>
          </p:cNvPr>
          <p:cNvSpPr/>
          <p:nvPr/>
        </p:nvSpPr>
        <p:spPr>
          <a:xfrm>
            <a:off x="192779" y="6094308"/>
            <a:ext cx="62080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600" dirty="0"/>
              <a:t>Malene Hartmann Rasmussen, værk fra udstillingen: “Natur. Spor &amp; Spejlinger, </a:t>
            </a:r>
            <a:r>
              <a:rPr lang="da-DK" sz="1600" dirty="0" err="1"/>
              <a:t>Clay</a:t>
            </a:r>
            <a:r>
              <a:rPr lang="da-DK" sz="1600" dirty="0"/>
              <a:t>, Middelfart, 2021</a:t>
            </a:r>
          </a:p>
          <a:p>
            <a:br>
              <a:rPr lang="da-DK" dirty="0"/>
            </a:br>
            <a:endParaRPr lang="da-DK" dirty="0"/>
          </a:p>
        </p:txBody>
      </p:sp>
      <p:pic>
        <p:nvPicPr>
          <p:cNvPr id="5" name="Billede 4" descr="Et billede, der indeholder indendørs, væg, værelse, dekoreret&#10;&#10;Automatisk genereret beskrivelse">
            <a:extLst>
              <a:ext uri="{FF2B5EF4-FFF2-40B4-BE49-F238E27FC236}">
                <a16:creationId xmlns:a16="http://schemas.microsoft.com/office/drawing/2014/main" id="{8324E304-C588-C74A-9226-8EFC124D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45500" cy="56007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61A997-E26A-2143-BC08-F2F2BBEF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04" y="0"/>
            <a:ext cx="5189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3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21007BF-00AF-1B44-812F-6ABC2C640AD9}"/>
              </a:ext>
            </a:extLst>
          </p:cNvPr>
          <p:cNvSpPr/>
          <p:nvPr/>
        </p:nvSpPr>
        <p:spPr>
          <a:xfrm>
            <a:off x="375658" y="6319391"/>
            <a:ext cx="940138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600" dirty="0"/>
              <a:t>Malene Hartmann Rasmussen, værk fra udstillingen: “Natur. Spor &amp; Spejlinger, </a:t>
            </a:r>
            <a:r>
              <a:rPr lang="da-DK" sz="1600" dirty="0" err="1"/>
              <a:t>Clay</a:t>
            </a:r>
            <a:r>
              <a:rPr lang="da-DK" sz="1600" dirty="0"/>
              <a:t>, Middelfart, 2021</a:t>
            </a:r>
          </a:p>
          <a:p>
            <a:br>
              <a:rPr lang="da-DK" dirty="0"/>
            </a:br>
            <a:endParaRPr lang="da-DK" dirty="0"/>
          </a:p>
        </p:txBody>
      </p:sp>
      <p:pic>
        <p:nvPicPr>
          <p:cNvPr id="6" name="Billede 5" descr="Et billede, der indeholder blomst, dekoreret, bord, spisebord&#10;&#10;Automatisk genereret beskrivelse">
            <a:extLst>
              <a:ext uri="{FF2B5EF4-FFF2-40B4-BE49-F238E27FC236}">
                <a16:creationId xmlns:a16="http://schemas.microsoft.com/office/drawing/2014/main" id="{18689A86-9D20-A743-8EAB-1A6C8D88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673100"/>
            <a:ext cx="83439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21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21007BF-00AF-1B44-812F-6ABC2C640AD9}"/>
              </a:ext>
            </a:extLst>
          </p:cNvPr>
          <p:cNvSpPr/>
          <p:nvPr/>
        </p:nvSpPr>
        <p:spPr>
          <a:xfrm>
            <a:off x="375658" y="6319391"/>
            <a:ext cx="924664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600" dirty="0"/>
              <a:t>Malene Hartmann Rasmussen, værk fra udstillingen: “Natur. Spor &amp; Spejlinger, </a:t>
            </a:r>
            <a:r>
              <a:rPr lang="da-DK" sz="1600" dirty="0" err="1"/>
              <a:t>Clay</a:t>
            </a:r>
            <a:r>
              <a:rPr lang="da-DK" sz="1600" dirty="0"/>
              <a:t>, Middelfart, 2021</a:t>
            </a:r>
          </a:p>
          <a:p>
            <a:br>
              <a:rPr lang="da-DK" dirty="0"/>
            </a:br>
            <a:endParaRPr lang="da-DK" dirty="0"/>
          </a:p>
        </p:txBody>
      </p:sp>
      <p:pic>
        <p:nvPicPr>
          <p:cNvPr id="5" name="Billede 4" descr="Et billede, der indeholder kasse&#10;&#10;Automatisk genereret beskrivelse">
            <a:extLst>
              <a:ext uri="{FF2B5EF4-FFF2-40B4-BE49-F238E27FC236}">
                <a16:creationId xmlns:a16="http://schemas.microsoft.com/office/drawing/2014/main" id="{B9976830-3C0F-5B42-9516-4F3F993D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711200"/>
            <a:ext cx="83185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36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kasse, plads&#10;&#10;Automatisk genereret beskrivelse">
            <a:extLst>
              <a:ext uri="{FF2B5EF4-FFF2-40B4-BE49-F238E27FC236}">
                <a16:creationId xmlns:a16="http://schemas.microsoft.com/office/drawing/2014/main" id="{E6FECA42-56C4-3941-A714-C6BD5C8E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679450"/>
            <a:ext cx="8369300" cy="54991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21007BF-00AF-1B44-812F-6ABC2C640AD9}"/>
              </a:ext>
            </a:extLst>
          </p:cNvPr>
          <p:cNvSpPr/>
          <p:nvPr/>
        </p:nvSpPr>
        <p:spPr>
          <a:xfrm>
            <a:off x="375658" y="6319391"/>
            <a:ext cx="921850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600" dirty="0"/>
              <a:t>Malene Hartmann Rasmussen, værk fra udstillingen: “Natur. Spor &amp; Spejlinger, </a:t>
            </a:r>
            <a:r>
              <a:rPr lang="da-DK" sz="1600" dirty="0" err="1"/>
              <a:t>Clay</a:t>
            </a:r>
            <a:r>
              <a:rPr lang="da-DK" sz="1600" dirty="0"/>
              <a:t>, Middelfart, 2021</a:t>
            </a:r>
          </a:p>
          <a:p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607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BA3F3CA-4C85-1441-B2D7-8CDB0087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0"/>
            <a:ext cx="7077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0A9F358-A3BA-3049-BA9A-5561E8E1273E}"/>
              </a:ext>
            </a:extLst>
          </p:cNvPr>
          <p:cNvSpPr/>
          <p:nvPr/>
        </p:nvSpPr>
        <p:spPr>
          <a:xfrm>
            <a:off x="262467" y="6306235"/>
            <a:ext cx="11667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/>
              <a:t>Marianne Nielsen, værk fra udstillingen: “Natur. Spor &amp; Spejlinger, </a:t>
            </a:r>
            <a:r>
              <a:rPr lang="da-DK" dirty="0" err="1"/>
              <a:t>Clay</a:t>
            </a:r>
            <a:r>
              <a:rPr lang="da-DK" dirty="0"/>
              <a:t>, Middelfart, 2021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AAAC2C3-7B1F-0F40-A2F2-EA425CF5DB17}"/>
              </a:ext>
            </a:extLst>
          </p:cNvPr>
          <p:cNvSpPr/>
          <p:nvPr/>
        </p:nvSpPr>
        <p:spPr>
          <a:xfrm>
            <a:off x="461674" y="455023"/>
            <a:ext cx="471315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Marianne Nielsen</a:t>
            </a:r>
          </a:p>
        </p:txBody>
      </p:sp>
    </p:spTree>
    <p:extLst>
      <p:ext uri="{BB962C8B-B14F-4D97-AF65-F5344CB8AC3E}">
        <p14:creationId xmlns:p14="http://schemas.microsoft.com/office/powerpoint/2010/main" val="308338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97CFC46-0B76-1140-8B88-AC16C995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0"/>
            <a:ext cx="627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1FF0F31-5BFA-E841-8864-379FD1460AFB}"/>
              </a:ext>
            </a:extLst>
          </p:cNvPr>
          <p:cNvSpPr/>
          <p:nvPr/>
        </p:nvSpPr>
        <p:spPr>
          <a:xfrm>
            <a:off x="253999" y="6488668"/>
            <a:ext cx="1100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/>
              <a:t>Marianne Nielsen, værk fra udstillingen: “Natur. Spor &amp; Spejlinger, </a:t>
            </a:r>
            <a:r>
              <a:rPr lang="da-DK" dirty="0" err="1"/>
              <a:t>Clay</a:t>
            </a:r>
            <a:r>
              <a:rPr lang="da-DK" dirty="0"/>
              <a:t>, Middelfart, 2021</a:t>
            </a:r>
          </a:p>
        </p:txBody>
      </p:sp>
    </p:spTree>
    <p:extLst>
      <p:ext uri="{BB962C8B-B14F-4D97-AF65-F5344CB8AC3E}">
        <p14:creationId xmlns:p14="http://schemas.microsoft.com/office/powerpoint/2010/main" val="57912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F32A72D-B3E0-2A45-A1B5-EEC9AC88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0"/>
            <a:ext cx="788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A680291-F6B0-9340-B39E-4676289D5EF7}"/>
              </a:ext>
            </a:extLst>
          </p:cNvPr>
          <p:cNvSpPr/>
          <p:nvPr/>
        </p:nvSpPr>
        <p:spPr>
          <a:xfrm>
            <a:off x="245534" y="6306235"/>
            <a:ext cx="11700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/>
              <a:t>Marianne Nielsen, værk fra udstillingen: “Natur. Spor &amp; Spejlinger, </a:t>
            </a:r>
            <a:r>
              <a:rPr lang="da-DK" dirty="0" err="1"/>
              <a:t>Clay</a:t>
            </a:r>
            <a:r>
              <a:rPr lang="da-DK" dirty="0"/>
              <a:t>, Middelfart, 2021</a:t>
            </a:r>
          </a:p>
        </p:txBody>
      </p:sp>
    </p:spTree>
    <p:extLst>
      <p:ext uri="{BB962C8B-B14F-4D97-AF65-F5344CB8AC3E}">
        <p14:creationId xmlns:p14="http://schemas.microsoft.com/office/powerpoint/2010/main" val="113401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CADB77C-CFB5-6A41-A26C-2C7C7125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0"/>
            <a:ext cx="7281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10BE05A-BA17-0145-AC59-639366421DD3}"/>
              </a:ext>
            </a:extLst>
          </p:cNvPr>
          <p:cNvSpPr/>
          <p:nvPr/>
        </p:nvSpPr>
        <p:spPr>
          <a:xfrm>
            <a:off x="186267" y="6488668"/>
            <a:ext cx="1112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/>
              <a:t>Marianne Nielsen, værk fra udstillingen: “Natur. Spor &amp; Spejlinger, </a:t>
            </a:r>
            <a:r>
              <a:rPr lang="da-DK" dirty="0" err="1"/>
              <a:t>Clay</a:t>
            </a:r>
            <a:r>
              <a:rPr lang="da-DK" dirty="0"/>
              <a:t>, Middelfart, 2021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4C77140-353E-E94E-A956-9ABC9647F110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9903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33FB3-E652-9E45-A052-14755192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Keramik i skønvirke-perioden omkr. år 1900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626961-67A4-214F-AEC3-54A6B104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58227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b="1" dirty="0"/>
              <a:t>Keramikken som brugskunst.</a:t>
            </a:r>
          </a:p>
          <a:p>
            <a:pPr marL="0" indent="0">
              <a:buNone/>
            </a:pPr>
            <a:r>
              <a:rPr lang="da-DK" dirty="0"/>
              <a:t>De internationale, ofte japansk inspirerede impulser kom især til udtryk i en fornyelse af ornamentik og teknik, hvor vilde blomster, insekter og havens flora og fauna yndede motiver.</a:t>
            </a:r>
          </a:p>
          <a:p>
            <a:pPr marL="0" indent="0">
              <a:buNone/>
            </a:pPr>
            <a:r>
              <a:rPr lang="da-DK" dirty="0"/>
              <a:t>Keramikken blomstrede i denne periode med kunstnere som Thorvald Bindesbøll, J.F. Willumsen og familien Skovgaard.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534588B-8623-604B-AD8A-008D0F5D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58" y="1957247"/>
            <a:ext cx="2869417" cy="438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6288902-C3BA-DA42-A9BE-05CAA5E8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09" y="1946107"/>
            <a:ext cx="3603624" cy="42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2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ramiker Marianne Nielsen - Tilstedet, 2017, foto: BM">
            <a:extLst>
              <a:ext uri="{FF2B5EF4-FFF2-40B4-BE49-F238E27FC236}">
                <a16:creationId xmlns:a16="http://schemas.microsoft.com/office/drawing/2014/main" id="{A18042ED-7FF5-3C48-90E9-4302CBC0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0"/>
            <a:ext cx="8751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2B65CBA-E53B-364F-B299-13C155D10323}"/>
              </a:ext>
            </a:extLst>
          </p:cNvPr>
          <p:cNvSpPr/>
          <p:nvPr/>
        </p:nvSpPr>
        <p:spPr>
          <a:xfrm>
            <a:off x="304799" y="6357035"/>
            <a:ext cx="8751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/>
              <a:t>Marianne Nielsen, ”Til stedet”, udstilling i gallerigangen i Bagsværd Kirke, 2017.2017</a:t>
            </a:r>
          </a:p>
        </p:txBody>
      </p:sp>
    </p:spTree>
    <p:extLst>
      <p:ext uri="{BB962C8B-B14F-4D97-AF65-F5344CB8AC3E}">
        <p14:creationId xmlns:p14="http://schemas.microsoft.com/office/powerpoint/2010/main" val="3143350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eramiker Marianne Nielsen - Tilstedet, 2017, foto: BM">
            <a:extLst>
              <a:ext uri="{FF2B5EF4-FFF2-40B4-BE49-F238E27FC236}">
                <a16:creationId xmlns:a16="http://schemas.microsoft.com/office/drawing/2014/main" id="{7C8A20D0-9E29-0441-B7B0-D7E75842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0"/>
            <a:ext cx="966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DA1BE7E-C98B-8645-A234-9F1B6921C71D}"/>
              </a:ext>
            </a:extLst>
          </p:cNvPr>
          <p:cNvSpPr/>
          <p:nvPr/>
        </p:nvSpPr>
        <p:spPr>
          <a:xfrm>
            <a:off x="274819" y="6404149"/>
            <a:ext cx="119171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600" dirty="0"/>
              <a:t>Marianne Nielsen, ”Til stedet”, udstilling i gallerigangen i Bagsværd Kirke, 2017 – kunstnerens hjemmeside:  </a:t>
            </a:r>
            <a:r>
              <a:rPr lang="da-DK" sz="1600" dirty="0">
                <a:hlinkClick r:id="rId3"/>
              </a:rPr>
              <a:t>https://mariannenielsen.com/</a:t>
            </a:r>
            <a:r>
              <a:rPr lang="da-DK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5660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9A6885E-AD08-C742-B441-1FD25635CB9A}"/>
              </a:ext>
            </a:extLst>
          </p:cNvPr>
          <p:cNvSpPr/>
          <p:nvPr/>
        </p:nvSpPr>
        <p:spPr>
          <a:xfrm>
            <a:off x="711200" y="1936340"/>
            <a:ext cx="413173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b="1" dirty="0" err="1"/>
              <a:t>Come</a:t>
            </a:r>
            <a:r>
              <a:rPr lang="da-DK" b="1" dirty="0"/>
              <a:t> Again-Grand Ornament</a:t>
            </a:r>
          </a:p>
          <a:p>
            <a:pPr>
              <a:spcAft>
                <a:spcPts val="1200"/>
              </a:spcAft>
            </a:pPr>
            <a:r>
              <a:rPr lang="da-DK" dirty="0" err="1"/>
              <a:t>Raw</a:t>
            </a:r>
            <a:r>
              <a:rPr lang="da-DK" dirty="0"/>
              <a:t> </a:t>
            </a:r>
            <a:r>
              <a:rPr lang="da-DK" dirty="0" err="1"/>
              <a:t>clay</a:t>
            </a:r>
            <a:r>
              <a:rPr lang="da-DK" dirty="0"/>
              <a:t> </a:t>
            </a:r>
            <a:r>
              <a:rPr lang="da-DK" dirty="0" err="1"/>
              <a:t>composition</a:t>
            </a:r>
            <a:r>
              <a:rPr lang="da-DK" dirty="0"/>
              <a:t>, performance 24 September 2020,</a:t>
            </a:r>
            <a:br>
              <a:rPr lang="da-DK" dirty="0"/>
            </a:br>
            <a:r>
              <a:rPr lang="da-DK" dirty="0" err="1"/>
              <a:t>raw</a:t>
            </a:r>
            <a:r>
              <a:rPr lang="da-DK" dirty="0"/>
              <a:t> </a:t>
            </a:r>
            <a:r>
              <a:rPr lang="da-DK" dirty="0" err="1"/>
              <a:t>clay</a:t>
            </a:r>
            <a:r>
              <a:rPr lang="da-DK" dirty="0"/>
              <a:t> on </a:t>
            </a:r>
            <a:r>
              <a:rPr lang="da-DK" dirty="0" err="1"/>
              <a:t>wood</a:t>
            </a:r>
            <a:r>
              <a:rPr lang="da-DK" dirty="0"/>
              <a:t> panel,</a:t>
            </a:r>
            <a:br>
              <a:rPr lang="da-DK" dirty="0"/>
            </a:br>
            <a:r>
              <a:rPr lang="da-DK" dirty="0"/>
              <a:t>180 by 120 by 20 cm</a:t>
            </a:r>
          </a:p>
          <a:p>
            <a:pPr>
              <a:spcAft>
                <a:spcPts val="1200"/>
              </a:spcAft>
            </a:pPr>
            <a:endParaRPr lang="da-DK" dirty="0"/>
          </a:p>
          <a:p>
            <a:pPr>
              <a:spcAft>
                <a:spcPts val="1200"/>
              </a:spcAft>
            </a:pPr>
            <a:r>
              <a:rPr lang="da-DK" b="1" i="1" dirty="0"/>
              <a:t>“Manuel </a:t>
            </a:r>
            <a:r>
              <a:rPr lang="da-DK" b="1" i="1" dirty="0" err="1"/>
              <a:t>Canu</a:t>
            </a:r>
            <a:r>
              <a:rPr lang="da-DK" i="1" dirty="0"/>
              <a:t> er dykket ned i et gammelt tegningsmateriale af duvende tang. Som et glemt alfabet har han vakt det til live igen ved at gentage planternes rytmiske </a:t>
            </a:r>
            <a:r>
              <a:rPr lang="da-DK" i="1" dirty="0" err="1"/>
              <a:t>duven</a:t>
            </a:r>
            <a:r>
              <a:rPr lang="da-DK" i="1" dirty="0"/>
              <a:t> i både tegning og ler. Gennem det processuelle arbejde vokser en oplevelse af naturen som spirituelt erkendelsesrum”.</a:t>
            </a:r>
            <a:endParaRPr lang="da-DK" dirty="0"/>
          </a:p>
          <a:p>
            <a:pPr>
              <a:spcAft>
                <a:spcPts val="1200"/>
              </a:spcAft>
            </a:pPr>
            <a:r>
              <a:rPr lang="da-DK" sz="1200" dirty="0"/>
              <a:t>Fra </a:t>
            </a:r>
            <a:r>
              <a:rPr lang="da-DK" sz="1200" dirty="0" err="1"/>
              <a:t>Clays</a:t>
            </a:r>
            <a:r>
              <a:rPr lang="da-DK" sz="1200" dirty="0"/>
              <a:t> beskrivelse af værkerne til udstillingen “Natur. Spor &amp; Spejlinger, </a:t>
            </a:r>
            <a:r>
              <a:rPr lang="da-DK" sz="1200" dirty="0" err="1"/>
              <a:t>Clay</a:t>
            </a:r>
            <a:r>
              <a:rPr lang="da-DK" sz="1200" dirty="0"/>
              <a:t>, Middelfart, 2021 </a:t>
            </a:r>
            <a:r>
              <a:rPr lang="da-DK" sz="12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https://claymuseum.dk/udstilling/natur-spor-spejlinger</a:t>
            </a:r>
            <a:r>
              <a:rPr lang="da-DK" dirty="0"/>
              <a:t>/</a:t>
            </a:r>
          </a:p>
          <a:p>
            <a:br>
              <a:rPr lang="da-DK" dirty="0"/>
            </a:br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0AA728B-6711-C24F-8E1D-9CC2C26BA143}"/>
              </a:ext>
            </a:extLst>
          </p:cNvPr>
          <p:cNvSpPr/>
          <p:nvPr/>
        </p:nvSpPr>
        <p:spPr>
          <a:xfrm>
            <a:off x="711200" y="39346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4800" b="1" dirty="0"/>
              <a:t>Manuel </a:t>
            </a:r>
            <a:r>
              <a:rPr lang="da-DK" sz="4800" b="1" dirty="0" err="1"/>
              <a:t>Canu</a:t>
            </a:r>
            <a:endParaRPr lang="da-DK" sz="4800" b="1" dirty="0"/>
          </a:p>
          <a:p>
            <a:br>
              <a:rPr lang="da-DK" dirty="0"/>
            </a:br>
            <a:endParaRPr lang="da-DK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B81403D-B133-AE47-AA8B-793FA5C0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1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2" name="Picture 6" descr="Come Again-Grand Ornament">
            <a:extLst>
              <a:ext uri="{FF2B5EF4-FFF2-40B4-BE49-F238E27FC236}">
                <a16:creationId xmlns:a16="http://schemas.microsoft.com/office/drawing/2014/main" id="{5E5814E9-B214-4244-A373-F349A57EF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-3" b="-3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726AACE-68A6-0046-9F64-F26A4BF52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r="10831" b="-3"/>
          <a:stretch/>
        </p:blipFill>
        <p:spPr bwMode="auto">
          <a:xfrm>
            <a:off x="817654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5549867-AD7E-6449-9184-C4583240B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r="13281" b="-3"/>
          <a:stretch/>
        </p:blipFill>
        <p:spPr bwMode="auto">
          <a:xfrm>
            <a:off x="4196496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73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8422575-AFF6-4C41-8543-ED42CB26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8364" y="643467"/>
            <a:ext cx="371868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0C91DA8-D4D5-DE47-9D2C-A05DFE6F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7888" y="643467"/>
            <a:ext cx="37186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13899C5-34C1-8A4A-BC12-F838958DA4D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a-DK"/>
              <a:t> 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712FA11-8ADC-414C-B962-037E72E9657A}"/>
              </a:ext>
            </a:extLst>
          </p:cNvPr>
          <p:cNvSpPr/>
          <p:nvPr/>
        </p:nvSpPr>
        <p:spPr>
          <a:xfrm>
            <a:off x="176231" y="2269007"/>
            <a:ext cx="2319867" cy="4942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>
                <a:latin typeface="Arial" panose="020B0604020202020204" pitchFamily="34" charset="0"/>
              </a:rPr>
              <a:t>Manuel </a:t>
            </a:r>
            <a:r>
              <a:rPr lang="da-DK" b="1" dirty="0" err="1">
                <a:latin typeface="Arial" panose="020B0604020202020204" pitchFamily="34" charset="0"/>
              </a:rPr>
              <a:t>Canu</a:t>
            </a:r>
            <a:r>
              <a:rPr lang="da-DK" b="1" dirty="0">
                <a:latin typeface="Arial" panose="020B0604020202020204" pitchFamily="34" charset="0"/>
              </a:rPr>
              <a:t>: </a:t>
            </a:r>
          </a:p>
          <a:p>
            <a:endParaRPr lang="da-DK" b="1" dirty="0">
              <a:latin typeface="Arial" panose="020B0604020202020204" pitchFamily="34" charset="0"/>
            </a:endParaRPr>
          </a:p>
          <a:p>
            <a:r>
              <a:rPr lang="da-DK" b="1" dirty="0" err="1">
                <a:latin typeface="Arial" panose="020B0604020202020204" pitchFamily="34" charset="0"/>
              </a:rPr>
              <a:t>Botanical</a:t>
            </a:r>
            <a:r>
              <a:rPr lang="da-DK" b="1" dirty="0">
                <a:latin typeface="Arial" panose="020B0604020202020204" pitchFamily="34" charset="0"/>
              </a:rPr>
              <a:t> </a:t>
            </a:r>
            <a:r>
              <a:rPr lang="da-DK" b="1" dirty="0" err="1">
                <a:latin typeface="Arial" panose="020B0604020202020204" pitchFamily="34" charset="0"/>
              </a:rPr>
              <a:t>Composition</a:t>
            </a:r>
            <a:r>
              <a:rPr lang="da-DK" b="1" dirty="0">
                <a:latin typeface="Arial" panose="020B0604020202020204" pitchFamily="34" charset="0"/>
              </a:rPr>
              <a:t> #2, </a:t>
            </a:r>
            <a:r>
              <a:rPr lang="da-DK" dirty="0" err="1">
                <a:latin typeface="Arial" panose="020B0604020202020204" pitchFamily="34" charset="0"/>
              </a:rPr>
              <a:t>Ceramic</a:t>
            </a:r>
            <a:r>
              <a:rPr lang="da-DK" dirty="0">
                <a:latin typeface="Arial" panose="020B0604020202020204" pitchFamily="34" charset="0"/>
              </a:rPr>
              <a:t> Ornament, </a:t>
            </a:r>
            <a:r>
              <a:rPr lang="da-DK" dirty="0" err="1">
                <a:latin typeface="Arial" panose="020B0604020202020204" pitchFamily="34" charset="0"/>
              </a:rPr>
              <a:t>Stonewareceramic</a:t>
            </a:r>
            <a:r>
              <a:rPr lang="da-DK" dirty="0">
                <a:latin typeface="Arial" panose="020B0604020202020204" pitchFamily="34" charset="0"/>
              </a:rPr>
              <a:t>, </a:t>
            </a:r>
            <a:r>
              <a:rPr lang="da-DK" dirty="0" err="1">
                <a:latin typeface="Arial" panose="020B0604020202020204" pitchFamily="34" charset="0"/>
              </a:rPr>
              <a:t>white</a:t>
            </a:r>
            <a:r>
              <a:rPr lang="da-DK" dirty="0">
                <a:latin typeface="Arial" panose="020B0604020202020204" pitchFamily="34" charset="0"/>
              </a:rPr>
              <a:t>, </a:t>
            </a:r>
            <a:r>
              <a:rPr lang="da-DK" dirty="0" err="1">
                <a:latin typeface="Arial" panose="020B0604020202020204" pitchFamily="34" charset="0"/>
              </a:rPr>
              <a:t>grey</a:t>
            </a:r>
            <a:r>
              <a:rPr lang="da-DK" dirty="0">
                <a:latin typeface="Arial" panose="020B0604020202020204" pitchFamily="34" charset="0"/>
              </a:rPr>
              <a:t>, </a:t>
            </a:r>
            <a:r>
              <a:rPr lang="da-DK" dirty="0" err="1">
                <a:latin typeface="Arial" panose="020B0604020202020204" pitchFamily="34" charset="0"/>
              </a:rPr>
              <a:t>cream</a:t>
            </a:r>
            <a:r>
              <a:rPr lang="da-DK" dirty="0">
                <a:latin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</a:rPr>
              <a:t>glaze</a:t>
            </a:r>
            <a:r>
              <a:rPr lang="da-DK" dirty="0">
                <a:latin typeface="Arial" panose="020B0604020202020204" pitchFamily="34" charset="0"/>
              </a:rPr>
              <a:t>, 60x35cm</a:t>
            </a:r>
            <a:endParaRPr lang="da-DK" dirty="0"/>
          </a:p>
          <a:p>
            <a:br>
              <a:rPr lang="da-DK" dirty="0"/>
            </a:br>
            <a:r>
              <a:rPr lang="da-DK" b="1" dirty="0" err="1">
                <a:latin typeface="Arial" panose="020B0604020202020204" pitchFamily="34" charset="0"/>
              </a:rPr>
              <a:t>Botanical</a:t>
            </a:r>
            <a:r>
              <a:rPr lang="da-DK" b="1" dirty="0">
                <a:latin typeface="Arial" panose="020B0604020202020204" pitchFamily="34" charset="0"/>
              </a:rPr>
              <a:t> </a:t>
            </a:r>
            <a:r>
              <a:rPr lang="da-DK" b="1" dirty="0" err="1">
                <a:latin typeface="Arial" panose="020B0604020202020204" pitchFamily="34" charset="0"/>
              </a:rPr>
              <a:t>Composition</a:t>
            </a:r>
            <a:r>
              <a:rPr lang="da-DK" b="1" dirty="0">
                <a:latin typeface="Arial" panose="020B0604020202020204" pitchFamily="34" charset="0"/>
              </a:rPr>
              <a:t> #8</a:t>
            </a:r>
            <a:endParaRPr lang="da-DK" dirty="0"/>
          </a:p>
          <a:p>
            <a:pPr>
              <a:spcAft>
                <a:spcPts val="1100"/>
              </a:spcAft>
            </a:pPr>
            <a:r>
              <a:rPr lang="da-DK" dirty="0" err="1">
                <a:latin typeface="Arial" panose="020B0604020202020204" pitchFamily="34" charset="0"/>
              </a:rPr>
              <a:t>Ceramic</a:t>
            </a:r>
            <a:r>
              <a:rPr lang="da-DK" dirty="0">
                <a:latin typeface="Arial" panose="020B0604020202020204" pitchFamily="34" charset="0"/>
              </a:rPr>
              <a:t> Ornament, Red </a:t>
            </a:r>
            <a:r>
              <a:rPr lang="da-DK" dirty="0" err="1">
                <a:latin typeface="Arial" panose="020B0604020202020204" pitchFamily="34" charset="0"/>
              </a:rPr>
              <a:t>earthenware</a:t>
            </a:r>
            <a:r>
              <a:rPr lang="da-DK" dirty="0">
                <a:latin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</a:rPr>
              <a:t>clay</a:t>
            </a:r>
            <a:r>
              <a:rPr lang="da-DK" dirty="0">
                <a:latin typeface="Arial" panose="020B0604020202020204" pitchFamily="34" charset="0"/>
              </a:rPr>
              <a:t>, </a:t>
            </a:r>
            <a:r>
              <a:rPr lang="da-DK" dirty="0" err="1">
                <a:latin typeface="Arial" panose="020B0604020202020204" pitchFamily="34" charset="0"/>
              </a:rPr>
              <a:t>black</a:t>
            </a:r>
            <a:r>
              <a:rPr lang="da-DK" dirty="0">
                <a:latin typeface="Arial" panose="020B0604020202020204" pitchFamily="34" charset="0"/>
              </a:rPr>
              <a:t> and </a:t>
            </a:r>
            <a:r>
              <a:rPr lang="da-DK" dirty="0" err="1">
                <a:latin typeface="Arial" panose="020B0604020202020204" pitchFamily="34" charset="0"/>
              </a:rPr>
              <a:t>white</a:t>
            </a:r>
            <a:r>
              <a:rPr lang="da-DK" dirty="0">
                <a:latin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</a:rPr>
              <a:t>matt</a:t>
            </a:r>
            <a:r>
              <a:rPr lang="da-DK" dirty="0">
                <a:latin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</a:rPr>
              <a:t>glaze</a:t>
            </a:r>
            <a:r>
              <a:rPr lang="da-DK" dirty="0">
                <a:latin typeface="Arial" panose="020B0604020202020204" pitchFamily="34" charset="0"/>
              </a:rPr>
              <a:t>, 60x30cm</a:t>
            </a:r>
            <a:endParaRPr lang="da-DK" dirty="0"/>
          </a:p>
          <a:p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8450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C71B9D33-B196-364C-AFFF-182783D3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957" y="643467"/>
            <a:ext cx="37186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F569EA4B-BFB9-6747-9D67-B2BE95FD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344" y="643467"/>
            <a:ext cx="448470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731786E-AD8C-7E44-9D2B-1E0F22D532AA}"/>
              </a:ext>
            </a:extLst>
          </p:cNvPr>
          <p:cNvSpPr/>
          <p:nvPr/>
        </p:nvSpPr>
        <p:spPr>
          <a:xfrm>
            <a:off x="152400" y="6214533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Mette Vangsgaard: </a:t>
            </a:r>
            <a:r>
              <a:rPr lang="da-DK" i="1" dirty="0"/>
              <a:t>Nogen havde forladt bilen ude i mosen</a:t>
            </a:r>
            <a:r>
              <a:rPr lang="da-DK" dirty="0"/>
              <a:t>, 2013, </a:t>
            </a:r>
            <a:r>
              <a:rPr lang="da-DK" dirty="0" err="1"/>
              <a:t>paperclay</a:t>
            </a:r>
            <a:r>
              <a:rPr lang="da-DK" dirty="0"/>
              <a:t>, brændt og glaseret med keramisk glasur, 37x23x28 cm og </a:t>
            </a:r>
            <a:r>
              <a:rPr lang="da-DK" i="1" dirty="0"/>
              <a:t>Ruin</a:t>
            </a:r>
            <a:r>
              <a:rPr lang="da-DK" dirty="0"/>
              <a:t>, 2013, </a:t>
            </a:r>
            <a:r>
              <a:rPr lang="da-DK" dirty="0" err="1"/>
              <a:t>paperclay</a:t>
            </a:r>
            <a:r>
              <a:rPr lang="da-DK" dirty="0"/>
              <a:t>, brændt og glaseret med keramisk glasur, 37x28x20 cm.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090518B-089F-664C-BE31-05103EF1F3FA}"/>
              </a:ext>
            </a:extLst>
          </p:cNvPr>
          <p:cNvSpPr/>
          <p:nvPr/>
        </p:nvSpPr>
        <p:spPr>
          <a:xfrm>
            <a:off x="325335" y="227968"/>
            <a:ext cx="4823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b="1" dirty="0"/>
              <a:t>Mette Vangsgaard</a:t>
            </a:r>
          </a:p>
        </p:txBody>
      </p:sp>
    </p:spTree>
    <p:extLst>
      <p:ext uri="{BB962C8B-B14F-4D97-AF65-F5344CB8AC3E}">
        <p14:creationId xmlns:p14="http://schemas.microsoft.com/office/powerpoint/2010/main" val="2073181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0176381-7B6A-1946-8552-4218884755AB}"/>
              </a:ext>
            </a:extLst>
          </p:cNvPr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D3F09B9-CA1F-0E42-ADFD-92CE86A7280A}"/>
              </a:ext>
            </a:extLst>
          </p:cNvPr>
          <p:cNvSpPr/>
          <p:nvPr/>
        </p:nvSpPr>
        <p:spPr>
          <a:xfrm>
            <a:off x="4086763" y="6493471"/>
            <a:ext cx="5463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>
                <a:hlinkClick r:id="rId2"/>
              </a:rPr>
              <a:t>https://kunsten.nu/journal/ugens-kunstner-mette-vangsgaard/</a:t>
            </a:r>
            <a:r>
              <a:rPr lang="da-DK" sz="1600" dirty="0"/>
              <a:t> </a:t>
            </a:r>
          </a:p>
        </p:txBody>
      </p:sp>
      <p:pic>
        <p:nvPicPr>
          <p:cNvPr id="23554" name="Picture 2" descr="Mette Vangsgaard: Sort Abe, 2014. Paperclay, brændt og glaseret med keramisk glasur og lustre, 22x15x11 cm. Foto: Mette Vangsgaard">
            <a:extLst>
              <a:ext uri="{FF2B5EF4-FFF2-40B4-BE49-F238E27FC236}">
                <a16:creationId xmlns:a16="http://schemas.microsoft.com/office/drawing/2014/main" id="{D058E303-8216-3948-ADDD-31C5D436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6" y="0"/>
            <a:ext cx="385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5DAF738-2629-0646-ACAF-FDA8E50F7BAE}"/>
              </a:ext>
            </a:extLst>
          </p:cNvPr>
          <p:cNvSpPr/>
          <p:nvPr/>
        </p:nvSpPr>
        <p:spPr>
          <a:xfrm>
            <a:off x="4103602" y="5473006"/>
            <a:ext cx="3488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1A1A1A"/>
                </a:solidFill>
                <a:latin typeface="LLCircularWeb-Book"/>
              </a:rPr>
              <a:t>Mette Vangsgaard: </a:t>
            </a:r>
            <a:r>
              <a:rPr lang="da-DK" sz="1600" i="1" dirty="0">
                <a:solidFill>
                  <a:srgbClr val="1A1A1A"/>
                </a:solidFill>
                <a:latin typeface="LLCircularWeb-Book"/>
              </a:rPr>
              <a:t>Sort Abe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, 2014. </a:t>
            </a:r>
            <a:r>
              <a:rPr lang="da-DK" sz="1600" dirty="0" err="1">
                <a:solidFill>
                  <a:srgbClr val="1A1A1A"/>
                </a:solidFill>
                <a:latin typeface="LLCircularWeb-Book"/>
              </a:rPr>
              <a:t>Paperclay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, brændt og glaseret med keramisk glasur og lustre, 22x15x11 cm.</a:t>
            </a:r>
            <a:endParaRPr lang="da-DK" sz="1600" dirty="0"/>
          </a:p>
        </p:txBody>
      </p:sp>
      <p:pic>
        <p:nvPicPr>
          <p:cNvPr id="23556" name="Picture 4" descr="Mette Vangsgaard: Grå Abe med Kæde, 2014, paperclay, brændt og glaseret med keramisk glasur, 11x19x25 cm. Foto: Marie Kirkegaard">
            <a:extLst>
              <a:ext uri="{FF2B5EF4-FFF2-40B4-BE49-F238E27FC236}">
                <a16:creationId xmlns:a16="http://schemas.microsoft.com/office/drawing/2014/main" id="{F66A77B7-AE59-C14D-B712-A2CC2F957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63" y="0"/>
            <a:ext cx="80645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64BAC89-2D20-4C48-8638-2BFF3CCA5D01}"/>
              </a:ext>
            </a:extLst>
          </p:cNvPr>
          <p:cNvSpPr/>
          <p:nvPr/>
        </p:nvSpPr>
        <p:spPr>
          <a:xfrm>
            <a:off x="8974667" y="5425702"/>
            <a:ext cx="3488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1A1A1A"/>
                </a:solidFill>
                <a:latin typeface="LLCircularWeb-Book"/>
              </a:rPr>
              <a:t>Mette Vangsgaard: </a:t>
            </a:r>
            <a:r>
              <a:rPr lang="da-DK" sz="1600" i="1" dirty="0" err="1">
                <a:solidFill>
                  <a:srgbClr val="1A1A1A"/>
                </a:solidFill>
                <a:latin typeface="LLCircularWeb-Book"/>
              </a:rPr>
              <a:t>Gra</a:t>
            </a:r>
            <a:r>
              <a:rPr lang="da-DK" sz="1600" i="1" dirty="0">
                <a:solidFill>
                  <a:srgbClr val="1A1A1A"/>
                </a:solidFill>
                <a:latin typeface="LLCircularWeb-Book"/>
              </a:rPr>
              <a:t>̊ Abe med Kæde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, 2014, </a:t>
            </a:r>
            <a:r>
              <a:rPr lang="da-DK" sz="1600" dirty="0" err="1">
                <a:solidFill>
                  <a:srgbClr val="1A1A1A"/>
                </a:solidFill>
                <a:latin typeface="LLCircularWeb-Book"/>
              </a:rPr>
              <a:t>paperclay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, brændt og glaseret med keramisk glasur, 11x19x25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307745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F9BA6F-50D4-034A-AE36-58BD54FC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 fontScale="90000"/>
          </a:bodyPr>
          <a:lstStyle/>
          <a:p>
            <a:r>
              <a:rPr lang="da-DK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Teoretiske begreber: realistisk og ekspressivt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C4413D-9041-1C46-B4C0-8B65A22C5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727" y="1529509"/>
            <a:ext cx="9336546" cy="44854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Kunstnere kan når de arbejder med et motiv vælge forskellige udtryksmåder og startegier. To fagbegreber der kan hjælpe os til at beskrive og forklare disse udtryksmåder er </a:t>
            </a:r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realistisk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ekspressivt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da-D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da-DK" sz="2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Realisme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Her ønsker kunstneren at gengive det </a:t>
            </a:r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sete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så nøjagtigt som muligt. Indtrykket er styrende for værkets form.</a:t>
            </a:r>
          </a:p>
          <a:p>
            <a:pPr marL="0" indent="0">
              <a:buNone/>
            </a:pPr>
            <a:r>
              <a:rPr lang="da-DK" sz="2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Ekspressivitet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Her ønsker kunstneren at formidle den subjektiv </a:t>
            </a:r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oplevelse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eller </a:t>
            </a:r>
            <a:r>
              <a:rPr lang="da-DK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følelse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der knytter sig til motivet. Udtrykket er styrende for værkets form.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0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1369D6F-F394-0D49-8870-787FCB1F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83" y="0"/>
            <a:ext cx="5333598" cy="35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7B678E7A-EBAB-9343-B423-00E0A117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6" y="4034019"/>
            <a:ext cx="4258211" cy="28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8CB831D-155B-FF49-8A76-D2BFA7864ECB}"/>
              </a:ext>
            </a:extLst>
          </p:cNvPr>
          <p:cNvSpPr/>
          <p:nvPr/>
        </p:nvSpPr>
        <p:spPr>
          <a:xfrm>
            <a:off x="351367" y="6410346"/>
            <a:ext cx="739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>
                <a:solidFill>
                  <a:srgbClr val="37474F"/>
                </a:solidFill>
              </a:rPr>
              <a:t>Jeanne Vivian Grut, </a:t>
            </a:r>
            <a:r>
              <a:rPr lang="da-DK" sz="1600">
                <a:solidFill>
                  <a:srgbClr val="37474F"/>
                </a:solidFill>
              </a:rPr>
              <a:t>forskelligt stentøj for </a:t>
            </a:r>
            <a:r>
              <a:rPr lang="da-DK" sz="1600" dirty="0">
                <a:solidFill>
                  <a:srgbClr val="37474F"/>
                </a:solidFill>
              </a:rPr>
              <a:t>Royal Copenhagen fra perioden ca. 1955-90 </a:t>
            </a:r>
            <a:endParaRPr lang="da-DK" sz="1600" dirty="0"/>
          </a:p>
        </p:txBody>
      </p:sp>
      <p:pic>
        <p:nvPicPr>
          <p:cNvPr id="18436" name="Picture 4" descr="جن جنونه ميراث تأمل royal copenhagen figur hest - vladimirpopovic.net">
            <a:extLst>
              <a:ext uri="{FF2B5EF4-FFF2-40B4-BE49-F238E27FC236}">
                <a16:creationId xmlns:a16="http://schemas.microsoft.com/office/drawing/2014/main" id="{E4532AD7-F505-1F44-B098-3198E4D5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06" y="3227217"/>
            <a:ext cx="4174927" cy="31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Klosterkælderen Antik &amp;amp; Porcelæn, Mariager - Jeanne Grut Royal Copenhagen">
            <a:extLst>
              <a:ext uri="{FF2B5EF4-FFF2-40B4-BE49-F238E27FC236}">
                <a16:creationId xmlns:a16="http://schemas.microsoft.com/office/drawing/2014/main" id="{9559B730-A091-E743-A95A-1E726865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27" y="3510647"/>
            <a:ext cx="26035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Royal Copenhagen, Isbjørn, nr, 4753, design Jeanne Grut | Lauritz.com">
            <a:extLst>
              <a:ext uri="{FF2B5EF4-FFF2-40B4-BE49-F238E27FC236}">
                <a16:creationId xmlns:a16="http://schemas.microsoft.com/office/drawing/2014/main" id="{DC5B50D7-7A29-6B48-9EA7-3FCA0217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3" y="-358343"/>
            <a:ext cx="5463240" cy="47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ADD9EA5-736B-6A42-B6AD-5A64C19F54BE}"/>
              </a:ext>
            </a:extLst>
          </p:cNvPr>
          <p:cNvSpPr/>
          <p:nvPr/>
        </p:nvSpPr>
        <p:spPr>
          <a:xfrm>
            <a:off x="595662" y="145645"/>
            <a:ext cx="7159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Eksempler på et realistisk udtryk  </a:t>
            </a:r>
          </a:p>
        </p:txBody>
      </p:sp>
    </p:spTree>
    <p:extLst>
      <p:ext uri="{BB962C8B-B14F-4D97-AF65-F5344CB8AC3E}">
        <p14:creationId xmlns:p14="http://schemas.microsoft.com/office/powerpoint/2010/main" val="244422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7CF8C29-6E89-5F4F-95DF-025DC871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0"/>
            <a:ext cx="1064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9AA224-80F1-C242-BE23-AF52390CF95F}"/>
              </a:ext>
            </a:extLst>
          </p:cNvPr>
          <p:cNvSpPr/>
          <p:nvPr/>
        </p:nvSpPr>
        <p:spPr>
          <a:xfrm>
            <a:off x="217116" y="6411724"/>
            <a:ext cx="73611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37474F"/>
                </a:solidFill>
              </a:rPr>
              <a:t>Andreas Brinch, Eruption, </a:t>
            </a:r>
            <a:r>
              <a:rPr lang="da-DK" sz="1600" dirty="0" err="1">
                <a:solidFill>
                  <a:srgbClr val="37474F"/>
                </a:solidFill>
              </a:rPr>
              <a:t>Cactus</a:t>
            </a:r>
            <a:r>
              <a:rPr lang="da-DK" sz="1600" dirty="0">
                <a:solidFill>
                  <a:srgbClr val="37474F"/>
                </a:solidFill>
              </a:rPr>
              <a:t> </a:t>
            </a:r>
            <a:r>
              <a:rPr lang="da-DK" sz="1600" dirty="0" err="1">
                <a:solidFill>
                  <a:srgbClr val="37474F"/>
                </a:solidFill>
              </a:rPr>
              <a:t>Clash</a:t>
            </a:r>
            <a:r>
              <a:rPr lang="da-DK" sz="1600" dirty="0">
                <a:solidFill>
                  <a:srgbClr val="37474F"/>
                </a:solidFill>
              </a:rPr>
              <a:t>, </a:t>
            </a:r>
            <a:r>
              <a:rPr lang="da-DK" sz="1600" dirty="0" err="1">
                <a:solidFill>
                  <a:srgbClr val="37474F"/>
                </a:solidFill>
              </a:rPr>
              <a:t>Night</a:t>
            </a:r>
            <a:r>
              <a:rPr lang="da-DK" sz="1600" dirty="0">
                <a:solidFill>
                  <a:srgbClr val="37474F"/>
                </a:solidFill>
              </a:rPr>
              <a:t> Trippers, stentøj, 2015</a:t>
            </a:r>
            <a:endParaRPr lang="da-DK" sz="1600" dirty="0"/>
          </a:p>
          <a:p>
            <a:br>
              <a:rPr lang="da-DK" dirty="0"/>
            </a:br>
            <a:endParaRPr lang="da-DK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CF5CF64-755C-2D42-B689-F05E8466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a-DK" dirty="0"/>
              <a:t>Eksempler på et ekspressivt udtryk</a:t>
            </a:r>
          </a:p>
        </p:txBody>
      </p:sp>
    </p:spTree>
    <p:extLst>
      <p:ext uri="{BB962C8B-B14F-4D97-AF65-F5344CB8AC3E}">
        <p14:creationId xmlns:p14="http://schemas.microsoft.com/office/powerpoint/2010/main" val="80938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6F7D557-F6F1-0D4F-99AF-F231E26B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008" y="705142"/>
            <a:ext cx="4609606" cy="54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7D56C9F-5303-DE41-81E4-F39DB2677D77}"/>
              </a:ext>
            </a:extLst>
          </p:cNvPr>
          <p:cNvSpPr/>
          <p:nvPr/>
        </p:nvSpPr>
        <p:spPr>
          <a:xfrm>
            <a:off x="614239" y="1544193"/>
            <a:ext cx="264252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>
                <a:latin typeface="Average"/>
              </a:rPr>
              <a:t>Eksempel på en vase fra skønvirke-perioden, hvor vasen og krukken er den dominerende form og naturelementerne dekorative elementer.</a:t>
            </a:r>
            <a:endParaRPr lang="da-DK" dirty="0"/>
          </a:p>
          <a:p>
            <a:br>
              <a:rPr lang="da-DK" dirty="0"/>
            </a:b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>
              <a:latin typeface="Average"/>
            </a:endParaRPr>
          </a:p>
          <a:p>
            <a:endParaRPr lang="da-DK" dirty="0">
              <a:latin typeface="Average"/>
            </a:endParaRPr>
          </a:p>
          <a:p>
            <a:r>
              <a:rPr lang="da-DK" sz="1600" dirty="0">
                <a:latin typeface="Average"/>
              </a:rPr>
              <a:t>Effie </a:t>
            </a:r>
            <a:r>
              <a:rPr lang="da-DK" sz="1600" dirty="0" err="1">
                <a:latin typeface="Average"/>
              </a:rPr>
              <a:t>Hegermann-Lindencrone</a:t>
            </a:r>
            <a:r>
              <a:rPr lang="da-DK" sz="1600" dirty="0">
                <a:latin typeface="Average"/>
              </a:rPr>
              <a:t>, cirka 1913, for Bing &amp; Grøndahl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9545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D6D9-4B6F-811B-6700-47B7F6D0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0459"/>
            <a:ext cx="10515600" cy="1325563"/>
          </a:xfrm>
        </p:spPr>
        <p:txBody>
          <a:bodyPr/>
          <a:lstStyle/>
          <a:p>
            <a:r>
              <a:rPr lang="da-DK" dirty="0"/>
              <a:t>Eksempler på et ekspressivt udtryk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53D1255-9C25-480C-2539-8432434132A3}"/>
              </a:ext>
            </a:extLst>
          </p:cNvPr>
          <p:cNvSpPr txBox="1"/>
          <p:nvPr/>
        </p:nvSpPr>
        <p:spPr>
          <a:xfrm>
            <a:off x="37407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2"/>
              </a:rPr>
              <a:t>https://allisonschulnik.me/</a:t>
            </a:r>
            <a:r>
              <a:rPr lang="da-DK" dirty="0"/>
              <a:t> </a:t>
            </a:r>
          </a:p>
        </p:txBody>
      </p:sp>
      <p:pic>
        <p:nvPicPr>
          <p:cNvPr id="11" name="Pladsholder til indhold 10" descr="Et billede, der indeholder vase, plante, kunst&#10;&#10;Automatisk genereret beskrivelse">
            <a:extLst>
              <a:ext uri="{FF2B5EF4-FFF2-40B4-BE49-F238E27FC236}">
                <a16:creationId xmlns:a16="http://schemas.microsoft.com/office/drawing/2014/main" id="{EC511BF1-8AEB-2DEE-96D5-65CF4F51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4072" y="1534081"/>
            <a:ext cx="3918087" cy="435133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563A91-EFFD-8EAB-295F-8A5431F6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27" y="1379022"/>
            <a:ext cx="3696890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 descr="Et billede, der indeholder pattedyr, skulptur, hvid, statue&#10;&#10;Automatisk genereret beskrivelse">
            <a:extLst>
              <a:ext uri="{FF2B5EF4-FFF2-40B4-BE49-F238E27FC236}">
                <a16:creationId xmlns:a16="http://schemas.microsoft.com/office/drawing/2014/main" id="{718F7504-1A11-E5E3-51EA-43653849C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985" y="1387666"/>
            <a:ext cx="3169943" cy="474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6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0F293D-447D-9C4E-AEC3-F60F3C0D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Analyseopgave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D945AC-5409-AE4D-A450-062B6C52C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Diskuter med din sidemand hvilke af værkerne i denne PPT, der er overvejende </a:t>
            </a:r>
            <a:r>
              <a:rPr lang="da-DK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realistiske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og hvilke der er overvejende </a:t>
            </a:r>
            <a:r>
              <a:rPr lang="da-DK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ekspressive</a:t>
            </a: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deres udtryk.</a:t>
            </a:r>
          </a:p>
          <a:p>
            <a:pPr marL="0" indent="0">
              <a:buNone/>
            </a:pPr>
            <a:endParaRPr lang="da-D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0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FF7C8A7-038D-5D47-A6C3-0992FD2D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46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BE15CCA-E03B-4E49-AA30-B6E9027B575C}"/>
              </a:ext>
            </a:extLst>
          </p:cNvPr>
          <p:cNvSpPr/>
          <p:nvPr/>
        </p:nvSpPr>
        <p:spPr>
          <a:xfrm>
            <a:off x="220134" y="6221569"/>
            <a:ext cx="7907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1A1A1A"/>
                </a:solidFill>
                <a:latin typeface="LLCircularWeb-Book"/>
              </a:rPr>
              <a:t>William </a:t>
            </a:r>
            <a:r>
              <a:rPr lang="da-DK" sz="1600" dirty="0" err="1">
                <a:solidFill>
                  <a:srgbClr val="1A1A1A"/>
                </a:solidFill>
                <a:latin typeface="LLCircularWeb-Book"/>
              </a:rPr>
              <a:t>Cobbing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: </a:t>
            </a:r>
            <a:r>
              <a:rPr lang="da-DK" sz="1600" i="1" dirty="0">
                <a:solidFill>
                  <a:srgbClr val="1A1A1A"/>
                </a:solidFill>
                <a:latin typeface="LLCircularWeb-Book"/>
              </a:rPr>
              <a:t>The Kiss 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og </a:t>
            </a:r>
            <a:r>
              <a:rPr lang="da-DK" sz="1600" i="1" dirty="0">
                <a:solidFill>
                  <a:srgbClr val="1A1A1A"/>
                </a:solidFill>
                <a:latin typeface="LLCircularWeb-Book"/>
              </a:rPr>
              <a:t>The Kiss 2 (Kysset 2)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, videoinstallation, 2017</a:t>
            </a:r>
            <a:endParaRPr lang="da-DK" sz="1600" dirty="0"/>
          </a:p>
        </p:txBody>
      </p:sp>
      <p:pic>
        <p:nvPicPr>
          <p:cNvPr id="5" name="Onlinemedier 4" descr="The Kiss | William Cobbing">
            <a:hlinkClick r:id="" action="ppaction://media"/>
            <a:extLst>
              <a:ext uri="{FF2B5EF4-FFF2-40B4-BE49-F238E27FC236}">
                <a16:creationId xmlns:a16="http://schemas.microsoft.com/office/drawing/2014/main" id="{3A7BC6F2-3AF1-154B-AB74-D3AF5E9FA8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7600" y="2056414"/>
            <a:ext cx="4978400" cy="37338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F504EFAF-EB36-314F-B958-A9000A8CD5C3}"/>
              </a:ext>
            </a:extLst>
          </p:cNvPr>
          <p:cNvSpPr/>
          <p:nvPr/>
        </p:nvSpPr>
        <p:spPr>
          <a:xfrm>
            <a:off x="220134" y="544566"/>
            <a:ext cx="8879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1A1A1A"/>
                </a:solidFill>
                <a:latin typeface="LLCircularWeb-Book"/>
              </a:rPr>
              <a:t>Ler i andre kunstformer – her brugt i en videoinstallation…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4341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4E66E98-F3BC-984C-9DD2-E50C77D50616}"/>
              </a:ext>
            </a:extLst>
          </p:cNvPr>
          <p:cNvSpPr/>
          <p:nvPr/>
        </p:nvSpPr>
        <p:spPr>
          <a:xfrm>
            <a:off x="423334" y="4134695"/>
            <a:ext cx="117686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a-DK" sz="1600" dirty="0">
                <a:solidFill>
                  <a:srgbClr val="1A1A1A"/>
                </a:solidFill>
                <a:latin typeface="LLCircularWeb-Book"/>
              </a:rPr>
            </a:br>
            <a:r>
              <a:rPr lang="da-DK" sz="1600" b="1" dirty="0">
                <a:solidFill>
                  <a:srgbClr val="1A1A1A"/>
                </a:solidFill>
                <a:latin typeface="LLCircularWeb-Book"/>
              </a:rPr>
              <a:t>Alexandra Engelfriet </a:t>
            </a:r>
            <a:r>
              <a:rPr lang="da-DK" sz="1600" dirty="0">
                <a:solidFill>
                  <a:srgbClr val="1A1A1A"/>
                </a:solidFill>
                <a:latin typeface="LLCircularWeb-Book"/>
              </a:rPr>
              <a:t>er kendt for sine enorme og utroligt krævende arbejder med ler i landskaber. Kunstneren bruger sin krop som værktøj, når hun møjsommeligt ormer sig rundt i sine værker, der ofte består af mange tons ler. Her har hun med håndkraft og kropstromle installeret ti tons ler i et af museets rum. I løbet af udstillingen arbejder hun videre med leret, og dette arbejde genererer en række nye værker. </a:t>
            </a:r>
          </a:p>
          <a:p>
            <a:endParaRPr lang="da-DK" sz="1600" dirty="0">
              <a:solidFill>
                <a:srgbClr val="1A1A1A"/>
              </a:solidFill>
              <a:latin typeface="LLCircularWeb-Book"/>
            </a:endParaRPr>
          </a:p>
          <a:p>
            <a:r>
              <a:rPr lang="da-DK" sz="1600" dirty="0">
                <a:solidFill>
                  <a:srgbClr val="1A1A1A"/>
                </a:solidFill>
                <a:latin typeface="LLCircularWeb-Book"/>
              </a:rPr>
              <a:t>Engelfriet adresserer urkraften: Hun engagerer sig i en direkte og spontan relation med leret – 1/1. Det skal opleves for at forstå de kropslige, universelle og tidslige aspekter i en så kompromisløs og grænsesøgende praksis. I hendes univers forsvinder museet og bliver til noget helt andet: Natur, laboratorium, kødkatedral, riterum…</a:t>
            </a:r>
          </a:p>
          <a:p>
            <a:br>
              <a:rPr lang="da-DK" sz="1600" dirty="0"/>
            </a:br>
            <a:r>
              <a:rPr lang="da-DK" sz="1600" dirty="0"/>
              <a:t>Billeder fra </a:t>
            </a:r>
            <a:r>
              <a:rPr lang="da-DK" sz="1600" dirty="0" err="1"/>
              <a:t>udstilligen</a:t>
            </a:r>
            <a:r>
              <a:rPr lang="da-DK" sz="1600" dirty="0"/>
              <a:t> LER! På Museum Jorn, 2018, citat fra anmeldelse på </a:t>
            </a:r>
            <a:r>
              <a:rPr lang="da-DK" sz="1600" dirty="0" err="1"/>
              <a:t>Kunsten.n</a:t>
            </a:r>
            <a:r>
              <a:rPr lang="da-DK" sz="1600" dirty="0" err="1">
                <a:sym typeface="Wingdings" pitchFamily="2" charset="2"/>
              </a:rPr>
              <a:t>u</a:t>
            </a:r>
            <a:r>
              <a:rPr lang="da-DK" sz="1600" dirty="0">
                <a:sym typeface="Wingdings" pitchFamily="2" charset="2"/>
              </a:rPr>
              <a:t>:</a:t>
            </a:r>
            <a:r>
              <a:rPr lang="da-DK" sz="1600" dirty="0"/>
              <a:t> (</a:t>
            </a:r>
            <a:r>
              <a:rPr lang="da-DK" sz="1600" dirty="0">
                <a:hlinkClick r:id="rId2"/>
              </a:rPr>
              <a:t>https://kunsten.nu/journal/den-der-ler-bedst/</a:t>
            </a:r>
            <a:r>
              <a:rPr lang="da-DK" sz="1600" dirty="0"/>
              <a:t> )</a:t>
            </a:r>
          </a:p>
        </p:txBody>
      </p:sp>
      <p:pic>
        <p:nvPicPr>
          <p:cNvPr id="6" name="Billede 5" descr="Et billede, der indeholder leddyr&#10;&#10;Automatisk genereret beskrivelse">
            <a:extLst>
              <a:ext uri="{FF2B5EF4-FFF2-40B4-BE49-F238E27FC236}">
                <a16:creationId xmlns:a16="http://schemas.microsoft.com/office/drawing/2014/main" id="{AB76FEE0-7216-3944-B46A-335B3FC60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186" y="634293"/>
            <a:ext cx="5544516" cy="3663991"/>
          </a:xfrm>
          <a:prstGeom prst="rect">
            <a:avLst/>
          </a:prstGeom>
        </p:spPr>
      </p:pic>
      <p:pic>
        <p:nvPicPr>
          <p:cNvPr id="10" name="Billede 9" descr="Et billede, der indeholder canyon, mursten, jord&#10;&#10;Automatisk genereret beskrivelse">
            <a:extLst>
              <a:ext uri="{FF2B5EF4-FFF2-40B4-BE49-F238E27FC236}">
                <a16:creationId xmlns:a16="http://schemas.microsoft.com/office/drawing/2014/main" id="{4737753F-EE43-C84E-BEF1-7485FA77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2" y="634293"/>
            <a:ext cx="5518704" cy="367510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9A450C9-C8D2-AC42-8388-159517D4950B}"/>
              </a:ext>
            </a:extLst>
          </p:cNvPr>
          <p:cNvSpPr/>
          <p:nvPr/>
        </p:nvSpPr>
        <p:spPr>
          <a:xfrm>
            <a:off x="256298" y="111073"/>
            <a:ext cx="874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1A1A1A"/>
                </a:solidFill>
                <a:latin typeface="LLCircularWeb-Book"/>
              </a:rPr>
              <a:t>Ler i andre kunstformer – her brugt i performance kunst…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2642105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descr="Mound by Allison Schulnik. HD">
            <a:hlinkClick r:id="" action="ppaction://media"/>
            <a:extLst>
              <a:ext uri="{FF2B5EF4-FFF2-40B4-BE49-F238E27FC236}">
                <a16:creationId xmlns:a16="http://schemas.microsoft.com/office/drawing/2014/main" id="{F383B805-568E-B80B-FF3D-A1DD4A7B11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6034" y="936432"/>
            <a:ext cx="9179931" cy="518666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B9C6638-C06C-D80B-0965-09C127B452C2}"/>
              </a:ext>
            </a:extLst>
          </p:cNvPr>
          <p:cNvSpPr txBox="1"/>
          <p:nvPr/>
        </p:nvSpPr>
        <p:spPr>
          <a:xfrm>
            <a:off x="215740" y="174562"/>
            <a:ext cx="9751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1A1A1A"/>
                </a:solidFill>
                <a:latin typeface="LLCircularWeb-Book"/>
              </a:rPr>
              <a:t>Ler i andre kunstformer – her brugt i en stop motion animation…</a:t>
            </a:r>
            <a:endParaRPr lang="da-DK" sz="2800" b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B647F94-8C79-556A-3A98-CA7B37325801}"/>
              </a:ext>
            </a:extLst>
          </p:cNvPr>
          <p:cNvSpPr txBox="1"/>
          <p:nvPr/>
        </p:nvSpPr>
        <p:spPr>
          <a:xfrm>
            <a:off x="489856" y="6211669"/>
            <a:ext cx="9751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rgbClr val="1A1A1A"/>
                </a:solidFill>
                <a:latin typeface="LLCircularWeb-Book"/>
              </a:rPr>
              <a:t>Allison </a:t>
            </a:r>
            <a:r>
              <a:rPr lang="da-DK" sz="1800" dirty="0" err="1">
                <a:solidFill>
                  <a:srgbClr val="1A1A1A"/>
                </a:solidFill>
                <a:latin typeface="LLCircularWeb-Book"/>
              </a:rPr>
              <a:t>Schulnik</a:t>
            </a:r>
            <a:r>
              <a:rPr lang="da-DK" sz="1800" dirty="0">
                <a:solidFill>
                  <a:srgbClr val="1A1A1A"/>
                </a:solidFill>
                <a:latin typeface="LLCircularWeb-Book"/>
              </a:rPr>
              <a:t>: </a:t>
            </a:r>
            <a:r>
              <a:rPr lang="da-DK" sz="1800" i="1" dirty="0" err="1">
                <a:solidFill>
                  <a:srgbClr val="1A1A1A"/>
                </a:solidFill>
                <a:latin typeface="LLCircularWeb-Book"/>
              </a:rPr>
              <a:t>Mound</a:t>
            </a:r>
            <a:r>
              <a:rPr lang="da-DK" dirty="0">
                <a:solidFill>
                  <a:srgbClr val="1A1A1A"/>
                </a:solidFill>
                <a:latin typeface="LLCircularWeb-Book"/>
              </a:rPr>
              <a:t>, 2011</a:t>
            </a:r>
          </a:p>
          <a:p>
            <a:r>
              <a:rPr lang="da-DK" dirty="0">
                <a:solidFill>
                  <a:srgbClr val="1A1A1A"/>
                </a:solidFill>
                <a:latin typeface="LLCircularWeb-Book"/>
                <a:hlinkClick r:id="rId4"/>
              </a:rPr>
              <a:t>https://www.nermanmuseum.org/exhibitions/2012-01-13-schulnik-allison-mound.html</a:t>
            </a:r>
            <a:r>
              <a:rPr lang="da-DK" dirty="0">
                <a:solidFill>
                  <a:srgbClr val="1A1A1A"/>
                </a:solidFill>
                <a:latin typeface="LLCircularWeb-Book"/>
              </a:rPr>
              <a:t>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434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ssefoto">
            <a:extLst>
              <a:ext uri="{FF2B5EF4-FFF2-40B4-BE49-F238E27FC236}">
                <a16:creationId xmlns:a16="http://schemas.microsoft.com/office/drawing/2014/main" id="{B5DAAB68-A123-574B-9B41-10B254D08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1" y="-406400"/>
            <a:ext cx="9540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49BAF0B-AAD2-004A-B65B-760EC7F9C256}"/>
              </a:ext>
            </a:extLst>
          </p:cNvPr>
          <p:cNvSpPr/>
          <p:nvPr/>
        </p:nvSpPr>
        <p:spPr>
          <a:xfrm>
            <a:off x="143933" y="5657671"/>
            <a:ext cx="11904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err="1">
                <a:solidFill>
                  <a:srgbClr val="1A1A1A"/>
                </a:solidFill>
                <a:latin typeface="LLCircularWeb-Book"/>
              </a:rPr>
              <a:t>Bindesbøll</a:t>
            </a:r>
            <a:r>
              <a:rPr lang="da-DK" dirty="0">
                <a:solidFill>
                  <a:srgbClr val="1A1A1A"/>
                </a:solidFill>
                <a:latin typeface="LLCircularWeb-Book"/>
              </a:rPr>
              <a:t> var uddannet arkitekt og arbejdede med formgivning af keramik, grafiske mønstre og designs, sølvtøj, smykker og interiørs. Han kombinerede det klassiske, stringente objekt med </a:t>
            </a:r>
            <a:r>
              <a:rPr lang="da-DK" dirty="0" err="1">
                <a:solidFill>
                  <a:srgbClr val="1A1A1A"/>
                </a:solidFill>
                <a:latin typeface="LLCircularWeb-Book"/>
              </a:rPr>
              <a:t>florale</a:t>
            </a:r>
            <a:r>
              <a:rPr lang="da-DK" dirty="0">
                <a:solidFill>
                  <a:srgbClr val="1A1A1A"/>
                </a:solidFill>
                <a:latin typeface="LLCircularWeb-Book"/>
              </a:rPr>
              <a:t>, svungne, organiske mønstre og motiver, og var enormt nytænkende i sit udtryk og en af foregangsmændene indenfor den stilart man i dag benævner som skønvirke, art nouveau eller jugendstil.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829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leddyr, dekoreret&#10;&#10;Automatisk genereret beskrivelse">
            <a:extLst>
              <a:ext uri="{FF2B5EF4-FFF2-40B4-BE49-F238E27FC236}">
                <a16:creationId xmlns:a16="http://schemas.microsoft.com/office/drawing/2014/main" id="{0E80D276-0EBC-5247-AC09-D9E041AE4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74" y="643467"/>
            <a:ext cx="4456851" cy="5571066"/>
          </a:xfrm>
          <a:prstGeom prst="rect">
            <a:avLst/>
          </a:prstGeom>
        </p:spPr>
      </p:pic>
      <p:pic>
        <p:nvPicPr>
          <p:cNvPr id="2" name="Billede 1" descr="Et billede, der indeholder tilbehør&#10;&#10;Automatisk genereret beskrivelse">
            <a:extLst>
              <a:ext uri="{FF2B5EF4-FFF2-40B4-BE49-F238E27FC236}">
                <a16:creationId xmlns:a16="http://schemas.microsoft.com/office/drawing/2014/main" id="{10ED737C-F04A-D447-AECD-133DFFDC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008063"/>
            <a:ext cx="5291667" cy="484187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9F8144E-EEAC-4C41-BC8F-47CD92269DFF}"/>
              </a:ext>
            </a:extLst>
          </p:cNvPr>
          <p:cNvSpPr/>
          <p:nvPr/>
        </p:nvSpPr>
        <p:spPr>
          <a:xfrm>
            <a:off x="296394" y="6381212"/>
            <a:ext cx="743934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Klara Lija, </a:t>
            </a:r>
            <a:r>
              <a:rPr lang="en-US" dirty="0" err="1"/>
              <a:t>værker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2020-21, </a:t>
            </a:r>
            <a:r>
              <a:rPr lang="en-US" dirty="0">
                <a:hlinkClick r:id="rId4"/>
              </a:rPr>
              <a:t>https://www.instagram.com/klara_lilja/?hl=en</a:t>
            </a:r>
            <a:r>
              <a:rPr lang="en-US" dirty="0"/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AF21C0A-D796-BA4C-A0E4-E4AA26BAA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5515753-D00A-3A44-AE69-222568E46B28}"/>
              </a:ext>
            </a:extLst>
          </p:cNvPr>
          <p:cNvSpPr/>
          <p:nvPr/>
        </p:nvSpPr>
        <p:spPr>
          <a:xfrm>
            <a:off x="498020" y="462819"/>
            <a:ext cx="627389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/>
              <a:t>Keramik</a:t>
            </a:r>
            <a:r>
              <a:rPr lang="en-US" sz="4800" b="1" dirty="0"/>
              <a:t> I </a:t>
            </a:r>
            <a:r>
              <a:rPr lang="en-US" sz="4800" b="1" dirty="0" err="1"/>
              <a:t>modernismen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9867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7914A8C-D8EC-2341-B494-FB162233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98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3 idéer på Picasso keramik | sort hvid fotografering, ugle kunst, pablo  picasso">
            <a:extLst>
              <a:ext uri="{FF2B5EF4-FFF2-40B4-BE49-F238E27FC236}">
                <a16:creationId xmlns:a16="http://schemas.microsoft.com/office/drawing/2014/main" id="{74E22F2B-0E1D-4603-DB6A-31E0D65E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6145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A9BCFD7-A945-C793-97C6-F83A00E1BE3A}"/>
              </a:ext>
            </a:extLst>
          </p:cNvPr>
          <p:cNvSpPr txBox="1"/>
          <p:nvPr/>
        </p:nvSpPr>
        <p:spPr>
          <a:xfrm>
            <a:off x="166254" y="6070661"/>
            <a:ext cx="2856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1A1A1A"/>
                </a:solidFill>
                <a:latin typeface="LLCircularWeb-Book"/>
              </a:rPr>
              <a:t>Eksempler på Picassos keramiske figurer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884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78640B61-30A4-81B1-EE8A-BD7BA2B2B1BE}"/>
              </a:ext>
            </a:extLst>
          </p:cNvPr>
          <p:cNvSpPr txBox="1"/>
          <p:nvPr/>
        </p:nvSpPr>
        <p:spPr>
          <a:xfrm>
            <a:off x="1120535" y="6435051"/>
            <a:ext cx="53948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solidFill>
                  <a:schemeClr val="accent2">
                    <a:lumMod val="50000"/>
                  </a:schemeClr>
                </a:solidFill>
                <a:effectLst/>
                <a:latin typeface="Hill"/>
              </a:rPr>
              <a:t>Sonja Ferlov Mancoba, 1930’erne.</a:t>
            </a:r>
            <a:endParaRPr lang="da-DK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8639BA3-67A3-60BF-EA95-21DD8173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0"/>
            <a:ext cx="455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58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plante, arrangeret&#10;&#10;Automatisk genereret beskrivelse">
            <a:extLst>
              <a:ext uri="{FF2B5EF4-FFF2-40B4-BE49-F238E27FC236}">
                <a16:creationId xmlns:a16="http://schemas.microsoft.com/office/drawing/2014/main" id="{43558FF0-D51A-6B41-8A85-BF895C700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4" r="-2" b="-2"/>
          <a:stretch/>
        </p:blipFill>
        <p:spPr>
          <a:xfrm>
            <a:off x="643467" y="882121"/>
            <a:ext cx="5291666" cy="5093757"/>
          </a:xfrm>
          <a:prstGeom prst="rect">
            <a:avLst/>
          </a:prstGeom>
        </p:spPr>
      </p:pic>
      <p:pic>
        <p:nvPicPr>
          <p:cNvPr id="8" name="Billede 7" descr="Et billede, der indeholder vegetabilsk&#10;&#10;Automatisk genereret beskrivelse">
            <a:extLst>
              <a:ext uri="{FF2B5EF4-FFF2-40B4-BE49-F238E27FC236}">
                <a16:creationId xmlns:a16="http://schemas.microsoft.com/office/drawing/2014/main" id="{93150DB0-413F-7742-AC44-0FFCC14DC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3" r="-6" b="9391"/>
          <a:stretch/>
        </p:blipFill>
        <p:spPr>
          <a:xfrm>
            <a:off x="6256865" y="1167652"/>
            <a:ext cx="5291667" cy="4522696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F92EF34C-632D-7246-B9A7-E55FDA006CFA}"/>
              </a:ext>
            </a:extLst>
          </p:cNvPr>
          <p:cNvSpPr/>
          <p:nvPr/>
        </p:nvSpPr>
        <p:spPr>
          <a:xfrm>
            <a:off x="643467" y="6168280"/>
            <a:ext cx="662322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Klara Lija, </a:t>
            </a:r>
            <a:r>
              <a:rPr lang="en-US" sz="1600" dirty="0" err="1"/>
              <a:t>værker</a:t>
            </a:r>
            <a:r>
              <a:rPr lang="en-US" sz="1600" dirty="0"/>
              <a:t> </a:t>
            </a:r>
            <a:r>
              <a:rPr lang="en-US" sz="1600" dirty="0" err="1"/>
              <a:t>fra</a:t>
            </a:r>
            <a:r>
              <a:rPr lang="en-US" sz="1600" dirty="0"/>
              <a:t> 2020-21, </a:t>
            </a:r>
            <a:r>
              <a:rPr lang="en-US" sz="1600" dirty="0">
                <a:hlinkClick r:id="rId4"/>
              </a:rPr>
              <a:t>https://www.instagram.com/klara_lilja/?hl=en</a:t>
            </a:r>
            <a:r>
              <a:rPr lang="en-US" sz="1600" dirty="0"/>
              <a:t> 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BFA6A47-7F19-E94F-812B-F6A3FCC80306}"/>
              </a:ext>
            </a:extLst>
          </p:cNvPr>
          <p:cNvSpPr/>
          <p:nvPr/>
        </p:nvSpPr>
        <p:spPr>
          <a:xfrm>
            <a:off x="321735" y="518903"/>
            <a:ext cx="673357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/>
              <a:t>Keramik</a:t>
            </a:r>
            <a:r>
              <a:rPr lang="en-US" sz="4800" b="1" dirty="0"/>
              <a:t> I </a:t>
            </a:r>
            <a:r>
              <a:rPr lang="en-US" sz="4800" b="1" dirty="0" err="1"/>
              <a:t>samtidskunsten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1532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1155</Words>
  <Application>Microsoft Macintosh PowerPoint</Application>
  <PresentationFormat>Widescreen</PresentationFormat>
  <Paragraphs>87</Paragraphs>
  <Slides>34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43" baseType="lpstr">
      <vt:lpstr>American Typewriter</vt:lpstr>
      <vt:lpstr>Arial</vt:lpstr>
      <vt:lpstr>Average</vt:lpstr>
      <vt:lpstr>Calibri</vt:lpstr>
      <vt:lpstr>Calibri Light</vt:lpstr>
      <vt:lpstr>Hill</vt:lpstr>
      <vt:lpstr>LLCircularWeb-Book</vt:lpstr>
      <vt:lpstr>Wingdings</vt:lpstr>
      <vt:lpstr>Office-tema</vt:lpstr>
      <vt:lpstr>Fra før til nu: Naturen i keramikken</vt:lpstr>
      <vt:lpstr>Keramik i skønvirke-perioden omkr. år 1900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Teoretiske begreber: realistisk og ekspressivt</vt:lpstr>
      <vt:lpstr>PowerPoint-præsentation</vt:lpstr>
      <vt:lpstr>Eksempler på et ekspressivt udtryk</vt:lpstr>
      <vt:lpstr>Eksempler på et ekspressivt udtryk</vt:lpstr>
      <vt:lpstr>Analyseopgave 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Naturen som motiv i leret</dc:title>
  <dc:creator>8A Astrid Bang Dyring-Olsen</dc:creator>
  <cp:lastModifiedBy>Ditte Bang Skovgård-Hansen</cp:lastModifiedBy>
  <cp:revision>37</cp:revision>
  <cp:lastPrinted>2022-01-12T07:48:58Z</cp:lastPrinted>
  <dcterms:created xsi:type="dcterms:W3CDTF">2021-12-22T21:28:42Z</dcterms:created>
  <dcterms:modified xsi:type="dcterms:W3CDTF">2025-08-22T07:10:52Z</dcterms:modified>
</cp:coreProperties>
</file>