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32" r:id="rId3"/>
    <p:sldId id="331" r:id="rId4"/>
    <p:sldId id="333" r:id="rId5"/>
    <p:sldId id="260" r:id="rId6"/>
    <p:sldId id="363" r:id="rId7"/>
    <p:sldId id="364" r:id="rId8"/>
    <p:sldId id="365" r:id="rId9"/>
    <p:sldId id="367" r:id="rId10"/>
    <p:sldId id="257" r:id="rId11"/>
    <p:sldId id="258" r:id="rId12"/>
    <p:sldId id="259" r:id="rId13"/>
    <p:sldId id="368" r:id="rId14"/>
    <p:sldId id="329" r:id="rId15"/>
    <p:sldId id="369" r:id="rId16"/>
    <p:sldId id="353" r:id="rId17"/>
    <p:sldId id="284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8"/>
    <p:restoredTop sz="94652"/>
  </p:normalViewPr>
  <p:slideViewPr>
    <p:cSldViewPr snapToGrid="0">
      <p:cViewPr varScale="1">
        <p:scale>
          <a:sx n="100" d="100"/>
          <a:sy n="100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FE02C-AB81-154A-8021-45B388DD21C2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4BD4-D4EE-F44E-9083-064E078EC7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990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Materialer: Firkanter med rette vinkler i forskellige størrelser i hvid, sort, genbrugsbrun og blå + cirkler i forskellige størrelser i samme farver.</a:t>
            </a:r>
          </a:p>
          <a:p>
            <a:r>
              <a:rPr lang="da-DK" dirty="0"/>
              <a:t>Saks og lim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84BD4-D4EE-F44E-9083-064E078EC74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21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47888-18FD-64F6-945A-580975809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C917E4E-36D2-014C-1191-5333989C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11A2048-450F-6EB3-1D3E-1166E92A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6CEC-3AAF-3746-B34F-E169633B429D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86CF25-F2E9-EF11-3529-30061B0B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AFF456-3489-B207-2B10-75A8764E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EE5-13E6-1347-9766-31D6C4B512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89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380A0-9A17-AF76-B926-0EA1509F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6850E0-E5A3-CFAF-D9B9-2AE067A8E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5A574A-9000-EC88-AB30-F7635DD8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6CEC-3AAF-3746-B34F-E169633B429D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BECA0E-0467-935E-AFFF-D21A054EA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9188A5A-9935-E051-175F-8D3E8E56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EE5-13E6-1347-9766-31D6C4B512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774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9759C09-3C32-C300-1309-033DFDD92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5BE8EFA-E3B4-C525-6B76-C5372C609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19781B8-7F4A-E480-A0AE-5C473BD0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6CEC-3AAF-3746-B34F-E169633B429D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227346-AAD5-2E07-46CC-61B4BCE7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FA4BF75-C04B-032B-9D1D-D405DB417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EE5-13E6-1347-9766-31D6C4B512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251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7635D5-068C-2016-8509-7E5F200A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3CE9F8-E156-7B17-4020-68BA95F1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2B7EA34-8F63-2BE7-A17C-A9FDDCCB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177D7-680B-C140-923E-DC7EC6F9E1C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7532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D06FB-7572-1057-B434-B47B6F39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0932BC-4983-3D3B-4C78-A19224A2C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AC4123-9B72-86CD-67BC-27C3BC88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6CEC-3AAF-3746-B34F-E169633B429D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B97DC4-7EC0-1353-58BF-17B5A4F3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2289A1-2FE8-E311-6710-2FCA6BE8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EE5-13E6-1347-9766-31D6C4B512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61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96DFE-6544-898B-19B6-9F6B3A3D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46C6FE4-B83B-4FB2-F3F8-38D47AFB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F1FF2E-369A-67FA-D100-17F6424C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6CEC-3AAF-3746-B34F-E169633B429D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59EDF0-2020-5FD8-A1FC-C794EE03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516DF5-3DFC-EF98-BC71-76A136F4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EE5-13E6-1347-9766-31D6C4B512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36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61EC1-0DAD-9745-7952-9ABC7B88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1069BD-A718-A821-D9C4-0A5730682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B455A6A-61F2-7C15-7A5E-F8791B0F9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ECC7355-0303-5F2C-B72A-9A307269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6CEC-3AAF-3746-B34F-E169633B429D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43A4359-3981-4019-3EF2-F7FC80EA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EAC9BA2-BB2E-FC9A-0F43-5F573580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EE5-13E6-1347-9766-31D6C4B512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242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D180B-0F97-098C-7454-E87157E09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4214E7-7BAD-8BAD-F118-0B2F3425D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B249BE3-9112-0997-8B12-1AAD940A3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832D21E-9A00-4F31-AB58-568223A30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9D97D68-57A0-DCDF-094A-4D57FD6CA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67AA15D-0E42-CBF0-1594-D1BA0BF2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6CEC-3AAF-3746-B34F-E169633B429D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A1491DC-6BE5-CE1A-D94A-5940E078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31BFC7C-FD2D-ABA2-A901-A127629F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EE5-13E6-1347-9766-31D6C4B512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64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D8ADA-2EB6-124D-83D2-B19E5CC1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C283B56-ACE1-9AD4-0C60-2ED9970B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6CEC-3AAF-3746-B34F-E169633B429D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5C6405B-8B12-3D42-79DA-56AD0B65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B2751AA-69BC-6F61-EAB6-22D5EFCF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EE5-13E6-1347-9766-31D6C4B512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08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EDC0FDA-69BF-ABB9-4D46-91EC054D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6CEC-3AAF-3746-B34F-E169633B429D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C75E49B-9665-064B-74A9-BF6617D6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D777038-5B55-40F6-6440-BA6B1E1F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EE5-13E6-1347-9766-31D6C4B512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517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75A28-AE5F-BA75-590C-24EB58D24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289F4C-2DC3-4EF7-2602-412A954C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BA92B8E-EAD0-4F6E-7EC4-3DE55B2F5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0CDC477-DA85-6DE7-BCFF-CA04FE96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6CEC-3AAF-3746-B34F-E169633B429D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30DBD0-AF2E-D94E-8197-8102873D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E3239D5-F84E-B81C-62AB-49926A2D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EE5-13E6-1347-9766-31D6C4B512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099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759B5-6446-C5AF-C55A-8E7AFFF8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66C1BC2-F5F4-3843-A4D2-DC6F92F6C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D4E686C-D826-5D77-8FEC-56ADA4CA6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6A64EDF-D940-1178-FD9A-17F59748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66CEC-3AAF-3746-B34F-E169633B429D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96FF46-D819-E1F2-21D8-02D3B116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C8E7C5-9CC5-F929-B42E-5AE87613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BEE5-13E6-1347-9766-31D6C4B512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35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FA405B9-8CA9-C20B-7613-BE1F2E6A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D5F7CDA-3AF9-46BF-4189-28E148CC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AE9401-DC1A-6F52-C770-F8567B9E6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366CEC-3AAF-3746-B34F-E169633B429D}" type="datetimeFigureOut">
              <a:rPr lang="da-DK" smtClean="0"/>
              <a:t>18.08.2025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7082C2-082E-9022-86EE-8DD8D3602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23B68A-BB28-8D41-B47F-29B5587CC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5FBEE5-13E6-1347-9766-31D6C4B5126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668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vgaardmuseet.dk/udstillinger/aktuel-udstilling/2025/thomas-kluge-det-stille-liv-i-tid-og-ru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thomasklug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07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oredrag med Thomas Kluge: Et liv med kunst">
            <a:extLst>
              <a:ext uri="{FF2B5EF4-FFF2-40B4-BE49-F238E27FC236}">
                <a16:creationId xmlns:a16="http://schemas.microsoft.com/office/drawing/2014/main" id="{F50A2D66-FE1D-6D0A-E448-0D668381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328443-13A6-1EA7-B7C1-CD3746060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4723"/>
            <a:ext cx="9144000" cy="2900518"/>
          </a:xfrm>
        </p:spPr>
        <p:txBody>
          <a:bodyPr>
            <a:normAutofit/>
          </a:bodyPr>
          <a:lstStyle/>
          <a:p>
            <a:r>
              <a:rPr lang="da-DK" sz="4800" dirty="0">
                <a:solidFill>
                  <a:srgbClr val="FFFFFF"/>
                </a:solidFill>
              </a:rPr>
              <a:t>Første forløb:</a:t>
            </a:r>
            <a:br>
              <a:rPr lang="da-DK" sz="4800" dirty="0">
                <a:solidFill>
                  <a:srgbClr val="FFFFFF"/>
                </a:solidFill>
              </a:rPr>
            </a:br>
            <a:r>
              <a:rPr lang="da-DK" sz="7200" dirty="0">
                <a:solidFill>
                  <a:srgbClr val="FFFFFF"/>
                </a:solidFill>
              </a:rPr>
              <a:t>Maleriet genbesøgt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BE15FE2-B558-2200-A22C-DDB82608F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5241"/>
            <a:ext cx="9144000" cy="1098395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Thomas </a:t>
            </a:r>
            <a:r>
              <a:rPr lang="da-DK" dirty="0">
                <a:solidFill>
                  <a:srgbClr val="FFFFFF"/>
                </a:solidFill>
              </a:rPr>
              <a:t>Kluge og kunsthistorien</a:t>
            </a:r>
          </a:p>
        </p:txBody>
      </p:sp>
    </p:spTree>
    <p:extLst>
      <p:ext uri="{BB962C8B-B14F-4D97-AF65-F5344CB8AC3E}">
        <p14:creationId xmlns:p14="http://schemas.microsoft.com/office/powerpoint/2010/main" val="2505401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96F73-C83D-00CD-784D-FCD4AC6A2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ur, Vægur, Font/skrifttype, Kvartsur&#10;&#10;AI-genereret indhold kan være ukorrekt.">
            <a:extLst>
              <a:ext uri="{FF2B5EF4-FFF2-40B4-BE49-F238E27FC236}">
                <a16:creationId xmlns:a16="http://schemas.microsoft.com/office/drawing/2014/main" id="{9311A678-794B-FDB7-F43E-C8AE08AF07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82" b="7226"/>
          <a:stretch>
            <a:fillRect/>
          </a:stretch>
        </p:blipFill>
        <p:spPr>
          <a:xfrm>
            <a:off x="20" y="-2"/>
            <a:ext cx="12191980" cy="365760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B16119-4B7A-A0F8-A250-3C0CE04B1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424" y="4093646"/>
            <a:ext cx="5418208" cy="23828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1800" dirty="0"/>
              <a:t>Den 29. august åbner museet en ny udstilling af maleren Thomas Kluge. </a:t>
            </a:r>
          </a:p>
          <a:p>
            <a:pPr marL="0" indent="0">
              <a:buNone/>
            </a:pPr>
            <a:r>
              <a:rPr lang="da-DK" sz="1800" dirty="0"/>
              <a:t>Læs om museet og udstillingen her: </a:t>
            </a:r>
          </a:p>
          <a:p>
            <a:pPr marL="0" indent="0">
              <a:buNone/>
            </a:pPr>
            <a:r>
              <a:rPr lang="da-DK" sz="1800" dirty="0">
                <a:hlinkClick r:id="rId3"/>
              </a:rPr>
              <a:t>https://www.skovgaardmuseet.dk/udstillinger/aktuel-udstilling/2025/thomas-kluge-det-stille-liv-i-tid-og-rum/</a:t>
            </a:r>
            <a:r>
              <a:rPr lang="da-DK" sz="1800" dirty="0"/>
              <a:t> </a:t>
            </a:r>
          </a:p>
        </p:txBody>
      </p:sp>
      <p:pic>
        <p:nvPicPr>
          <p:cNvPr id="7" name="Billede 6" descr="Et billede, der indeholder tekst, Font/skrifttype, hvid, tegning&#10;&#10;AI-genereret indhold kan være ukorrekt.">
            <a:extLst>
              <a:ext uri="{FF2B5EF4-FFF2-40B4-BE49-F238E27FC236}">
                <a16:creationId xmlns:a16="http://schemas.microsoft.com/office/drawing/2014/main" id="{20A4A023-9794-5FD1-30E4-F31E5D244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07" y="4093646"/>
            <a:ext cx="5418208" cy="21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5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71973F-9CA1-DBEE-0F3F-62B0347B1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redrag med Thomas Kluge: Et liv med kunst">
            <a:extLst>
              <a:ext uri="{FF2B5EF4-FFF2-40B4-BE49-F238E27FC236}">
                <a16:creationId xmlns:a16="http://schemas.microsoft.com/office/drawing/2014/main" id="{8725B9AC-57BB-D3FC-9532-D38BF0F1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6"/>
          <a:stretch>
            <a:fillRect/>
          </a:stretch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1500E3-BD78-478E-4A57-112DBA5A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Undersøgelsespunkter inden udstillingsbesøget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704A8F-90BA-D699-2E42-1B249C42A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r>
              <a:rPr lang="da-DK" sz="2000" dirty="0">
                <a:solidFill>
                  <a:srgbClr val="FFFFFF"/>
                </a:solidFill>
              </a:rPr>
              <a:t>Maleriets mest klassiske genrer – </a:t>
            </a:r>
            <a:r>
              <a:rPr lang="da-DK" sz="2000" b="1" dirty="0">
                <a:solidFill>
                  <a:srgbClr val="FFFFFF"/>
                </a:solidFill>
              </a:rPr>
              <a:t>portrættet, landskabet, dyremotivet og stilleben.</a:t>
            </a:r>
          </a:p>
          <a:p>
            <a:r>
              <a:rPr lang="da-DK" sz="2000" dirty="0">
                <a:solidFill>
                  <a:srgbClr val="FFFFFF"/>
                </a:solidFill>
              </a:rPr>
              <a:t>Tidligere malere:  </a:t>
            </a:r>
            <a:r>
              <a:rPr lang="da-DK" sz="2000" b="1" dirty="0">
                <a:solidFill>
                  <a:srgbClr val="FFFFFF"/>
                </a:solidFill>
              </a:rPr>
              <a:t>Caravaggio, La Tour og Rembrandt</a:t>
            </a:r>
            <a:r>
              <a:rPr lang="da-DK" sz="2000" dirty="0">
                <a:solidFill>
                  <a:srgbClr val="FFFFFF"/>
                </a:solidFill>
              </a:rPr>
              <a:t> </a:t>
            </a:r>
          </a:p>
          <a:p>
            <a:r>
              <a:rPr lang="da-DK" sz="2000" b="1" dirty="0">
                <a:solidFill>
                  <a:srgbClr val="FFFFFF"/>
                </a:solidFill>
              </a:rPr>
              <a:t>Maleteknik</a:t>
            </a:r>
            <a:r>
              <a:rPr lang="da-DK" sz="2000" dirty="0">
                <a:solidFill>
                  <a:srgbClr val="FFFFFF"/>
                </a:solidFill>
              </a:rPr>
              <a:t>: den dramatiske </a:t>
            </a:r>
            <a:r>
              <a:rPr lang="da-DK" sz="2000" b="1">
                <a:solidFill>
                  <a:srgbClr val="FFFFFF"/>
                </a:solidFill>
              </a:rPr>
              <a:t>clair</a:t>
            </a:r>
            <a:r>
              <a:rPr lang="da-DK" sz="2000" b="1" dirty="0">
                <a:solidFill>
                  <a:srgbClr val="FFFFFF"/>
                </a:solidFill>
              </a:rPr>
              <a:t>-</a:t>
            </a:r>
            <a:r>
              <a:rPr lang="da-DK" sz="2000" b="1">
                <a:solidFill>
                  <a:srgbClr val="FFFFFF"/>
                </a:solidFill>
              </a:rPr>
              <a:t>obscur</a:t>
            </a:r>
            <a:r>
              <a:rPr lang="da-DK" sz="2000" b="1" dirty="0">
                <a:solidFill>
                  <a:srgbClr val="FFFFFF"/>
                </a:solidFill>
              </a:rPr>
              <a:t>-teknik</a:t>
            </a:r>
            <a:r>
              <a:rPr lang="da-DK" sz="2000" dirty="0">
                <a:solidFill>
                  <a:srgbClr val="FFFFFF"/>
                </a:solidFill>
              </a:rPr>
              <a:t>, ”</a:t>
            </a:r>
            <a:r>
              <a:rPr lang="da-DK" sz="2000" i="1" dirty="0">
                <a:solidFill>
                  <a:srgbClr val="FFFFFF"/>
                </a:solidFill>
              </a:rPr>
              <a:t>der intensiverer stemningen og fokuserer blikket på det essentielle – menneskets ansigt, symboltunge genstande og eksistentielle spørgsmål. De teatralske kompositioner fremkalder store følelser og inviterer til refleksion over tid, forgængelighed og identitet”.</a:t>
            </a:r>
          </a:p>
        </p:txBody>
      </p:sp>
    </p:spTree>
    <p:extLst>
      <p:ext uri="{BB962C8B-B14F-4D97-AF65-F5344CB8AC3E}">
        <p14:creationId xmlns:p14="http://schemas.microsoft.com/office/powerpoint/2010/main" val="49199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3BB49-E475-F0AF-2EDA-FB6B3ED6F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F81EF-7520-DC57-9B7A-2E3008D2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da-DK" sz="3200">
                <a:solidFill>
                  <a:srgbClr val="595959"/>
                </a:solidFill>
              </a:rPr>
              <a:t>Hvem er Thomas Kluge?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5D3DBA-4035-C5B1-78C9-AAA3DFF6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da-DK" sz="2000" dirty="0">
                <a:solidFill>
                  <a:srgbClr val="595959"/>
                </a:solidFill>
              </a:rPr>
              <a:t>Find information om ham på nettet og find værker han har lavet – fx på hans hjemmeside: </a:t>
            </a:r>
            <a:r>
              <a:rPr lang="da-DK" sz="2000" dirty="0">
                <a:solidFill>
                  <a:srgbClr val="595959"/>
                </a:solidFill>
                <a:hlinkClick r:id="rId2"/>
              </a:rPr>
              <a:t>https://www.thomaskluge.com/</a:t>
            </a:r>
            <a:r>
              <a:rPr lang="da-DK" sz="2000" dirty="0">
                <a:solidFill>
                  <a:srgbClr val="595959"/>
                </a:solidFill>
              </a:rPr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a-DK" sz="2000" dirty="0">
                <a:solidFill>
                  <a:srgbClr val="595959"/>
                </a:solidFill>
              </a:rPr>
              <a:t>Beskriv hans malestil med jeres egne ord og begreberne fra sidste modul.</a:t>
            </a:r>
          </a:p>
        </p:txBody>
      </p:sp>
      <p:pic>
        <p:nvPicPr>
          <p:cNvPr id="1026" name="Picture 2" descr="Du kan aldrig gemme dig for kunstnerens blik | Øjenforeningen">
            <a:extLst>
              <a:ext uri="{FF2B5EF4-FFF2-40B4-BE49-F238E27FC236}">
                <a16:creationId xmlns:a16="http://schemas.microsoft.com/office/drawing/2014/main" id="{1FC3B7E8-E2B4-E7CF-1CCE-70DCCFD2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1" y="825397"/>
            <a:ext cx="4797056" cy="52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2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Billeder og billedanalyse - Forløb - Dansk udskoling - Alinea">
            <a:extLst>
              <a:ext uri="{FF2B5EF4-FFF2-40B4-BE49-F238E27FC236}">
                <a16:creationId xmlns:a16="http://schemas.microsoft.com/office/drawing/2014/main" id="{34EA6B17-B901-1404-0F1B-45D760507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2" r="34843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2">
            <a:extLst>
              <a:ext uri="{FF2B5EF4-FFF2-40B4-BE49-F238E27FC236}">
                <a16:creationId xmlns:a16="http://schemas.microsoft.com/office/drawing/2014/main" id="{BC9D82E6-71CF-006F-981D-E46699052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da-DK" sz="4000"/>
              <a:t>Komposition</a:t>
            </a:r>
            <a:endParaRPr lang="en-US" altLang="da-DK" sz="4000" dirty="0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556CC677-3465-7DD2-1949-5A80F71530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altLang="da-DK" sz="2000" dirty="0"/>
          </a:p>
          <a:p>
            <a:r>
              <a:rPr lang="en-US" altLang="da-DK" sz="2000"/>
              <a:t>Måden</a:t>
            </a:r>
            <a:r>
              <a:rPr lang="en-US" altLang="da-DK" sz="2000" dirty="0"/>
              <a:t>, </a:t>
            </a:r>
            <a:r>
              <a:rPr lang="en-US" altLang="da-DK" sz="2000"/>
              <a:t>hvorpå</a:t>
            </a:r>
            <a:r>
              <a:rPr lang="en-US" altLang="da-DK" sz="2000" dirty="0"/>
              <a:t> </a:t>
            </a:r>
            <a:r>
              <a:rPr lang="en-US" altLang="da-DK" sz="2000"/>
              <a:t>kunstneren</a:t>
            </a:r>
            <a:r>
              <a:rPr lang="en-US" altLang="da-DK" sz="2000" dirty="0"/>
              <a:t> </a:t>
            </a:r>
            <a:r>
              <a:rPr lang="en-US" altLang="da-DK" sz="2000"/>
              <a:t>ordner</a:t>
            </a:r>
            <a:r>
              <a:rPr lang="en-US" altLang="da-DK" sz="2000" dirty="0"/>
              <a:t> sine </a:t>
            </a:r>
            <a:r>
              <a:rPr lang="en-US" altLang="da-DK" sz="2000"/>
              <a:t>motivdele</a:t>
            </a:r>
            <a:r>
              <a:rPr lang="en-US" altLang="da-DK" sz="2000" dirty="0"/>
              <a:t> </a:t>
            </a:r>
            <a:r>
              <a:rPr lang="en-US" altLang="da-DK" sz="2000"/>
              <a:t>inden</a:t>
            </a:r>
            <a:r>
              <a:rPr lang="en-US" altLang="da-DK" sz="2000" dirty="0"/>
              <a:t> for </a:t>
            </a:r>
            <a:r>
              <a:rPr lang="en-US" altLang="da-DK" sz="2000"/>
              <a:t>værkets</a:t>
            </a:r>
            <a:r>
              <a:rPr lang="en-US" altLang="da-DK" sz="2000" dirty="0"/>
              <a:t> </a:t>
            </a:r>
            <a:r>
              <a:rPr lang="en-US" altLang="da-DK" sz="2000"/>
              <a:t>ramme</a:t>
            </a:r>
            <a:r>
              <a:rPr lang="en-US" altLang="da-DK" sz="2000" dirty="0"/>
              <a:t> </a:t>
            </a:r>
            <a:r>
              <a:rPr lang="en-US" altLang="da-DK" sz="2000"/>
              <a:t>eller</a:t>
            </a:r>
            <a:r>
              <a:rPr lang="en-US" altLang="da-DK" sz="2000" dirty="0"/>
              <a:t> rum.</a:t>
            </a:r>
          </a:p>
          <a:p>
            <a:endParaRPr lang="en-US" altLang="da-DK" sz="2000" dirty="0"/>
          </a:p>
          <a:p>
            <a:r>
              <a:rPr lang="en-US" altLang="da-DK" sz="2000"/>
              <a:t>Når</a:t>
            </a:r>
            <a:r>
              <a:rPr lang="en-US" altLang="da-DK" sz="2000" dirty="0"/>
              <a:t> vi taler om et </a:t>
            </a:r>
            <a:r>
              <a:rPr lang="en-US" altLang="da-DK" sz="2000"/>
              <a:t>værks</a:t>
            </a:r>
            <a:r>
              <a:rPr lang="en-US" altLang="da-DK" sz="2000" dirty="0"/>
              <a:t> </a:t>
            </a:r>
            <a:r>
              <a:rPr lang="en-US" altLang="da-DK" sz="2000"/>
              <a:t>komposition</a:t>
            </a:r>
            <a:r>
              <a:rPr lang="en-US" altLang="da-DK" sz="2000" dirty="0"/>
              <a:t>, taler vi om dets </a:t>
            </a:r>
            <a:r>
              <a:rPr lang="en-US" altLang="da-DK" sz="2000" i="1"/>
              <a:t>hovedstruktur</a:t>
            </a:r>
            <a:r>
              <a:rPr lang="en-US" altLang="da-DK" sz="20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id="{A0D30F5E-2648-365D-544A-EF27323E7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da-DK" altLang="da-DK" sz="1400">
                <a:solidFill>
                  <a:srgbClr val="FFFFFF"/>
                </a:solidFill>
              </a:rPr>
              <a:t>KOMPOSITIONSPRINCIPPER</a:t>
            </a:r>
          </a:p>
        </p:txBody>
      </p:sp>
      <p:pic>
        <p:nvPicPr>
          <p:cNvPr id="5" name="Billede 4" descr="Et billede, der indeholder diagram, skitse, mønster, origami&#10;&#10;Automatisk genereret beskrivelse">
            <a:extLst>
              <a:ext uri="{FF2B5EF4-FFF2-40B4-BE49-F238E27FC236}">
                <a16:creationId xmlns:a16="http://schemas.microsoft.com/office/drawing/2014/main" id="{4CA5F785-93AB-9EF0-9614-C0F984C5B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592" y="644630"/>
            <a:ext cx="5554815" cy="55687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9D2BF00-0D04-BCFE-32DF-D76014CB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4307709" cy="2852737"/>
          </a:xfrm>
        </p:spPr>
        <p:txBody>
          <a:bodyPr/>
          <a:lstStyle/>
          <a:p>
            <a:r>
              <a:rPr lang="da-DK" dirty="0"/>
              <a:t>Praktisk øvelse: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430E3EB-97D1-C9C1-CE6C-8F9BE6FDF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4800"/>
              <a:t>kompositioner</a:t>
            </a:r>
            <a:endParaRPr lang="da-DK" dirty="0"/>
          </a:p>
        </p:txBody>
      </p:sp>
      <p:pic>
        <p:nvPicPr>
          <p:cNvPr id="1030" name="Picture 6" descr="Cercle et Carré (Cirkel og firkant), 1930, Franciska Clausen | SMK Open">
            <a:extLst>
              <a:ext uri="{FF2B5EF4-FFF2-40B4-BE49-F238E27FC236}">
                <a16:creationId xmlns:a16="http://schemas.microsoft.com/office/drawing/2014/main" id="{BBF0FA1E-9279-499D-7AEA-ED96A9722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57" y="0"/>
            <a:ext cx="5837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21FB55D-88EE-7C86-4FA9-6995D0BBB0F1}"/>
              </a:ext>
            </a:extLst>
          </p:cNvPr>
          <p:cNvSpPr txBox="1"/>
          <p:nvPr/>
        </p:nvSpPr>
        <p:spPr>
          <a:xfrm>
            <a:off x="4076700" y="621221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da-DK" sz="1400" i="0" dirty="0">
                <a:effectLst/>
                <a:latin typeface="Hill"/>
              </a:rPr>
              <a:t>Franciska Clausen: </a:t>
            </a:r>
          </a:p>
          <a:p>
            <a:pPr algn="l">
              <a:buNone/>
            </a:pPr>
            <a:r>
              <a:rPr lang="da-DK" sz="1400" i="0" dirty="0">
                <a:effectLst/>
                <a:latin typeface="Hill"/>
              </a:rPr>
              <a:t>Cirkel og firkant, 1930</a:t>
            </a:r>
          </a:p>
        </p:txBody>
      </p:sp>
    </p:spTree>
    <p:extLst>
      <p:ext uri="{BB962C8B-B14F-4D97-AF65-F5344CB8AC3E}">
        <p14:creationId xmlns:p14="http://schemas.microsoft.com/office/powerpoint/2010/main" val="160718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tekst, skærmbillede, diagram, Font/skrifttype&#10;&#10;Automatisk genereret beskrivelse">
            <a:extLst>
              <a:ext uri="{FF2B5EF4-FFF2-40B4-BE49-F238E27FC236}">
                <a16:creationId xmlns:a16="http://schemas.microsoft.com/office/drawing/2014/main" id="{E2FC84A6-5D9C-EB45-99C9-69288996A5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4757" y="643467"/>
            <a:ext cx="9442486" cy="557106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35D93A02-FFB0-09CA-C07D-B1B634B12650}"/>
              </a:ext>
            </a:extLst>
          </p:cNvPr>
          <p:cNvSpPr txBox="1"/>
          <p:nvPr/>
        </p:nvSpPr>
        <p:spPr>
          <a:xfrm>
            <a:off x="762000" y="64346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Farveteori</a:t>
            </a:r>
          </a:p>
        </p:txBody>
      </p:sp>
    </p:spTree>
    <p:extLst>
      <p:ext uri="{BB962C8B-B14F-4D97-AF65-F5344CB8AC3E}">
        <p14:creationId xmlns:p14="http://schemas.microsoft.com/office/powerpoint/2010/main" val="409332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CE807E1-2408-48D8-9B87-02C157B75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1" y="193148"/>
            <a:ext cx="9355150" cy="644465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8BB221D-FC0D-2787-ACE7-0160887CF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84" y="389506"/>
            <a:ext cx="3000685" cy="3025971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0D37704-8DA7-D866-5BDF-7E4867FF5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18" y="5409867"/>
            <a:ext cx="4757051" cy="9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Et billede, der indeholder mad, dessert&#10;&#10;Automatisk genereret beskrivelse">
            <a:extLst>
              <a:ext uri="{FF2B5EF4-FFF2-40B4-BE49-F238E27FC236}">
                <a16:creationId xmlns:a16="http://schemas.microsoft.com/office/drawing/2014/main" id="{E078ADD0-901A-7037-89F9-633642208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209095-B5D9-3D26-1F78-405BBB026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sz="5200" b="1">
                <a:solidFill>
                  <a:srgbClr val="FFFFFF"/>
                </a:solidFill>
              </a:rPr>
              <a:t>Introduktion til billedkunst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129C3C-D61E-71EC-69ED-BC17A0AB8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STX c-niveau</a:t>
            </a:r>
          </a:p>
        </p:txBody>
      </p:sp>
    </p:spTree>
    <p:extLst>
      <p:ext uri="{BB962C8B-B14F-4D97-AF65-F5344CB8AC3E}">
        <p14:creationId xmlns:p14="http://schemas.microsoft.com/office/powerpoint/2010/main" val="236770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mputergenereret alternativ tekst:&#10;TEORI &#10;PRAKSIS &#10;ANALYSE ">
            <a:extLst>
              <a:ext uri="{FF2B5EF4-FFF2-40B4-BE49-F238E27FC236}">
                <a16:creationId xmlns:a16="http://schemas.microsoft.com/office/drawing/2014/main" id="{1D648DA3-83C0-334B-8982-6AD56ACA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4974" y="642884"/>
            <a:ext cx="612205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8666028-4A9D-620D-5B5D-07B1BE742A62}"/>
              </a:ext>
            </a:extLst>
          </p:cNvPr>
          <p:cNvSpPr txBox="1"/>
          <p:nvPr/>
        </p:nvSpPr>
        <p:spPr>
          <a:xfrm>
            <a:off x="336331" y="79805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800" dirty="0">
                <a:solidFill>
                  <a:schemeClr val="accent2">
                    <a:lumMod val="75000"/>
                  </a:schemeClr>
                </a:solidFill>
              </a:rPr>
              <a:t>Fagets elementer </a:t>
            </a:r>
          </a:p>
        </p:txBody>
      </p:sp>
      <p:sp>
        <p:nvSpPr>
          <p:cNvPr id="3" name="Krans 2">
            <a:extLst>
              <a:ext uri="{FF2B5EF4-FFF2-40B4-BE49-F238E27FC236}">
                <a16:creationId xmlns:a16="http://schemas.microsoft.com/office/drawing/2014/main" id="{47A3C216-19E5-C797-64B0-CBFB27471145}"/>
              </a:ext>
            </a:extLst>
          </p:cNvPr>
          <p:cNvSpPr/>
          <p:nvPr/>
        </p:nvSpPr>
        <p:spPr>
          <a:xfrm>
            <a:off x="2528394" y="222762"/>
            <a:ext cx="7338738" cy="6411310"/>
          </a:xfrm>
          <a:prstGeom prst="donut">
            <a:avLst>
              <a:gd name="adj" fmla="val 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2CDE93C-B3FD-FA62-EAE0-2EFB0699E239}"/>
              </a:ext>
            </a:extLst>
          </p:cNvPr>
          <p:cNvSpPr txBox="1"/>
          <p:nvPr/>
        </p:nvSpPr>
        <p:spPr>
          <a:xfrm>
            <a:off x="9748346" y="1743981"/>
            <a:ext cx="1466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0070C0"/>
                </a:solidFill>
                <a:latin typeface="American Typewriter" panose="02090604020004020304" pitchFamily="18" charset="77"/>
              </a:rPr>
              <a:t>TEMA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A175E2F-8AFA-16B0-8260-6F32008E67AD}"/>
              </a:ext>
            </a:extLst>
          </p:cNvPr>
          <p:cNvSpPr txBox="1"/>
          <p:nvPr/>
        </p:nvSpPr>
        <p:spPr>
          <a:xfrm>
            <a:off x="9375229" y="5044399"/>
            <a:ext cx="248044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1" dirty="0">
                <a:latin typeface="American Typewriter" panose="02090604020004020304" pitchFamily="18" charset="77"/>
              </a:rPr>
              <a:t>Planen for året:</a:t>
            </a:r>
          </a:p>
          <a:p>
            <a:r>
              <a:rPr lang="da-DK" sz="1400" dirty="0">
                <a:latin typeface="American Typewriter" panose="02090604020004020304" pitchFamily="18" charset="77"/>
              </a:rPr>
              <a:t>Vi arbejder i løbet af året med 5-6 emner, der alle indeholder de tre grundlæggende elementer og afslutter med et praktisk eksamensprojekt.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14BB2D6-1039-1759-4502-4838349DF604}"/>
              </a:ext>
            </a:extLst>
          </p:cNvPr>
          <p:cNvSpPr txBox="1"/>
          <p:nvPr/>
        </p:nvSpPr>
        <p:spPr>
          <a:xfrm>
            <a:off x="196631" y="4613512"/>
            <a:ext cx="30418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b="1" dirty="0">
                <a:latin typeface="American Typewriter" panose="02090604020004020304" pitchFamily="18" charset="77"/>
              </a:rPr>
              <a:t>Genstandsfeltet:</a:t>
            </a:r>
          </a:p>
          <a:p>
            <a:r>
              <a:rPr lang="da-DK" sz="1400" dirty="0">
                <a:latin typeface="American Typewriter" panose="02090604020004020304" pitchFamily="18" charset="77"/>
              </a:rPr>
              <a:t>Vi skal undersøge </a:t>
            </a:r>
            <a:r>
              <a:rPr lang="da-DK" sz="1400" i="1" dirty="0">
                <a:latin typeface="American Typewriter" panose="02090604020004020304" pitchFamily="18" charset="77"/>
              </a:rPr>
              <a:t>”visuelle fænomener, herunder visuelle kulturer, traditionelle kunstformer, nutidens kunstformer samt arkitektur</a:t>
            </a:r>
          </a:p>
          <a:p>
            <a:r>
              <a:rPr lang="da-DK" sz="1400" i="1" dirty="0">
                <a:latin typeface="American Typewriter" panose="02090604020004020304" pitchFamily="18" charset="77"/>
              </a:rPr>
              <a:t>- og eksperimentere med dem for at opnå visuel, æstetisk og innovativ viden og kompetence”</a:t>
            </a:r>
          </a:p>
        </p:txBody>
      </p:sp>
    </p:spTree>
    <p:extLst>
      <p:ext uri="{BB962C8B-B14F-4D97-AF65-F5344CB8AC3E}">
        <p14:creationId xmlns:p14="http://schemas.microsoft.com/office/powerpoint/2010/main" val="185437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521E5-E88D-4358-33AB-B68650FA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da-DK" dirty="0"/>
              <a:t>Opstart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DF5294-426B-7E58-057F-A6A112DD8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da-DK" sz="2000" dirty="0"/>
              <a:t>Grundbog – </a:t>
            </a:r>
            <a:r>
              <a:rPr lang="da-DK" sz="2000" i="1" dirty="0"/>
              <a:t>Temaer i kunsten</a:t>
            </a:r>
          </a:p>
          <a:p>
            <a:r>
              <a:rPr lang="da-DK" sz="2000" dirty="0"/>
              <a:t>OneNote (noter + elektronisk </a:t>
            </a:r>
            <a:r>
              <a:rPr lang="da-DK" sz="2000" dirty="0" err="1"/>
              <a:t>portfolio</a:t>
            </a:r>
            <a:r>
              <a:rPr lang="da-DK" sz="2000" dirty="0"/>
              <a:t>)</a:t>
            </a:r>
            <a:endParaRPr lang="da-DK" sz="1600" dirty="0"/>
          </a:p>
          <a:p>
            <a:r>
              <a:rPr lang="da-DK" sz="2000" dirty="0"/>
              <a:t>Fysisk mappe</a:t>
            </a:r>
          </a:p>
          <a:p>
            <a:r>
              <a:rPr lang="da-DK" sz="2000" dirty="0"/>
              <a:t>+ lidt der er godt at vide om eksamen allerede nu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5" name="Picture 4" descr="Lommeregner på en notesbog">
            <a:extLst>
              <a:ext uri="{FF2B5EF4-FFF2-40B4-BE49-F238E27FC236}">
                <a16:creationId xmlns:a16="http://schemas.microsoft.com/office/drawing/2014/main" id="{B8B29B10-BFCF-1FD0-15BA-DCBE17852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8" r="2446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230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88958-B220-5613-2FF0-E93E7DCEA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16873-A3F9-3253-D1E2-96882279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Hvordan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virker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billeder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Billede 4" descr="Et billede, der indeholder skitse, Stregtegning, stregtegning, tegning&#10;&#10;AI-genereret indhold kan være ukorrekt.">
            <a:extLst>
              <a:ext uri="{FF2B5EF4-FFF2-40B4-BE49-F238E27FC236}">
                <a16:creationId xmlns:a16="http://schemas.microsoft.com/office/drawing/2014/main" id="{3179F640-7D3E-4AF5-1877-491AEB3D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96" y="2229296"/>
            <a:ext cx="9481807" cy="3721608"/>
          </a:xfrm>
          <a:prstGeom prst="rect">
            <a:avLst/>
          </a:prstGeom>
          <a:effectLst/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F7FE1E4-8000-C8C1-67B1-F351004950B7}"/>
              </a:ext>
            </a:extLst>
          </p:cNvPr>
          <p:cNvSpPr txBox="1"/>
          <p:nvPr/>
        </p:nvSpPr>
        <p:spPr>
          <a:xfrm>
            <a:off x="2667000" y="1459855"/>
            <a:ext cx="8077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kern="1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Praktisk</a:t>
            </a:r>
            <a:r>
              <a:rPr lang="en-US" sz="44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øvelse</a:t>
            </a:r>
            <a:r>
              <a:rPr lang="en-US" sz="44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 Kaos </a:t>
            </a:r>
            <a:r>
              <a:rPr lang="en-US" sz="4400" kern="1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44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orden</a:t>
            </a:r>
            <a:r>
              <a:rPr lang="en-US" sz="4400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endParaRPr lang="da-DK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4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D119A-C1BC-1F3E-DE37-6EC59F8A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0059"/>
            <a:ext cx="5880102" cy="1680519"/>
          </a:xfrm>
        </p:spPr>
        <p:txBody>
          <a:bodyPr>
            <a:normAutofit/>
          </a:bodyPr>
          <a:lstStyle/>
          <a:p>
            <a:r>
              <a:rPr lang="da-DK" sz="4000" b="1" dirty="0">
                <a:solidFill>
                  <a:srgbClr val="C00000"/>
                </a:solidFill>
              </a:rPr>
              <a:t>Billedet virkemidler</a:t>
            </a:r>
          </a:p>
        </p:txBody>
      </p:sp>
      <p:pic>
        <p:nvPicPr>
          <p:cNvPr id="1030" name="Picture 6" descr="Piet Mondrian Paintings, Bio, Ideas | TheArtStory">
            <a:extLst>
              <a:ext uri="{FF2B5EF4-FFF2-40B4-BE49-F238E27FC236}">
                <a16:creationId xmlns:a16="http://schemas.microsoft.com/office/drawing/2014/main" id="{0F908B6A-0ADB-2308-A2AD-2C62FB16D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514" y="1573427"/>
            <a:ext cx="3767660" cy="37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øb håndmalet reproduktion af 'Stilleben' af Willem Claeszoon Heda">
            <a:extLst>
              <a:ext uri="{FF2B5EF4-FFF2-40B4-BE49-F238E27FC236}">
                <a16:creationId xmlns:a16="http://schemas.microsoft.com/office/drawing/2014/main" id="{11FD31AB-36AC-0E58-1D51-B7DBCEC5D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8" y="1785336"/>
            <a:ext cx="5049178" cy="37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50F8F9C-11CB-7CE0-B0B8-D85BF876E4C8}"/>
              </a:ext>
            </a:extLst>
          </p:cNvPr>
          <p:cNvSpPr txBox="1"/>
          <p:nvPr/>
        </p:nvSpPr>
        <p:spPr>
          <a:xfrm>
            <a:off x="838198" y="5675374"/>
            <a:ext cx="10515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/>
              <a:t>Figurativ 						     </a:t>
            </a:r>
            <a:r>
              <a:rPr lang="da-DK" sz="2000" dirty="0" err="1"/>
              <a:t>Non-figurativ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16677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28CB6-9694-DA9B-8330-4165F7911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et Mondrian Paintings, Bio, Ideas | TheArtStory">
            <a:extLst>
              <a:ext uri="{FF2B5EF4-FFF2-40B4-BE49-F238E27FC236}">
                <a16:creationId xmlns:a16="http://schemas.microsoft.com/office/drawing/2014/main" id="{D40775D5-75F7-DA7D-4C01-90C602AC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5192" y="3175000"/>
            <a:ext cx="2988610" cy="294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øb håndmalet reproduktion af 'Stilleben' af Willem Claeszoon Heda">
            <a:extLst>
              <a:ext uri="{FF2B5EF4-FFF2-40B4-BE49-F238E27FC236}">
                <a16:creationId xmlns:a16="http://schemas.microsoft.com/office/drawing/2014/main" id="{6D2FEE8A-1B98-8CA6-EA13-72DC3C13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8" y="3429000"/>
            <a:ext cx="3659567" cy="268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4F522769-DF3B-550F-7093-09CB87107605}"/>
              </a:ext>
            </a:extLst>
          </p:cNvPr>
          <p:cNvSpPr txBox="1"/>
          <p:nvPr/>
        </p:nvSpPr>
        <p:spPr>
          <a:xfrm>
            <a:off x="838198" y="6297674"/>
            <a:ext cx="10515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/>
              <a:t>Figurativ 						       	   </a:t>
            </a:r>
            <a:r>
              <a:rPr lang="da-DK" sz="2000" dirty="0" err="1"/>
              <a:t>Non-figurativ</a:t>
            </a:r>
            <a:endParaRPr lang="da-DK" sz="2000" dirty="0"/>
          </a:p>
        </p:txBody>
      </p:sp>
      <p:pic>
        <p:nvPicPr>
          <p:cNvPr id="3074" name="Picture 2" descr="8 idéer på Kunst | stilleben maleri, sommerhus kunst, smukke malerier">
            <a:extLst>
              <a:ext uri="{FF2B5EF4-FFF2-40B4-BE49-F238E27FC236}">
                <a16:creationId xmlns:a16="http://schemas.microsoft.com/office/drawing/2014/main" id="{41CAF64C-4BE3-F5A7-D2D1-9980766CF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36" y="191871"/>
            <a:ext cx="3678084" cy="45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AFEE220C-0E35-69AA-C113-4F9120C9E078}"/>
              </a:ext>
            </a:extLst>
          </p:cNvPr>
          <p:cNvSpPr txBox="1"/>
          <p:nvPr/>
        </p:nvSpPr>
        <p:spPr>
          <a:xfrm>
            <a:off x="4937173" y="4797982"/>
            <a:ext cx="2988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/>
              <a:t>Forenklet sti – abstraktion  </a:t>
            </a:r>
          </a:p>
        </p:txBody>
      </p:sp>
    </p:spTree>
    <p:extLst>
      <p:ext uri="{BB962C8B-B14F-4D97-AF65-F5344CB8AC3E}">
        <p14:creationId xmlns:p14="http://schemas.microsoft.com/office/powerpoint/2010/main" val="394243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FEB95-4435-1B08-AE11-B3DAF98D6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et Mondrian Paintings, Bio, Ideas | TheArtStory">
            <a:extLst>
              <a:ext uri="{FF2B5EF4-FFF2-40B4-BE49-F238E27FC236}">
                <a16:creationId xmlns:a16="http://schemas.microsoft.com/office/drawing/2014/main" id="{F85D6948-E59A-CDCC-42AC-872CD3C7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5192" y="3175000"/>
            <a:ext cx="2988610" cy="294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øb håndmalet reproduktion af 'Stilleben' af Willem Claeszoon Heda">
            <a:extLst>
              <a:ext uri="{FF2B5EF4-FFF2-40B4-BE49-F238E27FC236}">
                <a16:creationId xmlns:a16="http://schemas.microsoft.com/office/drawing/2014/main" id="{5F909C38-5CC1-305F-0C38-3EB4A25B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8" y="3429000"/>
            <a:ext cx="3659567" cy="268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8D771CD-E275-A11A-C872-031B91C999BA}"/>
              </a:ext>
            </a:extLst>
          </p:cNvPr>
          <p:cNvSpPr txBox="1"/>
          <p:nvPr/>
        </p:nvSpPr>
        <p:spPr>
          <a:xfrm>
            <a:off x="838198" y="6297674"/>
            <a:ext cx="10515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/>
              <a:t>Figurativ 						       		 </a:t>
            </a:r>
            <a:r>
              <a:rPr lang="da-DK" sz="2000" dirty="0" err="1"/>
              <a:t>Non-figurativ</a:t>
            </a:r>
            <a:endParaRPr lang="da-DK" sz="2000" dirty="0"/>
          </a:p>
        </p:txBody>
      </p:sp>
      <p:pic>
        <p:nvPicPr>
          <p:cNvPr id="3074" name="Picture 2" descr="8 idéer på Kunst | stilleben maleri, sommerhus kunst, smukke malerier">
            <a:extLst>
              <a:ext uri="{FF2B5EF4-FFF2-40B4-BE49-F238E27FC236}">
                <a16:creationId xmlns:a16="http://schemas.microsoft.com/office/drawing/2014/main" id="{1593B65C-4315-EC2C-95A4-659DE9FCC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36" y="191871"/>
            <a:ext cx="3678084" cy="45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AA913929-2E58-5B80-20B9-1E66A924A4AC}"/>
              </a:ext>
            </a:extLst>
          </p:cNvPr>
          <p:cNvSpPr txBox="1"/>
          <p:nvPr/>
        </p:nvSpPr>
        <p:spPr>
          <a:xfrm>
            <a:off x="4937173" y="4797982"/>
            <a:ext cx="2988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/>
              <a:t>Forenklet sti – abstraktion  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7BBEC87D-F78D-1B83-B0C4-352168E13AFA}"/>
              </a:ext>
            </a:extLst>
          </p:cNvPr>
          <p:cNvSpPr txBox="1"/>
          <p:nvPr/>
        </p:nvSpPr>
        <p:spPr>
          <a:xfrm>
            <a:off x="623204" y="1486761"/>
            <a:ext cx="11124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dirty="0"/>
              <a:t>Realisme 							Abstraktion </a:t>
            </a:r>
          </a:p>
        </p:txBody>
      </p:sp>
      <p:sp>
        <p:nvSpPr>
          <p:cNvPr id="17" name="Højre-venstrepil 16">
            <a:extLst>
              <a:ext uri="{FF2B5EF4-FFF2-40B4-BE49-F238E27FC236}">
                <a16:creationId xmlns:a16="http://schemas.microsoft.com/office/drawing/2014/main" id="{8836546A-1F23-7D14-D1FE-502C07B1BCF6}"/>
              </a:ext>
            </a:extLst>
          </p:cNvPr>
          <p:cNvSpPr/>
          <p:nvPr/>
        </p:nvSpPr>
        <p:spPr>
          <a:xfrm>
            <a:off x="3169102" y="1567610"/>
            <a:ext cx="5588000" cy="4846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0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D261E-5F53-734F-AF17-823EB159B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felt 15">
            <a:extLst>
              <a:ext uri="{FF2B5EF4-FFF2-40B4-BE49-F238E27FC236}">
                <a16:creationId xmlns:a16="http://schemas.microsoft.com/office/drawing/2014/main" id="{CAACA4E9-E0AC-4965-4946-7D0ED4D4F30B}"/>
              </a:ext>
            </a:extLst>
          </p:cNvPr>
          <p:cNvSpPr txBox="1"/>
          <p:nvPr/>
        </p:nvSpPr>
        <p:spPr>
          <a:xfrm>
            <a:off x="533852" y="4771497"/>
            <a:ext cx="11124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dirty="0"/>
              <a:t>Realisme 							Abstraktion </a:t>
            </a:r>
          </a:p>
        </p:txBody>
      </p:sp>
      <p:sp>
        <p:nvSpPr>
          <p:cNvPr id="17" name="Højre-venstrepil 16">
            <a:extLst>
              <a:ext uri="{FF2B5EF4-FFF2-40B4-BE49-F238E27FC236}">
                <a16:creationId xmlns:a16="http://schemas.microsoft.com/office/drawing/2014/main" id="{21EED484-D1BF-AFCE-5E4F-8FB798D8246A}"/>
              </a:ext>
            </a:extLst>
          </p:cNvPr>
          <p:cNvSpPr/>
          <p:nvPr/>
        </p:nvSpPr>
        <p:spPr>
          <a:xfrm>
            <a:off x="2959100" y="4852346"/>
            <a:ext cx="5588000" cy="4846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5C82356-3C30-CC15-5F5A-6F1683C5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Analytisk opgave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96111F6-5398-45EF-68A3-B795E732E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0" y="1557618"/>
            <a:ext cx="6578600" cy="26057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 dirty="0"/>
              <a:t>Find i bøgerne på bordet eksempler på kunstværker der figurative og </a:t>
            </a:r>
            <a:r>
              <a:rPr lang="da-DK" sz="2400" dirty="0" err="1"/>
              <a:t>non-figurative</a:t>
            </a:r>
            <a:r>
              <a:rPr lang="da-DK" sz="2400" dirty="0"/>
              <a:t> – og værker der placerer sig et sted i mellem. 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Klip værkerne ud placer dem på et kontinuum, hvor du i yderpolerne skriver realisme og abstraktion.  </a:t>
            </a:r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1026" name="Picture 2" descr="Den billigste måde at slibe saks på: du behøver kun aluminiumsfolie | City  Magazine">
            <a:extLst>
              <a:ext uri="{FF2B5EF4-FFF2-40B4-BE49-F238E27FC236}">
                <a16:creationId xmlns:a16="http://schemas.microsoft.com/office/drawing/2014/main" id="{A93D2500-C4B6-D83B-EAA1-2ED1DED16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52" y="1547159"/>
            <a:ext cx="3911148" cy="26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98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445</Words>
  <Application>Microsoft Macintosh PowerPoint</Application>
  <PresentationFormat>Widescreen</PresentationFormat>
  <Paragraphs>54</Paragraphs>
  <Slides>17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3" baseType="lpstr">
      <vt:lpstr>American Typewriter</vt:lpstr>
      <vt:lpstr>Aptos</vt:lpstr>
      <vt:lpstr>Aptos Display</vt:lpstr>
      <vt:lpstr>Arial</vt:lpstr>
      <vt:lpstr>Hill</vt:lpstr>
      <vt:lpstr>Office-tema</vt:lpstr>
      <vt:lpstr>Første forløb: Maleriet genbesøgt</vt:lpstr>
      <vt:lpstr>Introduktion til billedkunst</vt:lpstr>
      <vt:lpstr>PowerPoint-præsentation</vt:lpstr>
      <vt:lpstr>Opstart</vt:lpstr>
      <vt:lpstr>Hvordan virker billeder?</vt:lpstr>
      <vt:lpstr>Billedet virkemidler</vt:lpstr>
      <vt:lpstr>PowerPoint-præsentation</vt:lpstr>
      <vt:lpstr>PowerPoint-præsentation</vt:lpstr>
      <vt:lpstr>Analytisk opgave</vt:lpstr>
      <vt:lpstr>PowerPoint-præsentation</vt:lpstr>
      <vt:lpstr>Undersøgelsespunkter inden udstillingsbesøget</vt:lpstr>
      <vt:lpstr>Hvem er Thomas Kluge?</vt:lpstr>
      <vt:lpstr>Komposition</vt:lpstr>
      <vt:lpstr>KOMPOSITIONSPRINCIPPER</vt:lpstr>
      <vt:lpstr>Praktisk øvelse: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Ditte Bang Skovgård-Hansen</dc:creator>
  <cp:lastModifiedBy>Ditte Bang Skovgård-Hansen</cp:lastModifiedBy>
  <cp:revision>14</cp:revision>
  <dcterms:created xsi:type="dcterms:W3CDTF">2025-08-11T11:50:59Z</dcterms:created>
  <dcterms:modified xsi:type="dcterms:W3CDTF">2025-08-18T13:44:06Z</dcterms:modified>
</cp:coreProperties>
</file>