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4" r:id="rId4"/>
    <p:sldId id="273" r:id="rId5"/>
    <p:sldId id="276" r:id="rId6"/>
    <p:sldId id="277" r:id="rId7"/>
    <p:sldId id="257" r:id="rId8"/>
    <p:sldId id="258" r:id="rId9"/>
    <p:sldId id="259" r:id="rId10"/>
    <p:sldId id="260" r:id="rId11"/>
    <p:sldId id="278" r:id="rId12"/>
    <p:sldId id="270" r:id="rId13"/>
    <p:sldId id="261" r:id="rId14"/>
    <p:sldId id="265" r:id="rId15"/>
    <p:sldId id="262" r:id="rId16"/>
    <p:sldId id="264" r:id="rId17"/>
    <p:sldId id="263" r:id="rId18"/>
    <p:sldId id="271" r:id="rId19"/>
    <p:sldId id="266" r:id="rId20"/>
    <p:sldId id="279"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13D10-0651-45F7-AF27-905537A7916D}" v="10" dt="2025-11-14T11:43:31.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p:scale>
          <a:sx n="60" d="100"/>
          <a:sy n="60" d="100"/>
        </p:scale>
        <p:origin x="908"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e Tang Christensen" userId="c108b385-35c2-421a-8a6b-7f3d081380af" providerId="ADAL" clId="{456C42E2-CF7B-4E08-966A-9B70DC57DB18}"/>
    <pc:docChg chg="undo custSel addSld delSld modSld sldOrd">
      <pc:chgData name="Cecilie Tang Christensen" userId="c108b385-35c2-421a-8a6b-7f3d081380af" providerId="ADAL" clId="{456C42E2-CF7B-4E08-966A-9B70DC57DB18}" dt="2025-11-14T11:44:00.917" v="2277" actId="1076"/>
      <pc:docMkLst>
        <pc:docMk/>
      </pc:docMkLst>
      <pc:sldChg chg="modSp mod">
        <pc:chgData name="Cecilie Tang Christensen" userId="c108b385-35c2-421a-8a6b-7f3d081380af" providerId="ADAL" clId="{456C42E2-CF7B-4E08-966A-9B70DC57DB18}" dt="2025-11-13T10:15:49.788" v="1924" actId="20577"/>
        <pc:sldMkLst>
          <pc:docMk/>
          <pc:sldMk cId="296122786" sldId="256"/>
        </pc:sldMkLst>
        <pc:spChg chg="mod">
          <ac:chgData name="Cecilie Tang Christensen" userId="c108b385-35c2-421a-8a6b-7f3d081380af" providerId="ADAL" clId="{456C42E2-CF7B-4E08-966A-9B70DC57DB18}" dt="2025-11-12T09:52:11.964" v="782" actId="1076"/>
          <ac:spMkLst>
            <pc:docMk/>
            <pc:sldMk cId="296122786" sldId="256"/>
            <ac:spMk id="2" creationId="{00000000-0000-0000-0000-000000000000}"/>
          </ac:spMkLst>
        </pc:spChg>
        <pc:spChg chg="mod">
          <ac:chgData name="Cecilie Tang Christensen" userId="c108b385-35c2-421a-8a6b-7f3d081380af" providerId="ADAL" clId="{456C42E2-CF7B-4E08-966A-9B70DC57DB18}" dt="2025-11-13T10:15:49.788" v="1924" actId="20577"/>
          <ac:spMkLst>
            <pc:docMk/>
            <pc:sldMk cId="296122786" sldId="256"/>
            <ac:spMk id="3" creationId="{00000000-0000-0000-0000-000000000000}"/>
          </ac:spMkLst>
        </pc:spChg>
        <pc:picChg chg="mod">
          <ac:chgData name="Cecilie Tang Christensen" userId="c108b385-35c2-421a-8a6b-7f3d081380af" providerId="ADAL" clId="{456C42E2-CF7B-4E08-966A-9B70DC57DB18}" dt="2025-11-12T09:52:07.982" v="781" actId="1076"/>
          <ac:picMkLst>
            <pc:docMk/>
            <pc:sldMk cId="296122786" sldId="256"/>
            <ac:picMk id="4" creationId="{00000000-0000-0000-0000-000000000000}"/>
          </ac:picMkLst>
        </pc:picChg>
      </pc:sldChg>
      <pc:sldChg chg="modSp mod">
        <pc:chgData name="Cecilie Tang Christensen" userId="c108b385-35c2-421a-8a6b-7f3d081380af" providerId="ADAL" clId="{456C42E2-CF7B-4E08-966A-9B70DC57DB18}" dt="2025-11-12T09:55:17.699" v="909" actId="20577"/>
        <pc:sldMkLst>
          <pc:docMk/>
          <pc:sldMk cId="849311002" sldId="257"/>
        </pc:sldMkLst>
        <pc:spChg chg="mod">
          <ac:chgData name="Cecilie Tang Christensen" userId="c108b385-35c2-421a-8a6b-7f3d081380af" providerId="ADAL" clId="{456C42E2-CF7B-4E08-966A-9B70DC57DB18}" dt="2025-11-12T09:55:17.699" v="909" actId="20577"/>
          <ac:spMkLst>
            <pc:docMk/>
            <pc:sldMk cId="849311002" sldId="257"/>
            <ac:spMk id="3" creationId="{00000000-0000-0000-0000-000000000000}"/>
          </ac:spMkLst>
        </pc:spChg>
      </pc:sldChg>
      <pc:sldChg chg="modSp mod">
        <pc:chgData name="Cecilie Tang Christensen" userId="c108b385-35c2-421a-8a6b-7f3d081380af" providerId="ADAL" clId="{456C42E2-CF7B-4E08-966A-9B70DC57DB18}" dt="2025-11-12T09:56:33.705" v="1004" actId="14100"/>
        <pc:sldMkLst>
          <pc:docMk/>
          <pc:sldMk cId="4244245837" sldId="258"/>
        </pc:sldMkLst>
        <pc:spChg chg="mod">
          <ac:chgData name="Cecilie Tang Christensen" userId="c108b385-35c2-421a-8a6b-7f3d081380af" providerId="ADAL" clId="{456C42E2-CF7B-4E08-966A-9B70DC57DB18}" dt="2025-11-12T09:56:33.705" v="1004" actId="14100"/>
          <ac:spMkLst>
            <pc:docMk/>
            <pc:sldMk cId="4244245837" sldId="258"/>
            <ac:spMk id="3" creationId="{00000000-0000-0000-0000-000000000000}"/>
          </ac:spMkLst>
        </pc:spChg>
      </pc:sldChg>
      <pc:sldChg chg="addSp delSp modSp mod">
        <pc:chgData name="Cecilie Tang Christensen" userId="c108b385-35c2-421a-8a6b-7f3d081380af" providerId="ADAL" clId="{456C42E2-CF7B-4E08-966A-9B70DC57DB18}" dt="2025-11-12T10:09:03.858" v="1743" actId="20577"/>
        <pc:sldMkLst>
          <pc:docMk/>
          <pc:sldMk cId="1380522934" sldId="259"/>
        </pc:sldMkLst>
        <pc:spChg chg="mod">
          <ac:chgData name="Cecilie Tang Christensen" userId="c108b385-35c2-421a-8a6b-7f3d081380af" providerId="ADAL" clId="{456C42E2-CF7B-4E08-966A-9B70DC57DB18}" dt="2025-11-12T10:07:19.898" v="1627" actId="26606"/>
          <ac:spMkLst>
            <pc:docMk/>
            <pc:sldMk cId="1380522934" sldId="259"/>
            <ac:spMk id="2" creationId="{00000000-0000-0000-0000-000000000000}"/>
          </ac:spMkLst>
        </pc:spChg>
        <pc:spChg chg="mod">
          <ac:chgData name="Cecilie Tang Christensen" userId="c108b385-35c2-421a-8a6b-7f3d081380af" providerId="ADAL" clId="{456C42E2-CF7B-4E08-966A-9B70DC57DB18}" dt="2025-11-12T10:09:03.858" v="1743" actId="20577"/>
          <ac:spMkLst>
            <pc:docMk/>
            <pc:sldMk cId="1380522934" sldId="259"/>
            <ac:spMk id="3" creationId="{00000000-0000-0000-0000-000000000000}"/>
          </ac:spMkLst>
        </pc:spChg>
        <pc:spChg chg="add">
          <ac:chgData name="Cecilie Tang Christensen" userId="c108b385-35c2-421a-8a6b-7f3d081380af" providerId="ADAL" clId="{456C42E2-CF7B-4E08-966A-9B70DC57DB18}" dt="2025-11-12T10:07:19.898" v="1627" actId="26606"/>
          <ac:spMkLst>
            <pc:docMk/>
            <pc:sldMk cId="1380522934" sldId="259"/>
            <ac:spMk id="23" creationId="{100EDD19-6802-4EC3-95CE-CFFAB042CFD6}"/>
          </ac:spMkLst>
        </pc:spChg>
        <pc:spChg chg="add">
          <ac:chgData name="Cecilie Tang Christensen" userId="c108b385-35c2-421a-8a6b-7f3d081380af" providerId="ADAL" clId="{456C42E2-CF7B-4E08-966A-9B70DC57DB18}" dt="2025-11-12T10:07:19.898" v="1627" actId="26606"/>
          <ac:spMkLst>
            <pc:docMk/>
            <pc:sldMk cId="1380522934" sldId="259"/>
            <ac:spMk id="25" creationId="{DB17E863-922E-4C26-BD64-E8FD41D28661}"/>
          </ac:spMkLst>
        </pc:spChg>
      </pc:sldChg>
      <pc:sldChg chg="modSp mod">
        <pc:chgData name="Cecilie Tang Christensen" userId="c108b385-35c2-421a-8a6b-7f3d081380af" providerId="ADAL" clId="{456C42E2-CF7B-4E08-966A-9B70DC57DB18}" dt="2025-11-12T10:11:02.096" v="1747" actId="113"/>
        <pc:sldMkLst>
          <pc:docMk/>
          <pc:sldMk cId="15241568" sldId="260"/>
        </pc:sldMkLst>
        <pc:spChg chg="mod">
          <ac:chgData name="Cecilie Tang Christensen" userId="c108b385-35c2-421a-8a6b-7f3d081380af" providerId="ADAL" clId="{456C42E2-CF7B-4E08-966A-9B70DC57DB18}" dt="2025-11-12T10:11:02.096" v="1747" actId="113"/>
          <ac:spMkLst>
            <pc:docMk/>
            <pc:sldMk cId="15241568" sldId="260"/>
            <ac:spMk id="3" creationId="{00000000-0000-0000-0000-000000000000}"/>
          </ac:spMkLst>
        </pc:spChg>
      </pc:sldChg>
      <pc:sldChg chg="modSp mod">
        <pc:chgData name="Cecilie Tang Christensen" userId="c108b385-35c2-421a-8a6b-7f3d081380af" providerId="ADAL" clId="{456C42E2-CF7B-4E08-966A-9B70DC57DB18}" dt="2025-11-13T10:02:42.856" v="1817" actId="113"/>
        <pc:sldMkLst>
          <pc:docMk/>
          <pc:sldMk cId="2868579111" sldId="261"/>
        </pc:sldMkLst>
        <pc:spChg chg="mod">
          <ac:chgData name="Cecilie Tang Christensen" userId="c108b385-35c2-421a-8a6b-7f3d081380af" providerId="ADAL" clId="{456C42E2-CF7B-4E08-966A-9B70DC57DB18}" dt="2025-11-13T09:38:31.321" v="1778" actId="20577"/>
          <ac:spMkLst>
            <pc:docMk/>
            <pc:sldMk cId="2868579111" sldId="261"/>
            <ac:spMk id="2" creationId="{00000000-0000-0000-0000-000000000000}"/>
          </ac:spMkLst>
        </pc:spChg>
        <pc:spChg chg="mod">
          <ac:chgData name="Cecilie Tang Christensen" userId="c108b385-35c2-421a-8a6b-7f3d081380af" providerId="ADAL" clId="{456C42E2-CF7B-4E08-966A-9B70DC57DB18}" dt="2025-11-13T10:02:42.856" v="1817" actId="113"/>
          <ac:spMkLst>
            <pc:docMk/>
            <pc:sldMk cId="2868579111" sldId="261"/>
            <ac:spMk id="3" creationId="{00000000-0000-0000-0000-000000000000}"/>
          </ac:spMkLst>
        </pc:spChg>
      </pc:sldChg>
      <pc:sldChg chg="modSp mod ord">
        <pc:chgData name="Cecilie Tang Christensen" userId="c108b385-35c2-421a-8a6b-7f3d081380af" providerId="ADAL" clId="{456C42E2-CF7B-4E08-966A-9B70DC57DB18}" dt="2025-11-13T19:24:19.509" v="2183" actId="113"/>
        <pc:sldMkLst>
          <pc:docMk/>
          <pc:sldMk cId="1248932955" sldId="262"/>
        </pc:sldMkLst>
        <pc:spChg chg="mod">
          <ac:chgData name="Cecilie Tang Christensen" userId="c108b385-35c2-421a-8a6b-7f3d081380af" providerId="ADAL" clId="{456C42E2-CF7B-4E08-966A-9B70DC57DB18}" dt="2025-11-13T19:24:19.509" v="2183" actId="113"/>
          <ac:spMkLst>
            <pc:docMk/>
            <pc:sldMk cId="1248932955" sldId="262"/>
            <ac:spMk id="3" creationId="{00000000-0000-0000-0000-000000000000}"/>
          </ac:spMkLst>
        </pc:spChg>
      </pc:sldChg>
      <pc:sldChg chg="modSp mod">
        <pc:chgData name="Cecilie Tang Christensen" userId="c108b385-35c2-421a-8a6b-7f3d081380af" providerId="ADAL" clId="{456C42E2-CF7B-4E08-966A-9B70DC57DB18}" dt="2025-11-13T19:40:16.038" v="2185" actId="113"/>
        <pc:sldMkLst>
          <pc:docMk/>
          <pc:sldMk cId="1269829626" sldId="264"/>
        </pc:sldMkLst>
        <pc:spChg chg="mod">
          <ac:chgData name="Cecilie Tang Christensen" userId="c108b385-35c2-421a-8a6b-7f3d081380af" providerId="ADAL" clId="{456C42E2-CF7B-4E08-966A-9B70DC57DB18}" dt="2025-11-13T19:40:16.038" v="2185" actId="113"/>
          <ac:spMkLst>
            <pc:docMk/>
            <pc:sldMk cId="1269829626" sldId="264"/>
            <ac:spMk id="3" creationId="{00000000-0000-0000-0000-000000000000}"/>
          </ac:spMkLst>
        </pc:spChg>
      </pc:sldChg>
      <pc:sldChg chg="modSp mod">
        <pc:chgData name="Cecilie Tang Christensen" userId="c108b385-35c2-421a-8a6b-7f3d081380af" providerId="ADAL" clId="{456C42E2-CF7B-4E08-966A-9B70DC57DB18}" dt="2025-11-13T19:47:28.912" v="2250" actId="11"/>
        <pc:sldMkLst>
          <pc:docMk/>
          <pc:sldMk cId="3439162419" sldId="266"/>
        </pc:sldMkLst>
        <pc:spChg chg="mod">
          <ac:chgData name="Cecilie Tang Christensen" userId="c108b385-35c2-421a-8a6b-7f3d081380af" providerId="ADAL" clId="{456C42E2-CF7B-4E08-966A-9B70DC57DB18}" dt="2025-11-13T19:47:28.912" v="2250" actId="11"/>
          <ac:spMkLst>
            <pc:docMk/>
            <pc:sldMk cId="3439162419" sldId="266"/>
            <ac:spMk id="3" creationId="{BE4CFC0E-CF9C-46E1-9BEB-C9B67A4B18B5}"/>
          </ac:spMkLst>
        </pc:spChg>
      </pc:sldChg>
      <pc:sldChg chg="del">
        <pc:chgData name="Cecilie Tang Christensen" userId="c108b385-35c2-421a-8a6b-7f3d081380af" providerId="ADAL" clId="{456C42E2-CF7B-4E08-966A-9B70DC57DB18}" dt="2025-11-13T10:06:06.598" v="1820" actId="2696"/>
        <pc:sldMkLst>
          <pc:docMk/>
          <pc:sldMk cId="1148040355" sldId="267"/>
        </pc:sldMkLst>
      </pc:sldChg>
      <pc:sldChg chg="del">
        <pc:chgData name="Cecilie Tang Christensen" userId="c108b385-35c2-421a-8a6b-7f3d081380af" providerId="ADAL" clId="{456C42E2-CF7B-4E08-966A-9B70DC57DB18}" dt="2025-11-13T10:06:08.562" v="1821" actId="2696"/>
        <pc:sldMkLst>
          <pc:docMk/>
          <pc:sldMk cId="3416547823" sldId="268"/>
        </pc:sldMkLst>
      </pc:sldChg>
      <pc:sldChg chg="del">
        <pc:chgData name="Cecilie Tang Christensen" userId="c108b385-35c2-421a-8a6b-7f3d081380af" providerId="ADAL" clId="{456C42E2-CF7B-4E08-966A-9B70DC57DB18}" dt="2025-11-13T10:06:10.826" v="1822" actId="2696"/>
        <pc:sldMkLst>
          <pc:docMk/>
          <pc:sldMk cId="2369768645" sldId="269"/>
        </pc:sldMkLst>
      </pc:sldChg>
      <pc:sldChg chg="modSp mod">
        <pc:chgData name="Cecilie Tang Christensen" userId="c108b385-35c2-421a-8a6b-7f3d081380af" providerId="ADAL" clId="{456C42E2-CF7B-4E08-966A-9B70DC57DB18}" dt="2025-11-13T09:56:21.234" v="1816" actId="20577"/>
        <pc:sldMkLst>
          <pc:docMk/>
          <pc:sldMk cId="1273105654" sldId="270"/>
        </pc:sldMkLst>
        <pc:spChg chg="mod">
          <ac:chgData name="Cecilie Tang Christensen" userId="c108b385-35c2-421a-8a6b-7f3d081380af" providerId="ADAL" clId="{456C42E2-CF7B-4E08-966A-9B70DC57DB18}" dt="2025-11-13T09:56:21.234" v="1816" actId="20577"/>
          <ac:spMkLst>
            <pc:docMk/>
            <pc:sldMk cId="1273105654" sldId="270"/>
            <ac:spMk id="3" creationId="{EC300040-7280-E602-C8EB-C1B506CCBEFA}"/>
          </ac:spMkLst>
        </pc:spChg>
      </pc:sldChg>
      <pc:sldChg chg="modSp new mod">
        <pc:chgData name="Cecilie Tang Christensen" userId="c108b385-35c2-421a-8a6b-7f3d081380af" providerId="ADAL" clId="{456C42E2-CF7B-4E08-966A-9B70DC57DB18}" dt="2025-11-12T09:31:50.363" v="665" actId="113"/>
        <pc:sldMkLst>
          <pc:docMk/>
          <pc:sldMk cId="118804298" sldId="272"/>
        </pc:sldMkLst>
        <pc:spChg chg="mod">
          <ac:chgData name="Cecilie Tang Christensen" userId="c108b385-35c2-421a-8a6b-7f3d081380af" providerId="ADAL" clId="{456C42E2-CF7B-4E08-966A-9B70DC57DB18}" dt="2025-11-10T07:37:05.253" v="18" actId="20577"/>
          <ac:spMkLst>
            <pc:docMk/>
            <pc:sldMk cId="118804298" sldId="272"/>
            <ac:spMk id="2" creationId="{EA536D32-DDC9-0284-409B-8FCB553C9BE9}"/>
          </ac:spMkLst>
        </pc:spChg>
        <pc:spChg chg="mod">
          <ac:chgData name="Cecilie Tang Christensen" userId="c108b385-35c2-421a-8a6b-7f3d081380af" providerId="ADAL" clId="{456C42E2-CF7B-4E08-966A-9B70DC57DB18}" dt="2025-11-12T09:31:50.363" v="665" actId="113"/>
          <ac:spMkLst>
            <pc:docMk/>
            <pc:sldMk cId="118804298" sldId="272"/>
            <ac:spMk id="3" creationId="{B8DFDC31-DF01-FBE3-787F-6BA4F0556401}"/>
          </ac:spMkLst>
        </pc:spChg>
      </pc:sldChg>
      <pc:sldChg chg="modSp new mod">
        <pc:chgData name="Cecilie Tang Christensen" userId="c108b385-35c2-421a-8a6b-7f3d081380af" providerId="ADAL" clId="{456C42E2-CF7B-4E08-966A-9B70DC57DB18}" dt="2025-11-12T09:20:08.809" v="260" actId="27636"/>
        <pc:sldMkLst>
          <pc:docMk/>
          <pc:sldMk cId="2581463686" sldId="273"/>
        </pc:sldMkLst>
        <pc:spChg chg="mod">
          <ac:chgData name="Cecilie Tang Christensen" userId="c108b385-35c2-421a-8a6b-7f3d081380af" providerId="ADAL" clId="{456C42E2-CF7B-4E08-966A-9B70DC57DB18}" dt="2025-11-10T07:45:14.298" v="146" actId="255"/>
          <ac:spMkLst>
            <pc:docMk/>
            <pc:sldMk cId="2581463686" sldId="273"/>
            <ac:spMk id="2" creationId="{9DF524DA-6778-B1D4-A427-261B7A9BC445}"/>
          </ac:spMkLst>
        </pc:spChg>
        <pc:spChg chg="mod">
          <ac:chgData name="Cecilie Tang Christensen" userId="c108b385-35c2-421a-8a6b-7f3d081380af" providerId="ADAL" clId="{456C42E2-CF7B-4E08-966A-9B70DC57DB18}" dt="2025-11-12T09:20:08.809" v="260" actId="27636"/>
          <ac:spMkLst>
            <pc:docMk/>
            <pc:sldMk cId="2581463686" sldId="273"/>
            <ac:spMk id="3" creationId="{D0026F86-F10C-8DC5-1C6C-13F90EEDFC86}"/>
          </ac:spMkLst>
        </pc:spChg>
      </pc:sldChg>
      <pc:sldChg chg="addSp delSp modSp new mod">
        <pc:chgData name="Cecilie Tang Christensen" userId="c108b385-35c2-421a-8a6b-7f3d081380af" providerId="ADAL" clId="{456C42E2-CF7B-4E08-966A-9B70DC57DB18}" dt="2025-11-13T10:16:57.945" v="1937" actId="113"/>
        <pc:sldMkLst>
          <pc:docMk/>
          <pc:sldMk cId="4243156784" sldId="274"/>
        </pc:sldMkLst>
        <pc:spChg chg="mod">
          <ac:chgData name="Cecilie Tang Christensen" userId="c108b385-35c2-421a-8a6b-7f3d081380af" providerId="ADAL" clId="{456C42E2-CF7B-4E08-966A-9B70DC57DB18}" dt="2025-11-13T10:15:58.807" v="1925" actId="113"/>
          <ac:spMkLst>
            <pc:docMk/>
            <pc:sldMk cId="4243156784" sldId="274"/>
            <ac:spMk id="2" creationId="{8CF389F5-D6D6-D729-3864-E644E1484826}"/>
          </ac:spMkLst>
        </pc:spChg>
        <pc:graphicFrameChg chg="add mod modGraphic">
          <ac:chgData name="Cecilie Tang Christensen" userId="c108b385-35c2-421a-8a6b-7f3d081380af" providerId="ADAL" clId="{456C42E2-CF7B-4E08-966A-9B70DC57DB18}" dt="2025-11-13T10:16:57.945" v="1937" actId="113"/>
          <ac:graphicFrameMkLst>
            <pc:docMk/>
            <pc:sldMk cId="4243156784" sldId="274"/>
            <ac:graphicFrameMk id="4" creationId="{5E746202-E8C8-B39B-3FE0-69E0A900B08B}"/>
          </ac:graphicFrameMkLst>
        </pc:graphicFrameChg>
      </pc:sldChg>
      <pc:sldChg chg="modSp new del mod">
        <pc:chgData name="Cecilie Tang Christensen" userId="c108b385-35c2-421a-8a6b-7f3d081380af" providerId="ADAL" clId="{456C42E2-CF7B-4E08-966A-9B70DC57DB18}" dt="2025-11-13T19:42:38.749" v="2186" actId="2696"/>
        <pc:sldMkLst>
          <pc:docMk/>
          <pc:sldMk cId="2075032460" sldId="275"/>
        </pc:sldMkLst>
        <pc:spChg chg="mod">
          <ac:chgData name="Cecilie Tang Christensen" userId="c108b385-35c2-421a-8a6b-7f3d081380af" providerId="ADAL" clId="{456C42E2-CF7B-4E08-966A-9B70DC57DB18}" dt="2025-11-13T10:15:15.416" v="1852" actId="20577"/>
          <ac:spMkLst>
            <pc:docMk/>
            <pc:sldMk cId="2075032460" sldId="275"/>
            <ac:spMk id="2" creationId="{2750A47F-F2DE-3658-2290-60EF1F979DE3}"/>
          </ac:spMkLst>
        </pc:spChg>
      </pc:sldChg>
      <pc:sldChg chg="delSp modSp new mod">
        <pc:chgData name="Cecilie Tang Christensen" userId="c108b385-35c2-421a-8a6b-7f3d081380af" providerId="ADAL" clId="{456C42E2-CF7B-4E08-966A-9B70DC57DB18}" dt="2025-11-13T19:07:21.891" v="2055"/>
        <pc:sldMkLst>
          <pc:docMk/>
          <pc:sldMk cId="625775699" sldId="276"/>
        </pc:sldMkLst>
        <pc:spChg chg="del">
          <ac:chgData name="Cecilie Tang Christensen" userId="c108b385-35c2-421a-8a6b-7f3d081380af" providerId="ADAL" clId="{456C42E2-CF7B-4E08-966A-9B70DC57DB18}" dt="2025-11-13T18:44:10.676" v="1943" actId="21"/>
          <ac:spMkLst>
            <pc:docMk/>
            <pc:sldMk cId="625775699" sldId="276"/>
            <ac:spMk id="2" creationId="{6D392469-101F-1D6F-0450-38E812BAB5E5}"/>
          </ac:spMkLst>
        </pc:spChg>
        <pc:spChg chg="mod">
          <ac:chgData name="Cecilie Tang Christensen" userId="c108b385-35c2-421a-8a6b-7f3d081380af" providerId="ADAL" clId="{456C42E2-CF7B-4E08-966A-9B70DC57DB18}" dt="2025-11-13T19:07:21.891" v="2055"/>
          <ac:spMkLst>
            <pc:docMk/>
            <pc:sldMk cId="625775699" sldId="276"/>
            <ac:spMk id="3" creationId="{F1B4D30A-83E8-7482-D9DA-4A6314DBF0BF}"/>
          </ac:spMkLst>
        </pc:spChg>
      </pc:sldChg>
      <pc:sldChg chg="addSp delSp modSp new mod">
        <pc:chgData name="Cecilie Tang Christensen" userId="c108b385-35c2-421a-8a6b-7f3d081380af" providerId="ADAL" clId="{456C42E2-CF7B-4E08-966A-9B70DC57DB18}" dt="2025-11-13T19:07:43.982" v="2056" actId="255"/>
        <pc:sldMkLst>
          <pc:docMk/>
          <pc:sldMk cId="6057059" sldId="277"/>
        </pc:sldMkLst>
        <pc:spChg chg="mod">
          <ac:chgData name="Cecilie Tang Christensen" userId="c108b385-35c2-421a-8a6b-7f3d081380af" providerId="ADAL" clId="{456C42E2-CF7B-4E08-966A-9B70DC57DB18}" dt="2025-11-13T18:52:07.009" v="2042" actId="20577"/>
          <ac:spMkLst>
            <pc:docMk/>
            <pc:sldMk cId="6057059" sldId="277"/>
            <ac:spMk id="2" creationId="{F51A73E6-CAB8-F9D8-963F-DD4EE46DD0B9}"/>
          </ac:spMkLst>
        </pc:spChg>
        <pc:spChg chg="add del mod">
          <ac:chgData name="Cecilie Tang Christensen" userId="c108b385-35c2-421a-8a6b-7f3d081380af" providerId="ADAL" clId="{456C42E2-CF7B-4E08-966A-9B70DC57DB18}" dt="2025-11-13T19:07:43.982" v="2056" actId="255"/>
          <ac:spMkLst>
            <pc:docMk/>
            <pc:sldMk cId="6057059" sldId="277"/>
            <ac:spMk id="3" creationId="{8122050C-CD20-6DF9-4D25-757D2C716454}"/>
          </ac:spMkLst>
        </pc:spChg>
        <pc:spChg chg="add mod">
          <ac:chgData name="Cecilie Tang Christensen" userId="c108b385-35c2-421a-8a6b-7f3d081380af" providerId="ADAL" clId="{456C42E2-CF7B-4E08-966A-9B70DC57DB18}" dt="2025-11-13T18:51:49.243" v="1996"/>
          <ac:spMkLst>
            <pc:docMk/>
            <pc:sldMk cId="6057059" sldId="277"/>
            <ac:spMk id="4" creationId="{FE828131-3BFE-B7BA-BEAC-1A36155AA89C}"/>
          </ac:spMkLst>
        </pc:spChg>
      </pc:sldChg>
      <pc:sldChg chg="modSp new mod">
        <pc:chgData name="Cecilie Tang Christensen" userId="c108b385-35c2-421a-8a6b-7f3d081380af" providerId="ADAL" clId="{456C42E2-CF7B-4E08-966A-9B70DC57DB18}" dt="2025-11-13T19:43:24.718" v="2249" actId="20577"/>
        <pc:sldMkLst>
          <pc:docMk/>
          <pc:sldMk cId="3483614850" sldId="278"/>
        </pc:sldMkLst>
        <pc:spChg chg="mod">
          <ac:chgData name="Cecilie Tang Christensen" userId="c108b385-35c2-421a-8a6b-7f3d081380af" providerId="ADAL" clId="{456C42E2-CF7B-4E08-966A-9B70DC57DB18}" dt="2025-11-13T19:43:21.975" v="2246" actId="20577"/>
          <ac:spMkLst>
            <pc:docMk/>
            <pc:sldMk cId="3483614850" sldId="278"/>
            <ac:spMk id="2" creationId="{D1AE2F10-3895-5737-DEFA-DD7D8CAC55B3}"/>
          </ac:spMkLst>
        </pc:spChg>
        <pc:spChg chg="mod">
          <ac:chgData name="Cecilie Tang Christensen" userId="c108b385-35c2-421a-8a6b-7f3d081380af" providerId="ADAL" clId="{456C42E2-CF7B-4E08-966A-9B70DC57DB18}" dt="2025-11-13T19:43:24.718" v="2249" actId="20577"/>
          <ac:spMkLst>
            <pc:docMk/>
            <pc:sldMk cId="3483614850" sldId="278"/>
            <ac:spMk id="3" creationId="{1786FDB6-D057-15C0-8C32-73488CE86CE2}"/>
          </ac:spMkLst>
        </pc:spChg>
      </pc:sldChg>
      <pc:sldChg chg="addSp delSp modSp new mod">
        <pc:chgData name="Cecilie Tang Christensen" userId="c108b385-35c2-421a-8a6b-7f3d081380af" providerId="ADAL" clId="{456C42E2-CF7B-4E08-966A-9B70DC57DB18}" dt="2025-11-14T11:44:00.917" v="2277" actId="1076"/>
        <pc:sldMkLst>
          <pc:docMk/>
          <pc:sldMk cId="3585926961" sldId="279"/>
        </pc:sldMkLst>
        <pc:spChg chg="del">
          <ac:chgData name="Cecilie Tang Christensen" userId="c108b385-35c2-421a-8a6b-7f3d081380af" providerId="ADAL" clId="{456C42E2-CF7B-4E08-966A-9B70DC57DB18}" dt="2025-11-14T10:06:16.966" v="2254" actId="21"/>
          <ac:spMkLst>
            <pc:docMk/>
            <pc:sldMk cId="3585926961" sldId="279"/>
            <ac:spMk id="2" creationId="{01F287FD-03CD-3EF9-3521-C318E19828C3}"/>
          </ac:spMkLst>
        </pc:spChg>
        <pc:spChg chg="mod">
          <ac:chgData name="Cecilie Tang Christensen" userId="c108b385-35c2-421a-8a6b-7f3d081380af" providerId="ADAL" clId="{456C42E2-CF7B-4E08-966A-9B70DC57DB18}" dt="2025-11-14T11:43:54.851" v="2276" actId="1076"/>
          <ac:spMkLst>
            <pc:docMk/>
            <pc:sldMk cId="3585926961" sldId="279"/>
            <ac:spMk id="3" creationId="{BC5F67C5-6A92-0EEB-A024-0364DA8BC263}"/>
          </ac:spMkLst>
        </pc:spChg>
        <pc:spChg chg="add mod">
          <ac:chgData name="Cecilie Tang Christensen" userId="c108b385-35c2-421a-8a6b-7f3d081380af" providerId="ADAL" clId="{456C42E2-CF7B-4E08-966A-9B70DC57DB18}" dt="2025-11-14T11:44:00.917" v="2277" actId="1076"/>
          <ac:spMkLst>
            <pc:docMk/>
            <pc:sldMk cId="3585926961" sldId="279"/>
            <ac:spMk id="4" creationId="{EB331508-263A-596B-EC1A-27E373D2153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2D13135B-F625-4637-AD57-51530EF37C75}" type="datetimeFigureOut">
              <a:rPr lang="da-DK" smtClean="0"/>
              <a:t>13-11-2025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EEA2B69-0093-4637-9170-9CE5C3F44A97}" type="slidenum">
              <a:rPr lang="da-DK" smtClean="0"/>
              <a:t>‹nr.›</a:t>
            </a:fld>
            <a:endParaRPr lang="da-DK"/>
          </a:p>
        </p:txBody>
      </p:sp>
    </p:spTree>
    <p:extLst>
      <p:ext uri="{BB962C8B-B14F-4D97-AF65-F5344CB8AC3E}">
        <p14:creationId xmlns:p14="http://schemas.microsoft.com/office/powerpoint/2010/main" val="85151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D13135B-F625-4637-AD57-51530EF37C75}" type="datetimeFigureOut">
              <a:rPr lang="da-DK" smtClean="0"/>
              <a:t>13-11-2025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EEA2B69-0093-4637-9170-9CE5C3F44A97}" type="slidenum">
              <a:rPr lang="da-DK" smtClean="0"/>
              <a:t>‹nr.›</a:t>
            </a:fld>
            <a:endParaRPr lang="da-DK"/>
          </a:p>
        </p:txBody>
      </p:sp>
    </p:spTree>
    <p:extLst>
      <p:ext uri="{BB962C8B-B14F-4D97-AF65-F5344CB8AC3E}">
        <p14:creationId xmlns:p14="http://schemas.microsoft.com/office/powerpoint/2010/main" val="281555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D13135B-F625-4637-AD57-51530EF37C75}" type="datetimeFigureOut">
              <a:rPr lang="da-DK" smtClean="0"/>
              <a:t>13-11-2025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EEA2B69-0093-4637-9170-9CE5C3F44A97}" type="slidenum">
              <a:rPr lang="da-DK" smtClean="0"/>
              <a:t>‹nr.›</a:t>
            </a:fld>
            <a:endParaRPr lang="da-DK"/>
          </a:p>
        </p:txBody>
      </p:sp>
    </p:spTree>
    <p:extLst>
      <p:ext uri="{BB962C8B-B14F-4D97-AF65-F5344CB8AC3E}">
        <p14:creationId xmlns:p14="http://schemas.microsoft.com/office/powerpoint/2010/main" val="170950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D13135B-F625-4637-AD57-51530EF37C75}" type="datetimeFigureOut">
              <a:rPr lang="da-DK" smtClean="0"/>
              <a:t>13-11-2025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EEA2B69-0093-4637-9170-9CE5C3F44A97}" type="slidenum">
              <a:rPr lang="da-DK" smtClean="0"/>
              <a:t>‹nr.›</a:t>
            </a:fld>
            <a:endParaRPr lang="da-DK"/>
          </a:p>
        </p:txBody>
      </p:sp>
    </p:spTree>
    <p:extLst>
      <p:ext uri="{BB962C8B-B14F-4D97-AF65-F5344CB8AC3E}">
        <p14:creationId xmlns:p14="http://schemas.microsoft.com/office/powerpoint/2010/main" val="96485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2D13135B-F625-4637-AD57-51530EF37C75}" type="datetimeFigureOut">
              <a:rPr lang="da-DK" smtClean="0"/>
              <a:t>13-11-2025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EEA2B69-0093-4637-9170-9CE5C3F44A97}" type="slidenum">
              <a:rPr lang="da-DK" smtClean="0"/>
              <a:t>‹nr.›</a:t>
            </a:fld>
            <a:endParaRPr lang="da-DK"/>
          </a:p>
        </p:txBody>
      </p:sp>
    </p:spTree>
    <p:extLst>
      <p:ext uri="{BB962C8B-B14F-4D97-AF65-F5344CB8AC3E}">
        <p14:creationId xmlns:p14="http://schemas.microsoft.com/office/powerpoint/2010/main" val="160850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2D13135B-F625-4637-AD57-51530EF37C75}" type="datetimeFigureOut">
              <a:rPr lang="da-DK" smtClean="0"/>
              <a:t>13-11-2025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EEA2B69-0093-4637-9170-9CE5C3F44A97}" type="slidenum">
              <a:rPr lang="da-DK" smtClean="0"/>
              <a:t>‹nr.›</a:t>
            </a:fld>
            <a:endParaRPr lang="da-DK"/>
          </a:p>
        </p:txBody>
      </p:sp>
    </p:spTree>
    <p:extLst>
      <p:ext uri="{BB962C8B-B14F-4D97-AF65-F5344CB8AC3E}">
        <p14:creationId xmlns:p14="http://schemas.microsoft.com/office/powerpoint/2010/main" val="152493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2D13135B-F625-4637-AD57-51530EF37C75}" type="datetimeFigureOut">
              <a:rPr lang="da-DK" smtClean="0"/>
              <a:t>13-11-2025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3EEA2B69-0093-4637-9170-9CE5C3F44A97}" type="slidenum">
              <a:rPr lang="da-DK" smtClean="0"/>
              <a:t>‹nr.›</a:t>
            </a:fld>
            <a:endParaRPr lang="da-DK"/>
          </a:p>
        </p:txBody>
      </p:sp>
    </p:spTree>
    <p:extLst>
      <p:ext uri="{BB962C8B-B14F-4D97-AF65-F5344CB8AC3E}">
        <p14:creationId xmlns:p14="http://schemas.microsoft.com/office/powerpoint/2010/main" val="375192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2D13135B-F625-4637-AD57-51530EF37C75}" type="datetimeFigureOut">
              <a:rPr lang="da-DK" smtClean="0"/>
              <a:t>13-11-2025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3EEA2B69-0093-4637-9170-9CE5C3F44A97}" type="slidenum">
              <a:rPr lang="da-DK" smtClean="0"/>
              <a:t>‹nr.›</a:t>
            </a:fld>
            <a:endParaRPr lang="da-DK"/>
          </a:p>
        </p:txBody>
      </p:sp>
    </p:spTree>
    <p:extLst>
      <p:ext uri="{BB962C8B-B14F-4D97-AF65-F5344CB8AC3E}">
        <p14:creationId xmlns:p14="http://schemas.microsoft.com/office/powerpoint/2010/main" val="271773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D13135B-F625-4637-AD57-51530EF37C75}" type="datetimeFigureOut">
              <a:rPr lang="da-DK" smtClean="0"/>
              <a:t>13-11-2025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3EEA2B69-0093-4637-9170-9CE5C3F44A97}" type="slidenum">
              <a:rPr lang="da-DK" smtClean="0"/>
              <a:t>‹nr.›</a:t>
            </a:fld>
            <a:endParaRPr lang="da-DK"/>
          </a:p>
        </p:txBody>
      </p:sp>
    </p:spTree>
    <p:extLst>
      <p:ext uri="{BB962C8B-B14F-4D97-AF65-F5344CB8AC3E}">
        <p14:creationId xmlns:p14="http://schemas.microsoft.com/office/powerpoint/2010/main" val="373416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2D13135B-F625-4637-AD57-51530EF37C75}" type="datetimeFigureOut">
              <a:rPr lang="da-DK" smtClean="0"/>
              <a:t>13-11-2025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EEA2B69-0093-4637-9170-9CE5C3F44A97}" type="slidenum">
              <a:rPr lang="da-DK" smtClean="0"/>
              <a:t>‹nr.›</a:t>
            </a:fld>
            <a:endParaRPr lang="da-DK"/>
          </a:p>
        </p:txBody>
      </p:sp>
    </p:spTree>
    <p:extLst>
      <p:ext uri="{BB962C8B-B14F-4D97-AF65-F5344CB8AC3E}">
        <p14:creationId xmlns:p14="http://schemas.microsoft.com/office/powerpoint/2010/main" val="274940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2D13135B-F625-4637-AD57-51530EF37C75}" type="datetimeFigureOut">
              <a:rPr lang="da-DK" smtClean="0"/>
              <a:t>13-11-2025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EEA2B69-0093-4637-9170-9CE5C3F44A97}" type="slidenum">
              <a:rPr lang="da-DK" smtClean="0"/>
              <a:t>‹nr.›</a:t>
            </a:fld>
            <a:endParaRPr lang="da-DK"/>
          </a:p>
        </p:txBody>
      </p:sp>
    </p:spTree>
    <p:extLst>
      <p:ext uri="{BB962C8B-B14F-4D97-AF65-F5344CB8AC3E}">
        <p14:creationId xmlns:p14="http://schemas.microsoft.com/office/powerpoint/2010/main" val="44341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3135B-F625-4637-AD57-51530EF37C75}" type="datetimeFigureOut">
              <a:rPr lang="da-DK" smtClean="0"/>
              <a:t>13-11-2025</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A2B69-0093-4637-9170-9CE5C3F44A97}" type="slidenum">
              <a:rPr lang="da-DK" smtClean="0"/>
              <a:t>‹nr.›</a:t>
            </a:fld>
            <a:endParaRPr lang="da-DK"/>
          </a:p>
        </p:txBody>
      </p:sp>
    </p:spTree>
    <p:extLst>
      <p:ext uri="{BB962C8B-B14F-4D97-AF65-F5344CB8AC3E}">
        <p14:creationId xmlns:p14="http://schemas.microsoft.com/office/powerpoint/2010/main" val="428290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hyperlink" Target="https://www.youtube.com/watch?v=10084L3Pqs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p:cNvPicPr>
            <a:picLocks noChangeAspect="1"/>
          </p:cNvPicPr>
          <p:nvPr/>
        </p:nvPicPr>
        <p:blipFill rotWithShape="1">
          <a:blip r:embed="rId2">
            <a:extLst>
              <a:ext uri="{28A0092B-C50C-407E-A947-70E740481C1C}">
                <a14:useLocalDpi xmlns:a14="http://schemas.microsoft.com/office/drawing/2010/main" val="0"/>
              </a:ext>
            </a:extLst>
          </a:blip>
          <a:srcRect t="9000" b="16000"/>
          <a:stretch/>
        </p:blipFill>
        <p:spPr>
          <a:xfrm>
            <a:off x="1" y="10"/>
            <a:ext cx="12191999" cy="6857990"/>
          </a:xfrm>
          <a:prstGeom prst="rect">
            <a:avLst/>
          </a:prstGeom>
        </p:spPr>
      </p:pic>
      <p:sp>
        <p:nvSpPr>
          <p:cNvPr id="18"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065275" y="1086324"/>
            <a:ext cx="10058400" cy="1692726"/>
          </a:xfrm>
          <a:effectLst>
            <a:outerShdw blurRad="50800" dist="38100" dir="2700000" algn="tl" rotWithShape="0">
              <a:prstClr val="black">
                <a:alpha val="40000"/>
              </a:prstClr>
            </a:outerShdw>
          </a:effectLst>
        </p:spPr>
        <p:txBody>
          <a:bodyPr>
            <a:normAutofit/>
          </a:bodyPr>
          <a:lstStyle/>
          <a:p>
            <a:r>
              <a:rPr lang="en-US" sz="5200" b="1" dirty="0">
                <a:solidFill>
                  <a:srgbClr val="FFFFFF"/>
                </a:solidFill>
              </a:rPr>
              <a:t>MAHAYANA-BUDDHISME</a:t>
            </a:r>
            <a:br>
              <a:rPr lang="da-DK" sz="5200" dirty="0">
                <a:solidFill>
                  <a:srgbClr val="FFFFFF"/>
                </a:solidFill>
              </a:rPr>
            </a:br>
            <a:endParaRPr lang="da-DK" sz="5200" dirty="0">
              <a:solidFill>
                <a:srgbClr val="FFFFFF"/>
              </a:solidFill>
            </a:endParaRPr>
          </a:p>
        </p:txBody>
      </p:sp>
      <p:sp>
        <p:nvSpPr>
          <p:cNvPr id="3" name="Undertitel 2"/>
          <p:cNvSpPr>
            <a:spLocks noGrp="1"/>
          </p:cNvSpPr>
          <p:nvPr>
            <p:ph type="subTitle" idx="1"/>
          </p:nvPr>
        </p:nvSpPr>
        <p:spPr>
          <a:xfrm>
            <a:off x="1212194" y="4831166"/>
            <a:ext cx="10058400" cy="1282707"/>
          </a:xfrm>
          <a:effectLst>
            <a:outerShdw blurRad="50800" dist="38100" dir="2700000" algn="tl" rotWithShape="0">
              <a:prstClr val="black">
                <a:alpha val="40000"/>
              </a:prstClr>
            </a:outerShdw>
          </a:effectLst>
        </p:spPr>
        <p:txBody>
          <a:bodyPr>
            <a:normAutofit lnSpcReduction="10000"/>
          </a:bodyPr>
          <a:lstStyle/>
          <a:p>
            <a:r>
              <a:rPr lang="da-DK" dirty="0">
                <a:solidFill>
                  <a:srgbClr val="FFFFFF"/>
                </a:solidFill>
              </a:rPr>
              <a:t>Opsamling på læren (de klassiske forestillinger)</a:t>
            </a:r>
          </a:p>
          <a:p>
            <a:r>
              <a:rPr lang="da-DK" dirty="0">
                <a:solidFill>
                  <a:srgbClr val="FFFFFF"/>
                </a:solidFill>
              </a:rPr>
              <a:t>Oplæg med videoer</a:t>
            </a:r>
          </a:p>
          <a:p>
            <a:r>
              <a:rPr lang="da-DK" dirty="0">
                <a:solidFill>
                  <a:srgbClr val="FFFFFF"/>
                </a:solidFill>
              </a:rPr>
              <a:t>Gruppearbejde om </a:t>
            </a:r>
            <a:r>
              <a:rPr lang="da-DK" dirty="0" err="1">
                <a:solidFill>
                  <a:srgbClr val="FFFFFF"/>
                </a:solidFill>
              </a:rPr>
              <a:t>hjertesutraen</a:t>
            </a:r>
            <a:endParaRPr lang="da-DK" dirty="0">
              <a:solidFill>
                <a:srgbClr val="FFFFFF"/>
              </a:solidFill>
            </a:endParaRPr>
          </a:p>
        </p:txBody>
      </p:sp>
    </p:spTree>
    <p:extLst>
      <p:ext uri="{BB962C8B-B14F-4D97-AF65-F5344CB8AC3E}">
        <p14:creationId xmlns:p14="http://schemas.microsoft.com/office/powerpoint/2010/main" val="29612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971368" y="371719"/>
            <a:ext cx="6125964" cy="1906863"/>
          </a:xfrm>
        </p:spPr>
        <p:txBody>
          <a:bodyPr anchor="b">
            <a:normAutofit fontScale="90000"/>
          </a:bodyPr>
          <a:lstStyle/>
          <a:p>
            <a:br>
              <a:rPr lang="da-DK" b="1" dirty="0"/>
            </a:br>
            <a:r>
              <a:rPr lang="da-DK" b="1" dirty="0"/>
              <a:t>RETNINGER UNDER MAHAYANA</a:t>
            </a:r>
            <a:br>
              <a:rPr lang="da-DK" dirty="0"/>
            </a:br>
            <a:endParaRPr lang="da-DK" dirty="0"/>
          </a:p>
        </p:txBody>
      </p:sp>
      <p:sp>
        <p:nvSpPr>
          <p:cNvPr id="3" name="Pladsholder til indhold 2"/>
          <p:cNvSpPr>
            <a:spLocks noGrp="1"/>
          </p:cNvSpPr>
          <p:nvPr>
            <p:ph idx="1"/>
          </p:nvPr>
        </p:nvSpPr>
        <p:spPr>
          <a:xfrm>
            <a:off x="971368" y="1952625"/>
            <a:ext cx="4114801" cy="4224338"/>
          </a:xfrm>
        </p:spPr>
        <p:txBody>
          <a:bodyPr>
            <a:normAutofit lnSpcReduction="10000"/>
          </a:bodyPr>
          <a:lstStyle/>
          <a:p>
            <a:r>
              <a:rPr lang="da-DK" sz="2400" dirty="0"/>
              <a:t>Under </a:t>
            </a:r>
            <a:r>
              <a:rPr lang="da-DK" sz="2400" b="1" dirty="0" err="1"/>
              <a:t>Mahayana</a:t>
            </a:r>
            <a:r>
              <a:rPr lang="da-DK" sz="2400" dirty="0"/>
              <a:t> findes også </a:t>
            </a:r>
            <a:r>
              <a:rPr lang="da-DK" sz="2400" b="1" dirty="0" err="1"/>
              <a:t>Vayrayana</a:t>
            </a:r>
            <a:r>
              <a:rPr lang="da-DK" sz="2400" b="1" dirty="0"/>
              <a:t>- buddhismen</a:t>
            </a:r>
            <a:r>
              <a:rPr lang="da-DK" sz="2400" dirty="0"/>
              <a:t>, som bl.a. er den buddhisme, som findes i Tibet, og som også er populær blandt senmoderne buddhister i Vesten</a:t>
            </a:r>
          </a:p>
          <a:p>
            <a:r>
              <a:rPr lang="da-DK" sz="2400" dirty="0"/>
              <a:t>Under </a:t>
            </a:r>
            <a:r>
              <a:rPr lang="da-DK" sz="2400" dirty="0" err="1"/>
              <a:t>Mahayana</a:t>
            </a:r>
            <a:r>
              <a:rPr lang="da-DK" sz="2400" dirty="0"/>
              <a:t> findes også </a:t>
            </a:r>
            <a:r>
              <a:rPr lang="da-DK" sz="2400" b="1" dirty="0" err="1"/>
              <a:t>Zen-buddhismen</a:t>
            </a:r>
            <a:r>
              <a:rPr lang="da-DK" sz="2400" dirty="0"/>
              <a:t>, som særligt er udbredt i Japan. </a:t>
            </a:r>
            <a:r>
              <a:rPr lang="da-DK" sz="2400" dirty="0" err="1"/>
              <a:t>Zen-buddhismen</a:t>
            </a:r>
            <a:r>
              <a:rPr lang="da-DK" sz="2400" dirty="0"/>
              <a:t> er kendt for at lægge vægt på praksis fremfor helligskrifter</a:t>
            </a:r>
          </a:p>
          <a:p>
            <a:pPr marL="0" indent="0">
              <a:buNone/>
            </a:pPr>
            <a:endParaRPr lang="da-DK" sz="2000" dirty="0"/>
          </a:p>
          <a:p>
            <a:endParaRPr lang="da-DK" sz="2000" dirty="0"/>
          </a:p>
        </p:txBody>
      </p:sp>
      <p:pic>
        <p:nvPicPr>
          <p:cNvPr id="1026" name="Picture 2" descr="Japanese Rock Gardens Can Make You Find Zen - Sakuraco">
            <a:extLst>
              <a:ext uri="{FF2B5EF4-FFF2-40B4-BE49-F238E27FC236}">
                <a16:creationId xmlns:a16="http://schemas.microsoft.com/office/drawing/2014/main" id="{4E9AA287-EBC0-836E-B257-D921585A82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20" r="12586" b="3"/>
          <a:stretch/>
        </p:blipFill>
        <p:spPr bwMode="auto">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l="25415" r="11161" b="-3"/>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4" name="Billede 3"/>
          <p:cNvPicPr>
            <a:picLocks noChangeAspect="1"/>
          </p:cNvPicPr>
          <p:nvPr/>
        </p:nvPicPr>
        <p:blipFill rotWithShape="1">
          <a:blip r:embed="rId4">
            <a:extLst>
              <a:ext uri="{28A0092B-C50C-407E-A947-70E740481C1C}">
                <a14:useLocalDpi xmlns:a14="http://schemas.microsoft.com/office/drawing/2010/main" val="0"/>
              </a:ext>
            </a:extLst>
          </a:blip>
          <a:srcRect r="13555" b="-2"/>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1524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E2F10-3895-5737-DEFA-DD7D8CAC55B3}"/>
              </a:ext>
            </a:extLst>
          </p:cNvPr>
          <p:cNvSpPr>
            <a:spLocks noGrp="1"/>
          </p:cNvSpPr>
          <p:nvPr>
            <p:ph type="title"/>
          </p:nvPr>
        </p:nvSpPr>
        <p:spPr/>
        <p:txBody>
          <a:bodyPr/>
          <a:lstStyle/>
          <a:p>
            <a:r>
              <a:rPr lang="da-DK" dirty="0"/>
              <a:t>Video fra Religionsportalen</a:t>
            </a:r>
          </a:p>
        </p:txBody>
      </p:sp>
      <p:sp>
        <p:nvSpPr>
          <p:cNvPr id="3" name="Pladsholder til indhold 2">
            <a:extLst>
              <a:ext uri="{FF2B5EF4-FFF2-40B4-BE49-F238E27FC236}">
                <a16:creationId xmlns:a16="http://schemas.microsoft.com/office/drawing/2014/main" id="{1786FDB6-D057-15C0-8C32-73488CE86CE2}"/>
              </a:ext>
            </a:extLst>
          </p:cNvPr>
          <p:cNvSpPr>
            <a:spLocks noGrp="1"/>
          </p:cNvSpPr>
          <p:nvPr>
            <p:ph idx="1"/>
          </p:nvPr>
        </p:nvSpPr>
        <p:spPr/>
        <p:txBody>
          <a:bodyPr/>
          <a:lstStyle/>
          <a:p>
            <a:r>
              <a:rPr lang="da-DK" dirty="0" err="1"/>
              <a:t>Theravada</a:t>
            </a:r>
            <a:endParaRPr lang="da-DK" dirty="0"/>
          </a:p>
        </p:txBody>
      </p:sp>
    </p:spTree>
    <p:extLst>
      <p:ext uri="{BB962C8B-B14F-4D97-AF65-F5344CB8AC3E}">
        <p14:creationId xmlns:p14="http://schemas.microsoft.com/office/powerpoint/2010/main" val="348361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5C04AD-1963-8A81-DD48-7EFCB8A7FC17}"/>
              </a:ext>
            </a:extLst>
          </p:cNvPr>
          <p:cNvSpPr>
            <a:spLocks noGrp="1"/>
          </p:cNvSpPr>
          <p:nvPr>
            <p:ph type="title"/>
          </p:nvPr>
        </p:nvSpPr>
        <p:spPr>
          <a:xfrm>
            <a:off x="1245072" y="1289765"/>
            <a:ext cx="3651101" cy="4270963"/>
          </a:xfrm>
        </p:spPr>
        <p:txBody>
          <a:bodyPr anchor="ctr">
            <a:normAutofit/>
          </a:bodyPr>
          <a:lstStyle/>
          <a:p>
            <a:pPr algn="ctr"/>
            <a:r>
              <a:rPr lang="da-DK" sz="3900" b="1">
                <a:solidFill>
                  <a:srgbClr val="FFFFFF"/>
                </a:solidFill>
              </a:rPr>
              <a:t>FORESTILLINGER KNYTTET TIL MAHAYANA</a:t>
            </a:r>
            <a:r>
              <a:rPr lang="da-DK" sz="3900">
                <a:solidFill>
                  <a:srgbClr val="FFFFFF"/>
                </a:solidFill>
              </a:rPr>
              <a:t>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Pladsholder til indhold 2">
            <a:extLst>
              <a:ext uri="{FF2B5EF4-FFF2-40B4-BE49-F238E27FC236}">
                <a16:creationId xmlns:a16="http://schemas.microsoft.com/office/drawing/2014/main" id="{EC300040-7280-E602-C8EB-C1B506CCBEFA}"/>
              </a:ext>
            </a:extLst>
          </p:cNvPr>
          <p:cNvSpPr>
            <a:spLocks noGrp="1"/>
          </p:cNvSpPr>
          <p:nvPr>
            <p:ph idx="1"/>
          </p:nvPr>
        </p:nvSpPr>
        <p:spPr>
          <a:xfrm>
            <a:off x="6297233" y="518400"/>
            <a:ext cx="4771607" cy="5837949"/>
          </a:xfrm>
        </p:spPr>
        <p:txBody>
          <a:bodyPr anchor="ctr">
            <a:normAutofit/>
          </a:bodyPr>
          <a:lstStyle/>
          <a:p>
            <a:r>
              <a:rPr lang="da-DK" dirty="0">
                <a:solidFill>
                  <a:schemeClr val="tx1">
                    <a:alpha val="80000"/>
                  </a:schemeClr>
                </a:solidFill>
              </a:rPr>
              <a:t>Mahayana-buddhismen bygger på de klassiske forestillinger fra buddhismen, men </a:t>
            </a:r>
            <a:r>
              <a:rPr lang="da-DK" b="1" dirty="0">
                <a:solidFill>
                  <a:schemeClr val="tx1">
                    <a:alpha val="80000"/>
                  </a:schemeClr>
                </a:solidFill>
              </a:rPr>
              <a:t>tilføjer også en række nye forestillinger (f.eks. </a:t>
            </a:r>
            <a:r>
              <a:rPr lang="da-DK" b="1" dirty="0" err="1">
                <a:solidFill>
                  <a:schemeClr val="tx1">
                    <a:alpha val="80000"/>
                  </a:schemeClr>
                </a:solidFill>
              </a:rPr>
              <a:t>boddhisatvaer</a:t>
            </a:r>
            <a:r>
              <a:rPr lang="da-DK" b="1" dirty="0">
                <a:solidFill>
                  <a:schemeClr val="tx1">
                    <a:alpha val="80000"/>
                  </a:schemeClr>
                </a:solidFill>
              </a:rPr>
              <a:t>)</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10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12091" y="501651"/>
            <a:ext cx="4395340" cy="1716255"/>
          </a:xfrm>
        </p:spPr>
        <p:txBody>
          <a:bodyPr anchor="b">
            <a:normAutofit fontScale="90000"/>
          </a:bodyPr>
          <a:lstStyle/>
          <a:p>
            <a:br>
              <a:rPr lang="da-DK" sz="3900" b="1" dirty="0"/>
            </a:br>
            <a:r>
              <a:rPr lang="da-DK" sz="3900" b="1" dirty="0"/>
              <a:t>BODHISATTVA (</a:t>
            </a:r>
            <a:r>
              <a:rPr lang="da-DK" sz="3900" b="1" dirty="0" err="1"/>
              <a:t>mahayana</a:t>
            </a:r>
            <a:r>
              <a:rPr lang="da-DK" sz="3900" b="1" dirty="0"/>
              <a:t> og </a:t>
            </a:r>
            <a:r>
              <a:rPr lang="da-DK" sz="3900" b="1" dirty="0" err="1"/>
              <a:t>vajrayana</a:t>
            </a:r>
            <a:r>
              <a:rPr lang="da-DK" sz="3900" b="1" dirty="0"/>
              <a:t>)</a:t>
            </a:r>
            <a:br>
              <a:rPr lang="da-DK" sz="3900" b="1" dirty="0"/>
            </a:br>
            <a:endParaRPr lang="da-DK" sz="3900"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143" y="1470891"/>
            <a:ext cx="5221625" cy="3916219"/>
          </a:xfrm>
          <a:prstGeom prst="rect">
            <a:avLst/>
          </a:prstGeom>
        </p:spPr>
      </p:pic>
      <p:sp>
        <p:nvSpPr>
          <p:cNvPr id="3" name="Pladsholder til indhold 2"/>
          <p:cNvSpPr>
            <a:spLocks noGrp="1"/>
          </p:cNvSpPr>
          <p:nvPr>
            <p:ph idx="1"/>
          </p:nvPr>
        </p:nvSpPr>
        <p:spPr>
          <a:xfrm>
            <a:off x="6392583" y="2645922"/>
            <a:ext cx="4434721" cy="3710427"/>
          </a:xfrm>
        </p:spPr>
        <p:txBody>
          <a:bodyPr anchor="t">
            <a:normAutofit/>
          </a:bodyPr>
          <a:lstStyle/>
          <a:p>
            <a:r>
              <a:rPr lang="da-DK" sz="2000" dirty="0">
                <a:solidFill>
                  <a:schemeClr val="tx1">
                    <a:alpha val="80000"/>
                  </a:schemeClr>
                </a:solidFill>
              </a:rPr>
              <a:t>En person, der er ved at opnå oplysning, men som </a:t>
            </a:r>
            <a:r>
              <a:rPr lang="da-DK" sz="2000" b="1" dirty="0">
                <a:solidFill>
                  <a:schemeClr val="tx1">
                    <a:alpha val="80000"/>
                  </a:schemeClr>
                </a:solidFill>
              </a:rPr>
              <a:t>udskyder sin egen udfrielse af samsara</a:t>
            </a:r>
            <a:r>
              <a:rPr lang="da-DK" sz="2000" dirty="0">
                <a:solidFill>
                  <a:schemeClr val="tx1">
                    <a:alpha val="80000"/>
                  </a:schemeClr>
                </a:solidFill>
              </a:rPr>
              <a:t> for at arbejde på andres udfrielse. Kendetegnet ved </a:t>
            </a:r>
            <a:r>
              <a:rPr lang="da-DK" sz="2000" b="1" dirty="0">
                <a:solidFill>
                  <a:schemeClr val="tx1">
                    <a:alpha val="80000"/>
                  </a:schemeClr>
                </a:solidFill>
              </a:rPr>
              <a:t>visdom og medfølelse</a:t>
            </a:r>
            <a:r>
              <a:rPr lang="da-DK" sz="2000" dirty="0">
                <a:solidFill>
                  <a:schemeClr val="tx1">
                    <a:alpha val="80000"/>
                  </a:schemeClr>
                </a:solidFill>
              </a:rPr>
              <a:t>.</a:t>
            </a:r>
          </a:p>
          <a:p>
            <a:r>
              <a:rPr lang="da-DK" sz="2000" dirty="0">
                <a:solidFill>
                  <a:schemeClr val="tx1">
                    <a:alpha val="80000"/>
                  </a:schemeClr>
                </a:solidFill>
              </a:rPr>
              <a:t>Uselviskhed = </a:t>
            </a:r>
            <a:r>
              <a:rPr lang="da-DK" sz="2000" dirty="0" err="1">
                <a:solidFill>
                  <a:schemeClr val="tx1">
                    <a:alpha val="80000"/>
                  </a:schemeClr>
                </a:solidFill>
              </a:rPr>
              <a:t>jeg´et</a:t>
            </a:r>
            <a:r>
              <a:rPr lang="da-DK" sz="2000" dirty="0">
                <a:solidFill>
                  <a:schemeClr val="tx1">
                    <a:alpha val="80000"/>
                  </a:schemeClr>
                </a:solidFill>
              </a:rPr>
              <a:t> er en illusion</a:t>
            </a:r>
          </a:p>
          <a:p>
            <a:r>
              <a:rPr lang="da-DK" sz="2000" dirty="0">
                <a:solidFill>
                  <a:schemeClr val="tx1">
                    <a:alpha val="80000"/>
                  </a:schemeClr>
                </a:solidFill>
              </a:rPr>
              <a:t>Eksempel på nulevende </a:t>
            </a:r>
            <a:r>
              <a:rPr lang="da-DK" sz="2000" dirty="0" err="1">
                <a:solidFill>
                  <a:schemeClr val="tx1">
                    <a:alpha val="80000"/>
                  </a:schemeClr>
                </a:solidFill>
              </a:rPr>
              <a:t>bodhisattva</a:t>
            </a:r>
            <a:r>
              <a:rPr lang="da-DK" sz="2000" dirty="0">
                <a:solidFill>
                  <a:schemeClr val="tx1">
                    <a:alpha val="80000"/>
                  </a:schemeClr>
                </a:solidFill>
              </a:rPr>
              <a:t>: </a:t>
            </a:r>
            <a:r>
              <a:rPr lang="da-DK" sz="2000" b="1" dirty="0">
                <a:solidFill>
                  <a:schemeClr val="tx1">
                    <a:alpha val="80000"/>
                  </a:schemeClr>
                </a:solidFill>
              </a:rPr>
              <a:t>Dalai Lama</a:t>
            </a:r>
          </a:p>
          <a:p>
            <a:r>
              <a:rPr lang="da-DK" sz="2000" dirty="0">
                <a:solidFill>
                  <a:schemeClr val="tx1">
                    <a:alpha val="80000"/>
                  </a:schemeClr>
                </a:solidFill>
              </a:rPr>
              <a:t>Alle mennesker har en iboende </a:t>
            </a:r>
            <a:r>
              <a:rPr lang="da-DK" sz="2000" b="1" dirty="0">
                <a:solidFill>
                  <a:schemeClr val="tx1">
                    <a:alpha val="80000"/>
                  </a:schemeClr>
                </a:solidFill>
              </a:rPr>
              <a:t>buddhanatur</a:t>
            </a:r>
            <a:r>
              <a:rPr lang="da-DK" sz="2000" dirty="0">
                <a:solidFill>
                  <a:schemeClr val="tx1">
                    <a:alpha val="80000"/>
                  </a:schemeClr>
                </a:solidFill>
              </a:rPr>
              <a:t> - den skal bare vækkes!</a:t>
            </a:r>
          </a:p>
          <a:p>
            <a:endParaRPr lang="da-DK" sz="2000" dirty="0">
              <a:solidFill>
                <a:schemeClr val="tx1">
                  <a:alpha val="80000"/>
                </a:schemeClr>
              </a:solidFill>
            </a:endParaRP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57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9284" y="643466"/>
            <a:ext cx="8253432" cy="5571067"/>
          </a:xfrm>
          <a:prstGeom prst="rect">
            <a:avLst/>
          </a:prstGeom>
        </p:spPr>
      </p:pic>
    </p:spTree>
    <p:extLst>
      <p:ext uri="{BB962C8B-B14F-4D97-AF65-F5344CB8AC3E}">
        <p14:creationId xmlns:p14="http://schemas.microsoft.com/office/powerpoint/2010/main" val="401958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12091" y="501651"/>
            <a:ext cx="4395340" cy="1716255"/>
          </a:xfrm>
        </p:spPr>
        <p:txBody>
          <a:bodyPr anchor="b">
            <a:normAutofit/>
          </a:bodyPr>
          <a:lstStyle/>
          <a:p>
            <a:br>
              <a:rPr lang="da-DK" sz="3900" b="1"/>
            </a:br>
            <a:r>
              <a:rPr lang="da-DK" sz="3900" b="1"/>
              <a:t>SUNYATA</a:t>
            </a:r>
            <a:br>
              <a:rPr lang="da-DK" sz="3900" b="1"/>
            </a:br>
            <a:endParaRPr lang="da-DK" sz="390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43" y="1510053"/>
            <a:ext cx="5221625" cy="3837895"/>
          </a:xfrm>
          <a:prstGeom prst="rect">
            <a:avLst/>
          </a:prstGeom>
        </p:spPr>
      </p:pic>
      <p:sp>
        <p:nvSpPr>
          <p:cNvPr id="3" name="Pladsholder til indhold 2"/>
          <p:cNvSpPr>
            <a:spLocks noGrp="1"/>
          </p:cNvSpPr>
          <p:nvPr>
            <p:ph idx="1"/>
          </p:nvPr>
        </p:nvSpPr>
        <p:spPr>
          <a:xfrm>
            <a:off x="6059054" y="1920240"/>
            <a:ext cx="5527097" cy="4436109"/>
          </a:xfrm>
        </p:spPr>
        <p:txBody>
          <a:bodyPr anchor="t">
            <a:normAutofit/>
          </a:bodyPr>
          <a:lstStyle/>
          <a:p>
            <a:r>
              <a:rPr lang="da-DK" sz="2400" b="1" dirty="0">
                <a:solidFill>
                  <a:schemeClr val="tx1">
                    <a:alpha val="80000"/>
                  </a:schemeClr>
                </a:solidFill>
              </a:rPr>
              <a:t>Læren om altings tomhed.</a:t>
            </a:r>
          </a:p>
          <a:p>
            <a:pPr marL="0" indent="0">
              <a:buNone/>
            </a:pPr>
            <a:endParaRPr lang="da-DK" sz="2400" dirty="0">
              <a:solidFill>
                <a:schemeClr val="tx1">
                  <a:alpha val="80000"/>
                </a:schemeClr>
              </a:solidFill>
            </a:endParaRPr>
          </a:p>
          <a:p>
            <a:r>
              <a:rPr lang="da-DK" sz="2400" dirty="0">
                <a:solidFill>
                  <a:schemeClr val="tx1">
                    <a:alpha val="80000"/>
                  </a:schemeClr>
                </a:solidFill>
              </a:rPr>
              <a:t>Intet eksisterer i sig selv - kun i kraft af dets </a:t>
            </a:r>
            <a:r>
              <a:rPr lang="da-DK" sz="2400" b="1" dirty="0">
                <a:solidFill>
                  <a:schemeClr val="tx1">
                    <a:alpha val="80000"/>
                  </a:schemeClr>
                </a:solidFill>
              </a:rPr>
              <a:t>relation</a:t>
            </a:r>
            <a:r>
              <a:rPr lang="da-DK" sz="2400" dirty="0">
                <a:solidFill>
                  <a:schemeClr val="tx1">
                    <a:alpha val="80000"/>
                  </a:schemeClr>
                </a:solidFill>
              </a:rPr>
              <a:t> til noget andet, og disse relationer </a:t>
            </a:r>
            <a:r>
              <a:rPr lang="da-DK" sz="2400" b="1" dirty="0">
                <a:solidFill>
                  <a:schemeClr val="tx1">
                    <a:alpha val="80000"/>
                  </a:schemeClr>
                </a:solidFill>
              </a:rPr>
              <a:t>forandrer sig </a:t>
            </a:r>
            <a:r>
              <a:rPr lang="da-DK" sz="2400" dirty="0">
                <a:solidFill>
                  <a:schemeClr val="tx1">
                    <a:alpha val="80000"/>
                  </a:schemeClr>
                </a:solidFill>
              </a:rPr>
              <a:t>gennem livet</a:t>
            </a:r>
          </a:p>
          <a:p>
            <a:endParaRPr lang="da-DK" sz="2400" dirty="0">
              <a:solidFill>
                <a:schemeClr val="tx1">
                  <a:alpha val="80000"/>
                </a:schemeClr>
              </a:solidFill>
            </a:endParaRPr>
          </a:p>
          <a:p>
            <a:r>
              <a:rPr lang="da-DK" sz="2400" dirty="0"/>
              <a:t>alt eksisterer kun </a:t>
            </a:r>
            <a:r>
              <a:rPr lang="da-DK" sz="2400" b="1" dirty="0"/>
              <a:t>i afhængighed af andre ting</a:t>
            </a:r>
            <a:r>
              <a:rPr lang="da-DK" sz="2400" dirty="0"/>
              <a:t> og derfor </a:t>
            </a:r>
            <a:r>
              <a:rPr lang="da-DK" sz="2400" b="1" dirty="0"/>
              <a:t>er tomt for en selvstændig essens</a:t>
            </a:r>
            <a:r>
              <a:rPr lang="da-DK" sz="2400" dirty="0"/>
              <a:t>.</a:t>
            </a:r>
            <a:endParaRPr lang="da-DK" sz="2400" dirty="0">
              <a:solidFill>
                <a:schemeClr val="tx1">
                  <a:alpha val="80000"/>
                </a:schemeClr>
              </a:solidFill>
            </a:endParaRP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3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245072" y="1289765"/>
            <a:ext cx="3651101" cy="4270963"/>
          </a:xfrm>
        </p:spPr>
        <p:txBody>
          <a:bodyPr anchor="ctr">
            <a:normAutofit/>
          </a:bodyPr>
          <a:lstStyle/>
          <a:p>
            <a:pPr algn="ctr"/>
            <a:r>
              <a:rPr lang="da-DK" sz="5600" b="1" dirty="0">
                <a:solidFill>
                  <a:srgbClr val="FFFFFF"/>
                </a:solidFill>
              </a:rPr>
              <a:t>DET RENE LAND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Pladsholder til indhold 2"/>
          <p:cNvSpPr>
            <a:spLocks noGrp="1"/>
          </p:cNvSpPr>
          <p:nvPr>
            <p:ph idx="1"/>
          </p:nvPr>
        </p:nvSpPr>
        <p:spPr>
          <a:xfrm>
            <a:off x="6297233" y="518400"/>
            <a:ext cx="4771607" cy="5837949"/>
          </a:xfrm>
        </p:spPr>
        <p:txBody>
          <a:bodyPr anchor="ctr">
            <a:normAutofit/>
          </a:bodyPr>
          <a:lstStyle/>
          <a:p>
            <a:r>
              <a:rPr lang="da-DK" dirty="0">
                <a:solidFill>
                  <a:schemeClr val="tx1">
                    <a:alpha val="80000"/>
                  </a:schemeClr>
                </a:solidFill>
              </a:rPr>
              <a:t>Forestilling knyttet til </a:t>
            </a:r>
            <a:r>
              <a:rPr lang="da-DK" b="1" dirty="0" err="1">
                <a:solidFill>
                  <a:schemeClr val="tx1">
                    <a:alpha val="80000"/>
                  </a:schemeClr>
                </a:solidFill>
              </a:rPr>
              <a:t>bodhisattva</a:t>
            </a:r>
            <a:r>
              <a:rPr lang="da-DK" b="1" dirty="0">
                <a:solidFill>
                  <a:schemeClr val="tx1">
                    <a:alpha val="80000"/>
                  </a:schemeClr>
                </a:solidFill>
              </a:rPr>
              <a:t>-begrebet</a:t>
            </a:r>
          </a:p>
          <a:p>
            <a:r>
              <a:rPr lang="da-DK" dirty="0">
                <a:solidFill>
                  <a:schemeClr val="tx1">
                    <a:alpha val="80000"/>
                  </a:schemeClr>
                </a:solidFill>
              </a:rPr>
              <a:t>Et </a:t>
            </a:r>
            <a:r>
              <a:rPr lang="da-DK" b="1" dirty="0">
                <a:solidFill>
                  <a:schemeClr val="tx1">
                    <a:alpha val="80000"/>
                  </a:schemeClr>
                </a:solidFill>
              </a:rPr>
              <a:t>Buddhaland, et forstadie til Nirvana</a:t>
            </a:r>
            <a:r>
              <a:rPr lang="da-DK" dirty="0">
                <a:solidFill>
                  <a:schemeClr val="tx1">
                    <a:alpha val="80000"/>
                  </a:schemeClr>
                </a:solidFill>
              </a:rPr>
              <a:t>, hvor </a:t>
            </a:r>
            <a:r>
              <a:rPr lang="da-DK" dirty="0" err="1">
                <a:solidFill>
                  <a:schemeClr val="tx1">
                    <a:alpha val="80000"/>
                  </a:schemeClr>
                </a:solidFill>
              </a:rPr>
              <a:t>bodhisattvaer</a:t>
            </a:r>
            <a:r>
              <a:rPr lang="da-DK" dirty="0">
                <a:solidFill>
                  <a:schemeClr val="tx1">
                    <a:alpha val="80000"/>
                  </a:schemeClr>
                </a:solidFill>
              </a:rPr>
              <a:t> befinder sig, mens de hjælper andre til oplysning</a:t>
            </a:r>
          </a:p>
          <a:p>
            <a:r>
              <a:rPr lang="da-DK" b="1" dirty="0">
                <a:solidFill>
                  <a:schemeClr val="tx1">
                    <a:alpha val="80000"/>
                  </a:schemeClr>
                </a:solidFill>
              </a:rPr>
              <a:t>Populær forestilling i den folkelige buddhisme</a:t>
            </a:r>
            <a:r>
              <a:rPr lang="da-DK" dirty="0">
                <a:solidFill>
                  <a:schemeClr val="tx1">
                    <a:alpha val="80000"/>
                  </a:schemeClr>
                </a:solidFill>
              </a:rPr>
              <a:t>: tanken om et </a:t>
            </a:r>
            <a:r>
              <a:rPr lang="da-DK" b="1" dirty="0">
                <a:solidFill>
                  <a:schemeClr val="tx1">
                    <a:alpha val="80000"/>
                  </a:schemeClr>
                </a:solidFill>
              </a:rPr>
              <a:t>buddhistisk paradis </a:t>
            </a:r>
            <a:r>
              <a:rPr lang="da-DK" dirty="0">
                <a:solidFill>
                  <a:schemeClr val="tx1">
                    <a:alpha val="80000"/>
                  </a:schemeClr>
                </a:solidFill>
              </a:rPr>
              <a:t>er mere håndgribelig end tanken om </a:t>
            </a:r>
            <a:r>
              <a:rPr lang="da-DK" b="1" dirty="0">
                <a:solidFill>
                  <a:schemeClr val="tx1">
                    <a:alpha val="80000"/>
                  </a:schemeClr>
                </a:solidFill>
              </a:rPr>
              <a:t>Nirvana (et ikke-sted)</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82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838200" y="1336390"/>
            <a:ext cx="6155988" cy="1182927"/>
          </a:xfrm>
        </p:spPr>
        <p:txBody>
          <a:bodyPr anchor="b">
            <a:normAutofit fontScale="90000"/>
          </a:bodyPr>
          <a:lstStyle/>
          <a:p>
            <a:br>
              <a:rPr lang="da-DK" sz="2200" b="1" dirty="0"/>
            </a:br>
            <a:r>
              <a:rPr lang="da-DK" sz="4000" b="1" dirty="0"/>
              <a:t>UPAYA</a:t>
            </a:r>
            <a:br>
              <a:rPr lang="da-DK" sz="2200" dirty="0"/>
            </a:br>
            <a:endParaRPr lang="da-DK" sz="2200" dirty="0"/>
          </a:p>
        </p:txBody>
      </p:sp>
      <p:cxnSp>
        <p:nvCxnSpPr>
          <p:cNvPr id="11" name="Straight Connector 10">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Pladsholder til indhold 2"/>
          <p:cNvSpPr>
            <a:spLocks noGrp="1"/>
          </p:cNvSpPr>
          <p:nvPr>
            <p:ph idx="1"/>
          </p:nvPr>
        </p:nvSpPr>
        <p:spPr>
          <a:xfrm>
            <a:off x="264034" y="2158807"/>
            <a:ext cx="6190412" cy="3892723"/>
          </a:xfrm>
        </p:spPr>
        <p:txBody>
          <a:bodyPr anchor="t">
            <a:normAutofit/>
          </a:bodyPr>
          <a:lstStyle/>
          <a:p>
            <a:endParaRPr lang="da-DK" sz="2000" dirty="0">
              <a:solidFill>
                <a:schemeClr val="tx1">
                  <a:alpha val="80000"/>
                </a:schemeClr>
              </a:solidFill>
            </a:endParaRPr>
          </a:p>
          <a:p>
            <a:r>
              <a:rPr lang="da-DK" sz="2400" dirty="0">
                <a:solidFill>
                  <a:schemeClr val="tx1">
                    <a:alpha val="80000"/>
                  </a:schemeClr>
                </a:solidFill>
              </a:rPr>
              <a:t>Effektive midler.</a:t>
            </a:r>
          </a:p>
          <a:p>
            <a:r>
              <a:rPr lang="da-DK" sz="2400" dirty="0">
                <a:solidFill>
                  <a:schemeClr val="tx1">
                    <a:alpha val="80000"/>
                  </a:schemeClr>
                </a:solidFill>
              </a:rPr>
              <a:t>Særlige teknikker og praksisser, der kan lede til kendskab til </a:t>
            </a:r>
            <a:r>
              <a:rPr lang="da-DK" sz="2400" dirty="0" err="1">
                <a:solidFill>
                  <a:schemeClr val="tx1">
                    <a:alpha val="80000"/>
                  </a:schemeClr>
                </a:solidFill>
              </a:rPr>
              <a:t>dharmaen</a:t>
            </a:r>
            <a:r>
              <a:rPr lang="da-DK" sz="2400" dirty="0">
                <a:solidFill>
                  <a:schemeClr val="tx1">
                    <a:alpha val="80000"/>
                  </a:schemeClr>
                </a:solidFill>
              </a:rPr>
              <a:t> og til oplysning.</a:t>
            </a:r>
          </a:p>
          <a:p>
            <a:r>
              <a:rPr lang="da-DK" sz="2400" dirty="0">
                <a:solidFill>
                  <a:schemeClr val="tx1">
                    <a:alpha val="80000"/>
                  </a:schemeClr>
                </a:solidFill>
              </a:rPr>
              <a:t>Ritualer, der skaber god karma.</a:t>
            </a:r>
          </a:p>
          <a:p>
            <a:r>
              <a:rPr lang="da-DK" sz="2400" dirty="0">
                <a:solidFill>
                  <a:schemeClr val="tx1">
                    <a:alpha val="80000"/>
                  </a:schemeClr>
                </a:solidFill>
              </a:rPr>
              <a:t>Eksempel på </a:t>
            </a:r>
            <a:r>
              <a:rPr lang="da-DK" sz="2400" dirty="0" err="1">
                <a:solidFill>
                  <a:schemeClr val="tx1">
                    <a:alpha val="80000"/>
                  </a:schemeClr>
                </a:solidFill>
              </a:rPr>
              <a:t>upaya</a:t>
            </a:r>
            <a:r>
              <a:rPr lang="da-DK" sz="2400" dirty="0">
                <a:solidFill>
                  <a:schemeClr val="tx1">
                    <a:alpha val="80000"/>
                  </a:schemeClr>
                </a:solidFill>
              </a:rPr>
              <a:t>: Mandala (udbredt i </a:t>
            </a:r>
            <a:r>
              <a:rPr lang="da-DK" sz="2400" dirty="0" err="1">
                <a:solidFill>
                  <a:schemeClr val="tx1">
                    <a:alpha val="80000"/>
                  </a:schemeClr>
                </a:solidFill>
              </a:rPr>
              <a:t>Vayrayana</a:t>
            </a:r>
            <a:r>
              <a:rPr lang="da-DK" sz="2400" dirty="0">
                <a:solidFill>
                  <a:schemeClr val="tx1">
                    <a:alpha val="80000"/>
                  </a:schemeClr>
                </a:solidFill>
              </a:rPr>
              <a:t>):  </a:t>
            </a:r>
            <a:r>
              <a:rPr lang="da-DK" sz="2400" u="sng" dirty="0">
                <a:solidFill>
                  <a:schemeClr val="tx1">
                    <a:alpha val="80000"/>
                  </a:schemeClr>
                </a:solidFill>
                <a:hlinkClick r:id="rId2"/>
              </a:rPr>
              <a:t>https://www.youtube.com/watch?v=10084L3Pqsc</a:t>
            </a:r>
            <a:endParaRPr lang="da-DK" sz="2400" dirty="0">
              <a:solidFill>
                <a:schemeClr val="tx1">
                  <a:alpha val="80000"/>
                </a:schemeClr>
              </a:solidFill>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480" y="1818639"/>
            <a:ext cx="5351599" cy="3499122"/>
          </a:xfrm>
          <a:prstGeom prst="rect">
            <a:avLst/>
          </a:prstGeom>
        </p:spPr>
      </p:pic>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29222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9444C81B-D829-A1BB-E68B-E2B4EB345EE7}"/>
              </a:ext>
            </a:extLst>
          </p:cNvPr>
          <p:cNvSpPr>
            <a:spLocks noGrp="1"/>
          </p:cNvSpPr>
          <p:nvPr>
            <p:ph type="title"/>
          </p:nvPr>
        </p:nvSpPr>
        <p:spPr>
          <a:xfrm>
            <a:off x="1188069" y="381935"/>
            <a:ext cx="4008583" cy="5974414"/>
          </a:xfrm>
        </p:spPr>
        <p:txBody>
          <a:bodyPr anchor="ctr">
            <a:normAutofit/>
          </a:bodyPr>
          <a:lstStyle/>
          <a:p>
            <a:r>
              <a:rPr lang="da-DK" b="1" dirty="0">
                <a:solidFill>
                  <a:srgbClr val="FFFFFF"/>
                </a:solidFill>
              </a:rPr>
              <a:t>OPLÆSNING AF HJERTESUTRAEN</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3074" name="Picture 2" descr="Hjertesutraen - Historisk museum">
            <a:extLst>
              <a:ext uri="{FF2B5EF4-FFF2-40B4-BE49-F238E27FC236}">
                <a16:creationId xmlns:a16="http://schemas.microsoft.com/office/drawing/2014/main" id="{4F647C98-6E17-2079-AF86-6F178E4779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0330" y="519113"/>
            <a:ext cx="4425002" cy="583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604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Mange spørgsmålstegn på sort baggrund">
            <a:extLst>
              <a:ext uri="{FF2B5EF4-FFF2-40B4-BE49-F238E27FC236}">
                <a16:creationId xmlns:a16="http://schemas.microsoft.com/office/drawing/2014/main" id="{651CAEDC-B33E-9458-2383-BB0CCA34B85A}"/>
              </a:ext>
            </a:extLst>
          </p:cNvPr>
          <p:cNvPicPr>
            <a:picLocks noChangeAspect="1"/>
          </p:cNvPicPr>
          <p:nvPr/>
        </p:nvPicPr>
        <p:blipFill rotWithShape="1">
          <a:blip r:embed="rId2">
            <a:duotone>
              <a:schemeClr val="accent1">
                <a:shade val="45000"/>
                <a:satMod val="135000"/>
              </a:schemeClr>
              <a:prstClr val="white"/>
            </a:duotone>
            <a:alphaModFix amt="35000"/>
          </a:blip>
          <a:srcRect t="7787"/>
          <a:stretch/>
        </p:blipFill>
        <p:spPr>
          <a:xfrm>
            <a:off x="19" y="-101590"/>
            <a:ext cx="12191981" cy="6857989"/>
          </a:xfrm>
          <a:prstGeom prst="rect">
            <a:avLst/>
          </a:prstGeom>
        </p:spPr>
      </p:pic>
      <p:sp>
        <p:nvSpPr>
          <p:cNvPr id="2" name="Titel 1">
            <a:extLst>
              <a:ext uri="{FF2B5EF4-FFF2-40B4-BE49-F238E27FC236}">
                <a16:creationId xmlns:a16="http://schemas.microsoft.com/office/drawing/2014/main" id="{3B498D52-3196-427C-A054-5141F5940DAE}"/>
              </a:ext>
            </a:extLst>
          </p:cNvPr>
          <p:cNvSpPr>
            <a:spLocks noGrp="1"/>
          </p:cNvSpPr>
          <p:nvPr>
            <p:ph type="title"/>
          </p:nvPr>
        </p:nvSpPr>
        <p:spPr>
          <a:xfrm>
            <a:off x="838199" y="381934"/>
            <a:ext cx="5257801" cy="5181523"/>
          </a:xfrm>
        </p:spPr>
        <p:txBody>
          <a:bodyPr anchor="b">
            <a:normAutofit/>
          </a:bodyPr>
          <a:lstStyle/>
          <a:p>
            <a:r>
              <a:rPr lang="da-DK" sz="5600" dirty="0">
                <a:solidFill>
                  <a:srgbClr val="FFFFFF"/>
                </a:solidFill>
              </a:rPr>
              <a:t>HJERTESUTRAEN - GRUPPEARBEJDE</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BE4CFC0E-CF9C-46E1-9BEB-C9B67A4B18B5}"/>
              </a:ext>
            </a:extLst>
          </p:cNvPr>
          <p:cNvSpPr>
            <a:spLocks noGrp="1"/>
          </p:cNvSpPr>
          <p:nvPr>
            <p:ph idx="1"/>
          </p:nvPr>
        </p:nvSpPr>
        <p:spPr>
          <a:xfrm>
            <a:off x="7229042" y="698643"/>
            <a:ext cx="4124758" cy="5301467"/>
          </a:xfrm>
        </p:spPr>
        <p:txBody>
          <a:bodyPr anchor="b">
            <a:normAutofit/>
          </a:bodyPr>
          <a:lstStyle/>
          <a:p>
            <a:r>
              <a:rPr lang="da-DK" b="1" dirty="0">
                <a:solidFill>
                  <a:srgbClr val="FFFFFF"/>
                </a:solidFill>
              </a:rPr>
              <a:t>Svar på følgende spørgsmål til </a:t>
            </a:r>
            <a:r>
              <a:rPr lang="da-DK" b="1" dirty="0" err="1">
                <a:solidFill>
                  <a:srgbClr val="FFFFFF"/>
                </a:solidFill>
              </a:rPr>
              <a:t>hjertesutraen</a:t>
            </a:r>
            <a:r>
              <a:rPr lang="da-DK" dirty="0">
                <a:solidFill>
                  <a:srgbClr val="FFFFFF"/>
                </a:solidFill>
              </a:rPr>
              <a:t>:</a:t>
            </a:r>
          </a:p>
          <a:p>
            <a:pPr marL="971550" lvl="1" indent="-514350">
              <a:buFont typeface="+mj-lt"/>
              <a:buAutoNum type="arabicPeriod"/>
            </a:pPr>
            <a:r>
              <a:rPr lang="da-DK" sz="2800" dirty="0">
                <a:solidFill>
                  <a:srgbClr val="FFFFFF"/>
                </a:solidFill>
              </a:rPr>
              <a:t>Hvad kendetegner en </a:t>
            </a:r>
            <a:r>
              <a:rPr lang="da-DK" sz="2800" dirty="0" err="1">
                <a:solidFill>
                  <a:srgbClr val="FFFFFF"/>
                </a:solidFill>
              </a:rPr>
              <a:t>bodhisattva</a:t>
            </a:r>
            <a:r>
              <a:rPr lang="da-DK" sz="2800" dirty="0">
                <a:solidFill>
                  <a:srgbClr val="FFFFFF"/>
                </a:solidFill>
              </a:rPr>
              <a:t>?</a:t>
            </a:r>
          </a:p>
          <a:p>
            <a:pPr marL="971550" lvl="1" indent="-514350">
              <a:buFont typeface="+mj-lt"/>
              <a:buAutoNum type="arabicPeriod"/>
            </a:pPr>
            <a:r>
              <a:rPr lang="da-DK" sz="2800" dirty="0">
                <a:solidFill>
                  <a:srgbClr val="FFFFFF"/>
                </a:solidFill>
              </a:rPr>
              <a:t>Hvordan betegnes begrebet tomhed (</a:t>
            </a:r>
            <a:r>
              <a:rPr lang="da-DK" sz="2800" dirty="0" err="1">
                <a:solidFill>
                  <a:srgbClr val="FFFFFF"/>
                </a:solidFill>
              </a:rPr>
              <a:t>sunyata</a:t>
            </a:r>
            <a:r>
              <a:rPr lang="da-DK" sz="2800" dirty="0">
                <a:solidFill>
                  <a:srgbClr val="FFFFFF"/>
                </a:solidFill>
              </a:rPr>
              <a:t>)?</a:t>
            </a:r>
          </a:p>
          <a:p>
            <a:pPr marL="971550" lvl="1" indent="-514350">
              <a:buFont typeface="+mj-lt"/>
              <a:buAutoNum type="arabicPeriod"/>
            </a:pPr>
            <a:r>
              <a:rPr lang="da-DK" sz="2800" dirty="0">
                <a:solidFill>
                  <a:srgbClr val="FFFFFF"/>
                </a:solidFill>
              </a:rPr>
              <a:t>Hvad er indholdet og funktionen af et mantra?</a:t>
            </a:r>
          </a:p>
          <a:p>
            <a:pPr lvl="1"/>
            <a:endParaRPr lang="da-DK" sz="2000" dirty="0">
              <a:solidFill>
                <a:srgbClr val="FFFFFF"/>
              </a:solidFill>
            </a:endParaRPr>
          </a:p>
        </p:txBody>
      </p:sp>
    </p:spTree>
    <p:extLst>
      <p:ext uri="{BB962C8B-B14F-4D97-AF65-F5344CB8AC3E}">
        <p14:creationId xmlns:p14="http://schemas.microsoft.com/office/powerpoint/2010/main" val="343916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36D32-DDC9-0284-409B-8FCB553C9BE9}"/>
              </a:ext>
            </a:extLst>
          </p:cNvPr>
          <p:cNvSpPr>
            <a:spLocks noGrp="1"/>
          </p:cNvSpPr>
          <p:nvPr>
            <p:ph type="title"/>
          </p:nvPr>
        </p:nvSpPr>
        <p:spPr>
          <a:xfrm>
            <a:off x="838200" y="365125"/>
            <a:ext cx="10515600" cy="1213509"/>
          </a:xfrm>
        </p:spPr>
        <p:txBody>
          <a:bodyPr/>
          <a:lstStyle/>
          <a:p>
            <a:r>
              <a:rPr lang="da-DK" dirty="0"/>
              <a:t>Opsamling hidtil:</a:t>
            </a:r>
          </a:p>
        </p:txBody>
      </p:sp>
      <p:sp>
        <p:nvSpPr>
          <p:cNvPr id="3" name="Pladsholder til indhold 2">
            <a:extLst>
              <a:ext uri="{FF2B5EF4-FFF2-40B4-BE49-F238E27FC236}">
                <a16:creationId xmlns:a16="http://schemas.microsoft.com/office/drawing/2014/main" id="{B8DFDC31-DF01-FBE3-787F-6BA4F0556401}"/>
              </a:ext>
            </a:extLst>
          </p:cNvPr>
          <p:cNvSpPr>
            <a:spLocks noGrp="1"/>
          </p:cNvSpPr>
          <p:nvPr>
            <p:ph idx="1"/>
          </p:nvPr>
        </p:nvSpPr>
        <p:spPr/>
        <p:txBody>
          <a:bodyPr/>
          <a:lstStyle/>
          <a:p>
            <a:r>
              <a:rPr lang="da-DK" b="1" dirty="0"/>
              <a:t>De 4 ædle sandheder: </a:t>
            </a:r>
            <a:r>
              <a:rPr lang="da-DK" dirty="0"/>
              <a:t>kernen i Buddhas lære (diagnosen af menneskets lidelse og vejen til frelse) </a:t>
            </a:r>
          </a:p>
          <a:p>
            <a:pPr marL="457200" lvl="1" indent="0">
              <a:buNone/>
            </a:pPr>
            <a:r>
              <a:rPr lang="da-DK" dirty="0"/>
              <a:t>1. livet er </a:t>
            </a:r>
            <a:r>
              <a:rPr lang="da-DK" b="1" dirty="0"/>
              <a:t>lidelse (samsara)</a:t>
            </a:r>
          </a:p>
          <a:p>
            <a:pPr marL="457200" lvl="1" indent="0">
              <a:buNone/>
            </a:pPr>
            <a:r>
              <a:rPr lang="da-DK" dirty="0"/>
              <a:t>2. Lidelsens oprindelse er </a:t>
            </a:r>
            <a:r>
              <a:rPr lang="da-DK" b="1" dirty="0"/>
              <a:t>begær (årsagskæden)</a:t>
            </a:r>
          </a:p>
          <a:p>
            <a:pPr marL="457200" lvl="1" indent="0">
              <a:buNone/>
            </a:pPr>
            <a:r>
              <a:rPr lang="da-DK" dirty="0"/>
              <a:t>3. Lidelsen kan stoppes ved at </a:t>
            </a:r>
            <a:r>
              <a:rPr lang="da-DK" b="1" dirty="0"/>
              <a:t>slukke begæret </a:t>
            </a:r>
            <a:r>
              <a:rPr lang="da-DK" dirty="0"/>
              <a:t>og opnå </a:t>
            </a:r>
            <a:r>
              <a:rPr lang="da-DK" b="1" dirty="0"/>
              <a:t>nirvana</a:t>
            </a:r>
          </a:p>
          <a:p>
            <a:pPr marL="457200" lvl="1" indent="0">
              <a:buNone/>
            </a:pPr>
            <a:r>
              <a:rPr lang="da-DK" dirty="0"/>
              <a:t>4. Vejen ud af lidelsen (midlet til at opnå nirvana er </a:t>
            </a:r>
            <a:r>
              <a:rPr lang="da-DK" b="1" dirty="0"/>
              <a:t>den ædle otteledede vej</a:t>
            </a:r>
            <a:r>
              <a:rPr lang="da-DK" dirty="0"/>
              <a:t>)</a:t>
            </a:r>
          </a:p>
          <a:p>
            <a:r>
              <a:rPr lang="da-DK" b="1" dirty="0"/>
              <a:t>Middelvejen </a:t>
            </a:r>
            <a:r>
              <a:rPr lang="da-DK" b="1" dirty="0">
                <a:sym typeface="Wingdings" panose="05000000000000000000" pitchFamily="2" charset="2"/>
              </a:rPr>
              <a:t> </a:t>
            </a:r>
            <a:r>
              <a:rPr lang="da-DK" b="1" dirty="0"/>
              <a:t>den otteledede vej (visdom, etik og meditation)</a:t>
            </a:r>
          </a:p>
          <a:p>
            <a:r>
              <a:rPr lang="da-DK" b="1" dirty="0"/>
              <a:t>Nirvana</a:t>
            </a:r>
            <a:r>
              <a:rPr lang="da-DK" dirty="0"/>
              <a:t>: sindstilstand uden urenheder. Producerer ikke karma, føler ikke lidelse. Ophør af al begær, had og uvidenhed</a:t>
            </a:r>
          </a:p>
          <a:p>
            <a:endParaRPr lang="da-DK" dirty="0"/>
          </a:p>
        </p:txBody>
      </p:sp>
    </p:spTree>
    <p:extLst>
      <p:ext uri="{BB962C8B-B14F-4D97-AF65-F5344CB8AC3E}">
        <p14:creationId xmlns:p14="http://schemas.microsoft.com/office/powerpoint/2010/main" val="11880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C5F67C5-6A92-0EEB-A024-0364DA8BC263}"/>
              </a:ext>
            </a:extLst>
          </p:cNvPr>
          <p:cNvSpPr>
            <a:spLocks noGrp="1"/>
          </p:cNvSpPr>
          <p:nvPr>
            <p:ph idx="1"/>
          </p:nvPr>
        </p:nvSpPr>
        <p:spPr>
          <a:xfrm>
            <a:off x="226828" y="1098942"/>
            <a:ext cx="11738344" cy="5588384"/>
          </a:xfrm>
        </p:spPr>
        <p:txBody>
          <a:bodyPr>
            <a:normAutofit/>
          </a:bodyPr>
          <a:lstStyle/>
          <a:p>
            <a:r>
              <a:rPr lang="da-DK" sz="3200" dirty="0" err="1"/>
              <a:t>Sanputra</a:t>
            </a:r>
            <a:r>
              <a:rPr lang="da-DK" sz="3200" dirty="0"/>
              <a:t>, da nu manden ser, at hans eget hus er sat i brand på alle sider af det mægtige flammehav, bliver han forskrækket, bange, fortvivlet, og tænker: Jeg selv var i stand til at komme hurtigt og sikkert ud af det brændende hus gennem døren, uden at blive rørt eller svedet af flammehavet, men mine små børn, disse unge drenge, leger, morer sig og fordriver tiden med så den ene så den anden form for legetøj. De ved ikke, er ikke opmærksomme på, fornemmer ikke, at huset brænder og er ikke bange. Selv om de bliver forbrændt af det mægtige flammehav og pint af megen smerte, tænker de ikke på smerten og gør sig ingen tanker om at komme ud. </a:t>
            </a:r>
          </a:p>
        </p:txBody>
      </p:sp>
      <p:sp>
        <p:nvSpPr>
          <p:cNvPr id="4" name="Tekstfelt 3">
            <a:extLst>
              <a:ext uri="{FF2B5EF4-FFF2-40B4-BE49-F238E27FC236}">
                <a16:creationId xmlns:a16="http://schemas.microsoft.com/office/drawing/2014/main" id="{EB331508-263A-596B-EC1A-27E373D21533}"/>
              </a:ext>
            </a:extLst>
          </p:cNvPr>
          <p:cNvSpPr txBox="1"/>
          <p:nvPr/>
        </p:nvSpPr>
        <p:spPr>
          <a:xfrm>
            <a:off x="375684" y="391056"/>
            <a:ext cx="10185990" cy="707886"/>
          </a:xfrm>
          <a:prstGeom prst="rect">
            <a:avLst/>
          </a:prstGeom>
          <a:noFill/>
        </p:spPr>
        <p:txBody>
          <a:bodyPr wrap="square" rtlCol="0">
            <a:spAutoFit/>
          </a:bodyPr>
          <a:lstStyle/>
          <a:p>
            <a:r>
              <a:rPr lang="da-DK" sz="4000" b="1" dirty="0" err="1"/>
              <a:t>Lotussutraen</a:t>
            </a:r>
            <a:endParaRPr lang="da-DK" sz="4000" b="1" dirty="0"/>
          </a:p>
        </p:txBody>
      </p:sp>
    </p:spTree>
    <p:extLst>
      <p:ext uri="{BB962C8B-B14F-4D97-AF65-F5344CB8AC3E}">
        <p14:creationId xmlns:p14="http://schemas.microsoft.com/office/powerpoint/2010/main" val="358592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389F5-D6D6-D729-3864-E644E1484826}"/>
              </a:ext>
            </a:extLst>
          </p:cNvPr>
          <p:cNvSpPr>
            <a:spLocks noGrp="1"/>
          </p:cNvSpPr>
          <p:nvPr>
            <p:ph type="title"/>
          </p:nvPr>
        </p:nvSpPr>
        <p:spPr>
          <a:xfrm>
            <a:off x="838200" y="330619"/>
            <a:ext cx="10515600" cy="626913"/>
          </a:xfrm>
        </p:spPr>
        <p:txBody>
          <a:bodyPr>
            <a:normAutofit fontScale="90000"/>
          </a:bodyPr>
          <a:lstStyle/>
          <a:p>
            <a:r>
              <a:rPr lang="da-DK" b="1" dirty="0"/>
              <a:t>Den ædle otteledede vej – middelvejen i praksis</a:t>
            </a:r>
          </a:p>
        </p:txBody>
      </p:sp>
      <p:graphicFrame>
        <p:nvGraphicFramePr>
          <p:cNvPr id="4" name="Pladsholder til indhold 3">
            <a:extLst>
              <a:ext uri="{FF2B5EF4-FFF2-40B4-BE49-F238E27FC236}">
                <a16:creationId xmlns:a16="http://schemas.microsoft.com/office/drawing/2014/main" id="{5E746202-E8C8-B39B-3FE0-69E0A900B08B}"/>
              </a:ext>
            </a:extLst>
          </p:cNvPr>
          <p:cNvGraphicFramePr>
            <a:graphicFrameLocks noGrp="1"/>
          </p:cNvGraphicFramePr>
          <p:nvPr>
            <p:ph idx="1"/>
            <p:extLst>
              <p:ext uri="{D42A27DB-BD31-4B8C-83A1-F6EECF244321}">
                <p14:modId xmlns:p14="http://schemas.microsoft.com/office/powerpoint/2010/main" val="1506178087"/>
              </p:ext>
            </p:extLst>
          </p:nvPr>
        </p:nvGraphicFramePr>
        <p:xfrm>
          <a:off x="207032" y="1035171"/>
          <a:ext cx="11757806" cy="5359392"/>
        </p:xfrm>
        <a:graphic>
          <a:graphicData uri="http://schemas.openxmlformats.org/drawingml/2006/table">
            <a:tbl>
              <a:tblPr/>
              <a:tblGrid>
                <a:gridCol w="550628">
                  <a:extLst>
                    <a:ext uri="{9D8B030D-6E8A-4147-A177-3AD203B41FA5}">
                      <a16:colId xmlns:a16="http://schemas.microsoft.com/office/drawing/2014/main" val="3157097457"/>
                    </a:ext>
                  </a:extLst>
                </a:gridCol>
                <a:gridCol w="2054674">
                  <a:extLst>
                    <a:ext uri="{9D8B030D-6E8A-4147-A177-3AD203B41FA5}">
                      <a16:colId xmlns:a16="http://schemas.microsoft.com/office/drawing/2014/main" val="2697734815"/>
                    </a:ext>
                  </a:extLst>
                </a:gridCol>
                <a:gridCol w="7806783">
                  <a:extLst>
                    <a:ext uri="{9D8B030D-6E8A-4147-A177-3AD203B41FA5}">
                      <a16:colId xmlns:a16="http://schemas.microsoft.com/office/drawing/2014/main" val="3768346477"/>
                    </a:ext>
                  </a:extLst>
                </a:gridCol>
                <a:gridCol w="1345721">
                  <a:extLst>
                    <a:ext uri="{9D8B030D-6E8A-4147-A177-3AD203B41FA5}">
                      <a16:colId xmlns:a16="http://schemas.microsoft.com/office/drawing/2014/main" val="3991108446"/>
                    </a:ext>
                  </a:extLst>
                </a:gridCol>
              </a:tblGrid>
              <a:tr h="236359">
                <a:tc>
                  <a:txBody>
                    <a:bodyPr/>
                    <a:lstStyle/>
                    <a:p>
                      <a:pPr>
                        <a:buNone/>
                      </a:pPr>
                      <a:r>
                        <a:rPr lang="da-DK" sz="2000"/>
                        <a:t>Nr.</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a:t>Led</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a:t>Hvad det betyder</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dirty="0"/>
                        <a:t>Hører til</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5536613"/>
                  </a:ext>
                </a:extLst>
              </a:tr>
              <a:tr h="594647">
                <a:tc>
                  <a:txBody>
                    <a:bodyPr/>
                    <a:lstStyle/>
                    <a:p>
                      <a:pPr>
                        <a:buNone/>
                      </a:pPr>
                      <a:r>
                        <a:rPr lang="da-DK" sz="2000" b="1" dirty="0"/>
                        <a:t>1</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dirty="0">
                          <a:solidFill>
                            <a:schemeClr val="accent5">
                              <a:lumMod val="75000"/>
                            </a:schemeClr>
                          </a:solidFill>
                        </a:rPr>
                        <a:t>Ret forståelse</a:t>
                      </a:r>
                      <a:endParaRPr lang="da-DK" sz="2000" dirty="0">
                        <a:solidFill>
                          <a:schemeClr val="accent5">
                            <a:lumMod val="75000"/>
                          </a:schemeClr>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dirty="0">
                          <a:solidFill>
                            <a:schemeClr val="accent5">
                              <a:lumMod val="75000"/>
                            </a:schemeClr>
                          </a:solidFill>
                        </a:rPr>
                        <a:t>At forstå verden realistisk – især de </a:t>
                      </a:r>
                      <a:r>
                        <a:rPr lang="da-DK" sz="2000" b="1" dirty="0">
                          <a:solidFill>
                            <a:schemeClr val="accent5">
                              <a:lumMod val="75000"/>
                            </a:schemeClr>
                          </a:solidFill>
                        </a:rPr>
                        <a:t>fire ædle sandheder</a:t>
                      </a:r>
                      <a:r>
                        <a:rPr lang="da-DK" sz="2000" dirty="0">
                          <a:solidFill>
                            <a:schemeClr val="accent5">
                              <a:lumMod val="75000"/>
                            </a:schemeClr>
                          </a:solidFill>
                        </a:rPr>
                        <a:t>: at der findes </a:t>
                      </a:r>
                      <a:r>
                        <a:rPr lang="da-DK" sz="2000" b="1" dirty="0">
                          <a:solidFill>
                            <a:schemeClr val="accent5">
                              <a:lumMod val="75000"/>
                            </a:schemeClr>
                          </a:solidFill>
                        </a:rPr>
                        <a:t>lidelse</a:t>
                      </a:r>
                      <a:r>
                        <a:rPr lang="da-DK" sz="2000" dirty="0">
                          <a:solidFill>
                            <a:schemeClr val="accent5">
                              <a:lumMod val="75000"/>
                            </a:schemeClr>
                          </a:solidFill>
                        </a:rPr>
                        <a:t>, hvorfor den opstår (begæret, tilknytning), at den kan ophøre, og at der findes en vej ud af den.</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dirty="0">
                          <a:solidFill>
                            <a:schemeClr val="accent1">
                              <a:lumMod val="75000"/>
                            </a:schemeClr>
                          </a:solidFill>
                        </a:rPr>
                        <a:t>Visdom</a:t>
                      </a:r>
                      <a:endParaRPr lang="da-DK" sz="2000" dirty="0">
                        <a:solidFill>
                          <a:schemeClr val="accent1">
                            <a:lumMod val="75000"/>
                          </a:schemeClr>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928965"/>
                  </a:ext>
                </a:extLst>
              </a:tr>
              <a:tr h="486592">
                <a:tc>
                  <a:txBody>
                    <a:bodyPr/>
                    <a:lstStyle/>
                    <a:p>
                      <a:pPr>
                        <a:buNone/>
                      </a:pPr>
                      <a:r>
                        <a:rPr lang="da-DK" sz="2000" b="1" dirty="0"/>
                        <a:t>2</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dirty="0">
                          <a:solidFill>
                            <a:schemeClr val="accent5">
                              <a:lumMod val="75000"/>
                            </a:schemeClr>
                          </a:solidFill>
                        </a:rPr>
                        <a:t>Ret hensigt</a:t>
                      </a:r>
                      <a:endParaRPr lang="da-DK" sz="2000" dirty="0">
                        <a:solidFill>
                          <a:schemeClr val="accent5">
                            <a:lumMod val="75000"/>
                          </a:schemeClr>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dirty="0">
                          <a:solidFill>
                            <a:schemeClr val="accent5">
                              <a:lumMod val="75000"/>
                            </a:schemeClr>
                          </a:solidFill>
                        </a:rPr>
                        <a:t>At have gode og venlige intentioner – uden egoisme, had eller grådighed.</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dirty="0">
                          <a:solidFill>
                            <a:schemeClr val="accent1">
                              <a:lumMod val="75000"/>
                            </a:schemeClr>
                          </a:solidFill>
                        </a:rPr>
                        <a:t>Visdom</a:t>
                      </a:r>
                      <a:endParaRPr lang="da-DK" sz="2000" dirty="0">
                        <a:solidFill>
                          <a:schemeClr val="accent1">
                            <a:lumMod val="75000"/>
                          </a:schemeClr>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811567"/>
                  </a:ext>
                </a:extLst>
              </a:tr>
              <a:tr h="489994">
                <a:tc>
                  <a:txBody>
                    <a:bodyPr/>
                    <a:lstStyle/>
                    <a:p>
                      <a:pPr>
                        <a:buNone/>
                      </a:pPr>
                      <a:r>
                        <a:rPr lang="da-DK" sz="2000" b="1"/>
                        <a:t>3</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dirty="0">
                          <a:solidFill>
                            <a:srgbClr val="7030A0"/>
                          </a:solidFill>
                        </a:rPr>
                        <a:t>Ret tale</a:t>
                      </a:r>
                      <a:endParaRPr lang="da-DK" sz="2000" dirty="0">
                        <a:solidFill>
                          <a:srgbClr val="7030A0"/>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a:solidFill>
                            <a:srgbClr val="7030A0"/>
                          </a:solidFill>
                        </a:rPr>
                        <a:t>At tale sandt, venligt og hjælpsomt – undgå løgn, bagtalelse og hårde ord.</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a:solidFill>
                            <a:srgbClr val="7030A0"/>
                          </a:solidFill>
                        </a:rPr>
                        <a:t>Etik</a:t>
                      </a:r>
                      <a:endParaRPr lang="da-DK" sz="2000">
                        <a:solidFill>
                          <a:srgbClr val="7030A0"/>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359358"/>
                  </a:ext>
                </a:extLst>
              </a:tr>
              <a:tr h="636992">
                <a:tc>
                  <a:txBody>
                    <a:bodyPr/>
                    <a:lstStyle/>
                    <a:p>
                      <a:pPr>
                        <a:buNone/>
                      </a:pPr>
                      <a:r>
                        <a:rPr lang="da-DK" sz="2000" b="1"/>
                        <a:t>4</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a:solidFill>
                            <a:srgbClr val="7030A0"/>
                          </a:solidFill>
                        </a:rPr>
                        <a:t>Ret handling</a:t>
                      </a:r>
                      <a:endParaRPr lang="da-DK" sz="2000">
                        <a:solidFill>
                          <a:srgbClr val="7030A0"/>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dirty="0">
                          <a:solidFill>
                            <a:srgbClr val="7030A0"/>
                          </a:solidFill>
                        </a:rPr>
                        <a:t>At handle moralsk – fx ikke skade andre, ikke stjæle og have ansvarlig adfærd.</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a:solidFill>
                            <a:srgbClr val="7030A0"/>
                          </a:solidFill>
                        </a:rPr>
                        <a:t>Etik</a:t>
                      </a:r>
                      <a:endParaRPr lang="da-DK" sz="2000">
                        <a:solidFill>
                          <a:srgbClr val="7030A0"/>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798881"/>
                  </a:ext>
                </a:extLst>
              </a:tr>
              <a:tr h="636992">
                <a:tc>
                  <a:txBody>
                    <a:bodyPr/>
                    <a:lstStyle/>
                    <a:p>
                      <a:pPr>
                        <a:buNone/>
                      </a:pPr>
                      <a:r>
                        <a:rPr lang="da-DK" sz="2000" b="1"/>
                        <a:t>5</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dirty="0">
                          <a:solidFill>
                            <a:srgbClr val="7030A0"/>
                          </a:solidFill>
                        </a:rPr>
                        <a:t>Ret levevej</a:t>
                      </a:r>
                      <a:endParaRPr lang="da-DK" sz="2000" dirty="0">
                        <a:solidFill>
                          <a:srgbClr val="7030A0"/>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dirty="0">
                          <a:solidFill>
                            <a:srgbClr val="7030A0"/>
                          </a:solidFill>
                        </a:rPr>
                        <a:t>At tjene sine penge på en måde, der ikke skader mennesker, dyr eller natur.</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dirty="0">
                          <a:solidFill>
                            <a:srgbClr val="7030A0"/>
                          </a:solidFill>
                        </a:rPr>
                        <a:t>Etik</a:t>
                      </a:r>
                      <a:endParaRPr lang="da-DK" sz="2000" dirty="0">
                        <a:solidFill>
                          <a:srgbClr val="7030A0"/>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7822560"/>
                  </a:ext>
                </a:extLst>
              </a:tr>
              <a:tr h="636992">
                <a:tc>
                  <a:txBody>
                    <a:bodyPr/>
                    <a:lstStyle/>
                    <a:p>
                      <a:pPr>
                        <a:buNone/>
                      </a:pPr>
                      <a:r>
                        <a:rPr lang="da-DK" sz="2000" b="1"/>
                        <a:t>6</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a:solidFill>
                            <a:schemeClr val="accent6">
                              <a:lumMod val="75000"/>
                            </a:schemeClr>
                          </a:solidFill>
                        </a:rPr>
                        <a:t>Ret anstrengelse</a:t>
                      </a:r>
                      <a:endParaRPr lang="da-DK" sz="2000">
                        <a:solidFill>
                          <a:schemeClr val="accent6">
                            <a:lumMod val="75000"/>
                          </a:schemeClr>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dirty="0">
                          <a:solidFill>
                            <a:schemeClr val="accent6">
                              <a:lumMod val="75000"/>
                            </a:schemeClr>
                          </a:solidFill>
                        </a:rPr>
                        <a:t>At gøre en indsats for at udvikle gode tanker og følelser og undgå negative vaner.</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dirty="0">
                          <a:solidFill>
                            <a:schemeClr val="accent6">
                              <a:lumMod val="75000"/>
                            </a:schemeClr>
                          </a:solidFill>
                        </a:rPr>
                        <a:t>Meditation</a:t>
                      </a:r>
                      <a:endParaRPr lang="da-DK" sz="2000" dirty="0">
                        <a:solidFill>
                          <a:schemeClr val="accent6">
                            <a:lumMod val="75000"/>
                          </a:schemeClr>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5912128"/>
                  </a:ext>
                </a:extLst>
              </a:tr>
              <a:tr h="636992">
                <a:tc>
                  <a:txBody>
                    <a:bodyPr/>
                    <a:lstStyle/>
                    <a:p>
                      <a:pPr>
                        <a:buNone/>
                      </a:pPr>
                      <a:r>
                        <a:rPr lang="da-DK" sz="2000" b="1"/>
                        <a:t>7</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a:solidFill>
                            <a:schemeClr val="accent6">
                              <a:lumMod val="75000"/>
                            </a:schemeClr>
                          </a:solidFill>
                        </a:rPr>
                        <a:t>Ret opmærksomhed</a:t>
                      </a:r>
                      <a:endParaRPr lang="da-DK" sz="2000">
                        <a:solidFill>
                          <a:schemeClr val="accent6">
                            <a:lumMod val="75000"/>
                          </a:schemeClr>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dirty="0">
                          <a:solidFill>
                            <a:schemeClr val="accent6">
                              <a:lumMod val="75000"/>
                            </a:schemeClr>
                          </a:solidFill>
                        </a:rPr>
                        <a:t>At være nærværende og bevidst om, hvad man gør, føler og tænker – at leve vågent.</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dirty="0">
                          <a:solidFill>
                            <a:schemeClr val="accent6">
                              <a:lumMod val="75000"/>
                            </a:schemeClr>
                          </a:solidFill>
                        </a:rPr>
                        <a:t>Meditation</a:t>
                      </a:r>
                      <a:endParaRPr lang="da-DK" sz="2000" dirty="0">
                        <a:solidFill>
                          <a:schemeClr val="accent6">
                            <a:lumMod val="75000"/>
                          </a:schemeClr>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035736"/>
                  </a:ext>
                </a:extLst>
              </a:tr>
              <a:tr h="489994">
                <a:tc>
                  <a:txBody>
                    <a:bodyPr/>
                    <a:lstStyle/>
                    <a:p>
                      <a:pPr>
                        <a:buNone/>
                      </a:pPr>
                      <a:r>
                        <a:rPr lang="da-DK" sz="2000" b="1" dirty="0"/>
                        <a:t>8</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a:solidFill>
                            <a:schemeClr val="accent6">
                              <a:lumMod val="75000"/>
                            </a:schemeClr>
                          </a:solidFill>
                        </a:rPr>
                        <a:t>Ret koncentration</a:t>
                      </a:r>
                      <a:endParaRPr lang="da-DK" sz="2000">
                        <a:solidFill>
                          <a:schemeClr val="accent6">
                            <a:lumMod val="75000"/>
                          </a:schemeClr>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dirty="0">
                          <a:solidFill>
                            <a:schemeClr val="accent6">
                              <a:lumMod val="75000"/>
                            </a:schemeClr>
                          </a:solidFill>
                        </a:rPr>
                        <a:t>At kunne samle sindet gennem meditation og finde ro og klarhed.</a:t>
                      </a: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da-DK" sz="2000" b="1" dirty="0">
                          <a:solidFill>
                            <a:schemeClr val="accent6">
                              <a:lumMod val="75000"/>
                            </a:schemeClr>
                          </a:solidFill>
                        </a:rPr>
                        <a:t>Meditation</a:t>
                      </a:r>
                      <a:endParaRPr lang="da-DK" sz="2000" dirty="0">
                        <a:solidFill>
                          <a:schemeClr val="accent6">
                            <a:lumMod val="75000"/>
                          </a:schemeClr>
                        </a:solidFill>
                      </a:endParaRPr>
                    </a:p>
                  </a:txBody>
                  <a:tcPr marL="39201" marR="39201" marT="19601" marB="19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944296"/>
                  </a:ext>
                </a:extLst>
              </a:tr>
            </a:tbl>
          </a:graphicData>
        </a:graphic>
      </p:graphicFrame>
    </p:spTree>
    <p:extLst>
      <p:ext uri="{BB962C8B-B14F-4D97-AF65-F5344CB8AC3E}">
        <p14:creationId xmlns:p14="http://schemas.microsoft.com/office/powerpoint/2010/main" val="424315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F524DA-6778-B1D4-A427-261B7A9BC445}"/>
              </a:ext>
            </a:extLst>
          </p:cNvPr>
          <p:cNvSpPr>
            <a:spLocks noGrp="1"/>
          </p:cNvSpPr>
          <p:nvPr>
            <p:ph type="title"/>
          </p:nvPr>
        </p:nvSpPr>
        <p:spPr/>
        <p:txBody>
          <a:bodyPr>
            <a:normAutofit/>
          </a:bodyPr>
          <a:lstStyle/>
          <a:p>
            <a:r>
              <a:rPr lang="da-DK" sz="6000" b="1" dirty="0"/>
              <a:t>Livshjulet</a:t>
            </a:r>
          </a:p>
        </p:txBody>
      </p:sp>
      <p:sp>
        <p:nvSpPr>
          <p:cNvPr id="3" name="Pladsholder til indhold 2">
            <a:extLst>
              <a:ext uri="{FF2B5EF4-FFF2-40B4-BE49-F238E27FC236}">
                <a16:creationId xmlns:a16="http://schemas.microsoft.com/office/drawing/2014/main" id="{D0026F86-F10C-8DC5-1C6C-13F90EEDFC86}"/>
              </a:ext>
            </a:extLst>
          </p:cNvPr>
          <p:cNvSpPr>
            <a:spLocks noGrp="1"/>
          </p:cNvSpPr>
          <p:nvPr>
            <p:ph idx="1"/>
          </p:nvPr>
        </p:nvSpPr>
        <p:spPr>
          <a:xfrm>
            <a:off x="838200" y="1621766"/>
            <a:ext cx="10515600" cy="5098211"/>
          </a:xfrm>
        </p:spPr>
        <p:txBody>
          <a:bodyPr>
            <a:normAutofit fontScale="92500" lnSpcReduction="20000"/>
          </a:bodyPr>
          <a:lstStyle/>
          <a:p>
            <a:r>
              <a:rPr lang="da-DK" dirty="0"/>
              <a:t>Hænger i alle buddhistiske templer – kan udgøre et fokus for </a:t>
            </a:r>
            <a:r>
              <a:rPr lang="da-DK" b="1" dirty="0"/>
              <a:t>meditation</a:t>
            </a:r>
          </a:p>
          <a:p>
            <a:r>
              <a:rPr lang="da-DK" dirty="0"/>
              <a:t>Livshjulet viser den </a:t>
            </a:r>
            <a:r>
              <a:rPr lang="da-DK" b="1" dirty="0"/>
              <a:t>cirkulære tidsforståelse </a:t>
            </a:r>
            <a:r>
              <a:rPr lang="da-DK" dirty="0"/>
              <a:t>vs. </a:t>
            </a:r>
            <a:r>
              <a:rPr lang="da-DK" b="1" dirty="0"/>
              <a:t>kristendommen og islams lineære tidsforståelse (skabelse og dommedag)</a:t>
            </a:r>
            <a:endParaRPr lang="da-DK" dirty="0"/>
          </a:p>
          <a:p>
            <a:r>
              <a:rPr lang="da-DK" dirty="0"/>
              <a:t>Livshjulet illustrerer </a:t>
            </a:r>
            <a:r>
              <a:rPr lang="da-DK" b="1" dirty="0"/>
              <a:t>læren om karma, samsara og nirvana</a:t>
            </a:r>
          </a:p>
          <a:p>
            <a:r>
              <a:rPr lang="da-DK" dirty="0"/>
              <a:t>Genfødslernes kredsløb = </a:t>
            </a:r>
            <a:r>
              <a:rPr lang="da-DK" b="1" dirty="0"/>
              <a:t>samsara</a:t>
            </a:r>
          </a:p>
          <a:p>
            <a:r>
              <a:rPr lang="da-DK" dirty="0"/>
              <a:t>Hvilken verden er den bedste at blive genfødt i? </a:t>
            </a:r>
          </a:p>
          <a:p>
            <a:pPr lvl="1"/>
            <a:r>
              <a:rPr lang="da-DK" b="1" dirty="0"/>
              <a:t>Gudeverden</a:t>
            </a:r>
            <a:r>
              <a:rPr lang="da-DK" dirty="0"/>
              <a:t>: Nydelse – men man opbruger bare sin gode karma. </a:t>
            </a:r>
          </a:p>
          <a:p>
            <a:pPr lvl="1"/>
            <a:r>
              <a:rPr lang="da-DK" b="1" dirty="0"/>
              <a:t>Menneskeverden: Det eneste sted man kan nå til oplysning gennem middelvejen</a:t>
            </a:r>
          </a:p>
          <a:p>
            <a:r>
              <a:rPr lang="da-DK" dirty="0"/>
              <a:t>Hvilken verden er den værste at blive genfødt i?</a:t>
            </a:r>
          </a:p>
          <a:p>
            <a:pPr lvl="1"/>
            <a:r>
              <a:rPr lang="da-DK" b="1" dirty="0"/>
              <a:t>Helvede</a:t>
            </a:r>
            <a:r>
              <a:rPr lang="da-DK" dirty="0"/>
              <a:t>: Spejlet – ser sin dårlige karma</a:t>
            </a:r>
          </a:p>
          <a:p>
            <a:r>
              <a:rPr lang="da-DK" b="1" dirty="0"/>
              <a:t>Oplysning</a:t>
            </a:r>
            <a:r>
              <a:rPr lang="da-DK" dirty="0"/>
              <a:t>: Oplysning betyder </a:t>
            </a:r>
            <a:r>
              <a:rPr lang="da-DK" b="1" dirty="0"/>
              <a:t>lidelsens ophør</a:t>
            </a:r>
            <a:r>
              <a:rPr lang="da-DK" dirty="0"/>
              <a:t>. Når man ophører med at skabe </a:t>
            </a:r>
            <a:r>
              <a:rPr lang="da-DK" b="1" dirty="0"/>
              <a:t>karma</a:t>
            </a:r>
            <a:r>
              <a:rPr lang="da-DK" dirty="0"/>
              <a:t>, stopper genfødslerne. Gennem erkendelsen af “</a:t>
            </a:r>
            <a:r>
              <a:rPr lang="da-DK" b="1" dirty="0"/>
              <a:t>ikke-jeg</a:t>
            </a:r>
            <a:r>
              <a:rPr lang="da-DK" dirty="0"/>
              <a:t>” ophører </a:t>
            </a:r>
            <a:r>
              <a:rPr lang="da-DK" b="1" dirty="0"/>
              <a:t>begæret </a:t>
            </a:r>
            <a:r>
              <a:rPr lang="da-DK" dirty="0"/>
              <a:t>(</a:t>
            </a:r>
            <a:r>
              <a:rPr lang="da-DK" b="1" dirty="0"/>
              <a:t>årsagen til lidelsen</a:t>
            </a:r>
            <a:r>
              <a:rPr lang="da-DK" dirty="0"/>
              <a:t>, jf. de 4 ædle sandheder)) og man opnår </a:t>
            </a:r>
            <a:r>
              <a:rPr lang="da-DK" b="1" dirty="0"/>
              <a:t>nirvana</a:t>
            </a:r>
            <a:r>
              <a:rPr lang="da-DK" dirty="0"/>
              <a:t>.</a:t>
            </a:r>
          </a:p>
        </p:txBody>
      </p:sp>
    </p:spTree>
    <p:extLst>
      <p:ext uri="{BB962C8B-B14F-4D97-AF65-F5344CB8AC3E}">
        <p14:creationId xmlns:p14="http://schemas.microsoft.com/office/powerpoint/2010/main" val="2581463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1B4D30A-83E8-7482-D9DA-4A6314DBF0BF}"/>
              </a:ext>
            </a:extLst>
          </p:cNvPr>
          <p:cNvSpPr>
            <a:spLocks noGrp="1"/>
          </p:cNvSpPr>
          <p:nvPr>
            <p:ph idx="1"/>
          </p:nvPr>
        </p:nvSpPr>
        <p:spPr>
          <a:xfrm>
            <a:off x="267419" y="431321"/>
            <a:ext cx="11671539" cy="6262777"/>
          </a:xfrm>
        </p:spPr>
        <p:txBody>
          <a:bodyPr>
            <a:normAutofit fontScale="70000" lnSpcReduction="20000"/>
          </a:bodyPr>
          <a:lstStyle/>
          <a:p>
            <a:pPr marL="0" indent="0">
              <a:buNone/>
            </a:pPr>
            <a:r>
              <a:rPr lang="da-DK" b="1" dirty="0"/>
              <a:t>Livshjulets </a:t>
            </a:r>
            <a:r>
              <a:rPr lang="da-DK" dirty="0"/>
              <a:t>eger består af tolv billeder, der illustrerer </a:t>
            </a:r>
            <a:r>
              <a:rPr lang="da-DK" b="1" i="1" dirty="0"/>
              <a:t>Årsagskæden</a:t>
            </a:r>
            <a:r>
              <a:rPr lang="da-DK" dirty="0"/>
              <a:t>. Til sammen bevirker de tolv elementer, at vi til stadighed bliver genfødt. </a:t>
            </a:r>
          </a:p>
          <a:p>
            <a:pPr marL="514350" indent="-514350">
              <a:buFont typeface="+mj-lt"/>
              <a:buAutoNum type="arabicPeriod"/>
            </a:pPr>
            <a:r>
              <a:rPr lang="da-DK" dirty="0"/>
              <a:t>Øverst til højre ser vi en blind, symbol på uvidenhed (</a:t>
            </a:r>
            <a:r>
              <a:rPr lang="da-DK" dirty="0" err="1"/>
              <a:t>avidya</a:t>
            </a:r>
            <a:r>
              <a:rPr lang="da-DK" dirty="0"/>
              <a:t>) om tilværelsens rette sammenhæng.</a:t>
            </a:r>
          </a:p>
          <a:p>
            <a:pPr marL="514350" indent="-514350">
              <a:buFont typeface="+mj-lt"/>
              <a:buAutoNum type="arabicPeriod"/>
            </a:pPr>
            <a:r>
              <a:rPr lang="da-DK" dirty="0"/>
              <a:t>Dernæst ser vi en pottemager, symbol på anlæg og drifter, dvs. de karmiske kræfter, den enkelte bærer med sig fra tidligere liv.</a:t>
            </a:r>
          </a:p>
          <a:p>
            <a:pPr marL="514350" indent="-514350">
              <a:buFont typeface="+mj-lt"/>
              <a:buAutoNum type="arabicPeriod"/>
            </a:pPr>
            <a:r>
              <a:rPr lang="da-DK" dirty="0"/>
              <a:t>Aben i det tredje billede skal symbolisere bevidsthed.</a:t>
            </a:r>
          </a:p>
          <a:p>
            <a:pPr marL="514350" indent="-514350">
              <a:buFont typeface="+mj-lt"/>
              <a:buAutoNum type="arabicPeriod"/>
            </a:pPr>
            <a:r>
              <a:rPr lang="da-DK" dirty="0"/>
              <a:t>Det fjerde billedes mennesker i en båd er udtryk for navn og form, dvs. de fysiske og psykiske elementer, der udgør et menneske (de fem </a:t>
            </a:r>
            <a:r>
              <a:rPr lang="da-DK" dirty="0" err="1"/>
              <a:t>skandhaer</a:t>
            </a:r>
            <a:r>
              <a:rPr lang="da-DK" dirty="0"/>
              <a:t>)</a:t>
            </a:r>
          </a:p>
          <a:p>
            <a:pPr marL="514350" indent="-514350">
              <a:buFont typeface="+mj-lt"/>
              <a:buAutoNum type="arabicPeriod"/>
            </a:pPr>
            <a:r>
              <a:rPr lang="da-DK" dirty="0"/>
              <a:t>Herefter følger et billede af huse, der illustrerer de seks sanser: Lugte-, høre-, smags-, syns- og følesansen. Hertil kommer tanken, der også er en sans ifølge buddhismen. Det er disse sanser, der skaber berøring med omgivelserne og dermed bindinger til livet.</a:t>
            </a:r>
          </a:p>
          <a:p>
            <a:pPr marL="514350" indent="-514350">
              <a:buFont typeface="+mj-lt"/>
              <a:buAutoNum type="arabicPeriod"/>
            </a:pPr>
            <a:r>
              <a:rPr lang="da-DK" dirty="0"/>
              <a:t>Det sjette billede afbilder en samlejescene.</a:t>
            </a:r>
          </a:p>
          <a:p>
            <a:pPr marL="514350" indent="-514350">
              <a:buFont typeface="+mj-lt"/>
              <a:buAutoNum type="arabicPeriod"/>
            </a:pPr>
            <a:r>
              <a:rPr lang="da-DK" dirty="0"/>
              <a:t>Herefter følger et billede af en mand med en pil i øjet, hvilket skal illustrere de følelser, der binder os til tilværelsen og andre mennesker.</a:t>
            </a:r>
          </a:p>
          <a:p>
            <a:pPr marL="514350" indent="-514350">
              <a:buFont typeface="+mj-lt"/>
              <a:buAutoNum type="arabicPeriod"/>
            </a:pPr>
            <a:r>
              <a:rPr lang="da-DK" dirty="0"/>
              <a:t>På det ottende billede ser vi en mand, der drikker. Det er et udtryk for livstørst.</a:t>
            </a:r>
          </a:p>
          <a:p>
            <a:pPr marL="514350" indent="-514350">
              <a:buFont typeface="+mj-lt"/>
              <a:buAutoNum type="arabicPeriod"/>
            </a:pPr>
            <a:r>
              <a:rPr lang="da-DK" dirty="0"/>
              <a:t>Herefter kommer billedet af en abe, der hænger i et træ. Dette illustrerer, hvordan mennesket hænger ved livet.</a:t>
            </a:r>
          </a:p>
          <a:p>
            <a:pPr marL="514350" indent="-514350">
              <a:buFont typeface="+mj-lt"/>
              <a:buAutoNum type="arabicPeriod"/>
            </a:pPr>
            <a:r>
              <a:rPr lang="da-DK" dirty="0"/>
              <a:t>På det tiende billede ses en gravid kvinde. Der er således skabt et nyt menneske til det lidelsesfyldte liv.</a:t>
            </a:r>
          </a:p>
          <a:p>
            <a:pPr marL="514350" indent="-514350">
              <a:buFont typeface="+mj-lt"/>
              <a:buAutoNum type="arabicPeriod"/>
            </a:pPr>
            <a:r>
              <a:rPr lang="da-DK" dirty="0"/>
              <a:t>Billede elleve illustrerer fødslen af det lidelsesfyldte liv.</a:t>
            </a:r>
          </a:p>
          <a:p>
            <a:pPr marL="514350" indent="-514350">
              <a:buFont typeface="+mj-lt"/>
              <a:buAutoNum type="arabicPeriod"/>
            </a:pPr>
            <a:r>
              <a:rPr lang="da-DK" dirty="0"/>
              <a:t>Det tolvte billede viser en mand med et lig på ryggen, altså alderdom og død. Fødslen fra billede elleve bærer døden og lidelsen i sig.</a:t>
            </a:r>
          </a:p>
        </p:txBody>
      </p:sp>
    </p:spTree>
    <p:extLst>
      <p:ext uri="{BB962C8B-B14F-4D97-AF65-F5344CB8AC3E}">
        <p14:creationId xmlns:p14="http://schemas.microsoft.com/office/powerpoint/2010/main" val="62577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A73E6-CAB8-F9D8-963F-DD4EE46DD0B9}"/>
              </a:ext>
            </a:extLst>
          </p:cNvPr>
          <p:cNvSpPr>
            <a:spLocks noGrp="1"/>
          </p:cNvSpPr>
          <p:nvPr>
            <p:ph type="title"/>
          </p:nvPr>
        </p:nvSpPr>
        <p:spPr>
          <a:xfrm>
            <a:off x="838200" y="365126"/>
            <a:ext cx="10515600" cy="782188"/>
          </a:xfrm>
        </p:spPr>
        <p:txBody>
          <a:bodyPr/>
          <a:lstStyle/>
          <a:p>
            <a:r>
              <a:rPr lang="da-DK" dirty="0"/>
              <a:t>Menneskesynet – intet jeg</a:t>
            </a:r>
          </a:p>
        </p:txBody>
      </p:sp>
      <p:sp>
        <p:nvSpPr>
          <p:cNvPr id="3" name="Pladsholder til indhold 2">
            <a:extLst>
              <a:ext uri="{FF2B5EF4-FFF2-40B4-BE49-F238E27FC236}">
                <a16:creationId xmlns:a16="http://schemas.microsoft.com/office/drawing/2014/main" id="{8122050C-CD20-6DF9-4D25-757D2C716454}"/>
              </a:ext>
            </a:extLst>
          </p:cNvPr>
          <p:cNvSpPr>
            <a:spLocks noGrp="1"/>
          </p:cNvSpPr>
          <p:nvPr>
            <p:ph idx="1"/>
          </p:nvPr>
        </p:nvSpPr>
        <p:spPr>
          <a:xfrm>
            <a:off x="276045" y="1466491"/>
            <a:ext cx="11550770" cy="4667340"/>
          </a:xfrm>
        </p:spPr>
        <p:txBody>
          <a:bodyPr>
            <a:noAutofit/>
          </a:bodyPr>
          <a:lstStyle/>
          <a:p>
            <a:r>
              <a:rPr lang="da-DK" sz="2400" dirty="0" err="1"/>
              <a:t>Jeg’et</a:t>
            </a:r>
            <a:r>
              <a:rPr lang="da-DK" sz="2400" dirty="0"/>
              <a:t> eksisterer ikke. Det vi tror er os, er kun en række </a:t>
            </a:r>
            <a:r>
              <a:rPr lang="da-DK" sz="2400" b="1" dirty="0"/>
              <a:t>flygtige tilstande</a:t>
            </a:r>
            <a:r>
              <a:rPr lang="da-DK" sz="2400" dirty="0"/>
              <a:t>, der konstant forandrer sig. Mine følelser og sindsstemninger er ikke de samme nu som for en time siden, ligesom mit udseende også har ændret sig. Ligeså med kroppen: Den har forandret også sig. Nogle hudceller er blevet udskiftet, en skjult sygdom er måske kommet nærmere et udbrud osv.</a:t>
            </a:r>
          </a:p>
          <a:p>
            <a:endParaRPr lang="da-DK" sz="2400" dirty="0"/>
          </a:p>
          <a:p>
            <a:r>
              <a:rPr lang="da-DK" sz="2400" dirty="0"/>
              <a:t>Hvad vi derimod tror er vores jeg er blot </a:t>
            </a:r>
            <a:r>
              <a:rPr lang="da-DK" sz="2400" b="1" dirty="0"/>
              <a:t>en række fysiske og psykiske tilstande, der konstant ændrer sig</a:t>
            </a:r>
            <a:r>
              <a:rPr lang="da-DK" sz="2400" dirty="0"/>
              <a:t>. Disse kaldes </a:t>
            </a:r>
            <a:r>
              <a:rPr lang="da-DK" sz="2400" b="1" dirty="0"/>
              <a:t>de fem </a:t>
            </a:r>
            <a:r>
              <a:rPr lang="da-DK" sz="2400" b="1" dirty="0" err="1"/>
              <a:t>skandhaer</a:t>
            </a:r>
            <a:r>
              <a:rPr lang="da-DK" sz="2400" b="1" dirty="0"/>
              <a:t>: Krop, følelse, vilje, bevidsthed og forestillinger</a:t>
            </a:r>
            <a:r>
              <a:rPr lang="da-DK" sz="2400" dirty="0"/>
              <a:t>. De indgår konstant i nye sammenhænge. Derfor taler man i buddhismen om et øjebliksjeg, dvs. et jeg der er under konstant forandring.</a:t>
            </a:r>
          </a:p>
          <a:p>
            <a:endParaRPr lang="da-DK" sz="2400" dirty="0"/>
          </a:p>
          <a:p>
            <a:r>
              <a:rPr lang="da-DK" sz="2400" dirty="0"/>
              <a:t>Mennesket er en række tilstande, hvis sammenhæng er forårsaget af de karmiske kræfter, der er levn fra tidligere liv. Med andre ord vil buddhisten ikke tale om identitet, derimod om kontinuitet.</a:t>
            </a:r>
          </a:p>
        </p:txBody>
      </p:sp>
    </p:spTree>
    <p:extLst>
      <p:ext uri="{BB962C8B-B14F-4D97-AF65-F5344CB8AC3E}">
        <p14:creationId xmlns:p14="http://schemas.microsoft.com/office/powerpoint/2010/main" val="605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245072" y="1289765"/>
            <a:ext cx="3651101" cy="4270963"/>
          </a:xfrm>
        </p:spPr>
        <p:txBody>
          <a:bodyPr anchor="ctr">
            <a:normAutofit/>
          </a:bodyPr>
          <a:lstStyle/>
          <a:p>
            <a:pPr algn="ctr"/>
            <a:br>
              <a:rPr lang="da-DK" sz="3500" b="1" dirty="0">
                <a:solidFill>
                  <a:srgbClr val="FFFFFF"/>
                </a:solidFill>
              </a:rPr>
            </a:br>
            <a:r>
              <a:rPr lang="da-DK" sz="3500" b="1" dirty="0">
                <a:solidFill>
                  <a:srgbClr val="FFFFFF"/>
                </a:solidFill>
              </a:rPr>
              <a:t>BUDDHISMENS HOVEDRETNINGER</a:t>
            </a:r>
            <a:br>
              <a:rPr lang="da-DK" sz="3500" dirty="0">
                <a:solidFill>
                  <a:srgbClr val="FFFFFF"/>
                </a:solidFill>
              </a:rPr>
            </a:br>
            <a:endParaRPr lang="da-DK" sz="3500" dirty="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Pladsholder til indhold 2"/>
          <p:cNvSpPr>
            <a:spLocks noGrp="1"/>
          </p:cNvSpPr>
          <p:nvPr>
            <p:ph idx="1"/>
          </p:nvPr>
        </p:nvSpPr>
        <p:spPr>
          <a:xfrm>
            <a:off x="5941717" y="518400"/>
            <a:ext cx="5644442" cy="5837949"/>
          </a:xfrm>
        </p:spPr>
        <p:txBody>
          <a:bodyPr anchor="ctr">
            <a:normAutofit/>
          </a:bodyPr>
          <a:lstStyle/>
          <a:p>
            <a:r>
              <a:rPr lang="da-DK" sz="2400" dirty="0">
                <a:solidFill>
                  <a:schemeClr val="tx1">
                    <a:alpha val="80000"/>
                  </a:schemeClr>
                </a:solidFill>
              </a:rPr>
              <a:t>Buddhismen </a:t>
            </a:r>
            <a:r>
              <a:rPr lang="da-DK" sz="2400" b="1" dirty="0">
                <a:solidFill>
                  <a:schemeClr val="tx1">
                    <a:alpha val="80000"/>
                  </a:schemeClr>
                </a:solidFill>
              </a:rPr>
              <a:t>deles i to hovedretninger </a:t>
            </a:r>
            <a:r>
              <a:rPr lang="da-DK" sz="2400" dirty="0">
                <a:solidFill>
                  <a:schemeClr val="tx1">
                    <a:alpha val="80000"/>
                  </a:schemeClr>
                </a:solidFill>
              </a:rPr>
              <a:t>i det 1. årh. evt.</a:t>
            </a:r>
          </a:p>
          <a:p>
            <a:pPr lvl="1"/>
            <a:r>
              <a:rPr lang="da-DK" b="1" dirty="0" err="1">
                <a:solidFill>
                  <a:schemeClr val="tx1">
                    <a:alpha val="80000"/>
                  </a:schemeClr>
                </a:solidFill>
              </a:rPr>
              <a:t>Theravada</a:t>
            </a:r>
            <a:r>
              <a:rPr lang="da-DK" dirty="0">
                <a:solidFill>
                  <a:schemeClr val="tx1">
                    <a:alpha val="80000"/>
                  </a:schemeClr>
                </a:solidFill>
              </a:rPr>
              <a:t>: "De ældstes lære”: </a:t>
            </a:r>
            <a:r>
              <a:rPr lang="da-DK" b="1" dirty="0">
                <a:solidFill>
                  <a:schemeClr val="tx1">
                    <a:alpha val="80000"/>
                  </a:schemeClr>
                </a:solidFill>
              </a:rPr>
              <a:t>Klassisk konservativ buddhisme</a:t>
            </a:r>
          </a:p>
          <a:p>
            <a:pPr lvl="1"/>
            <a:r>
              <a:rPr lang="da-DK" b="1" dirty="0" err="1">
                <a:solidFill>
                  <a:schemeClr val="tx1">
                    <a:alpha val="80000"/>
                  </a:schemeClr>
                </a:solidFill>
              </a:rPr>
              <a:t>Mahayana</a:t>
            </a:r>
            <a:r>
              <a:rPr lang="da-DK" dirty="0">
                <a:solidFill>
                  <a:schemeClr val="tx1">
                    <a:alpha val="80000"/>
                  </a:schemeClr>
                </a:solidFill>
              </a:rPr>
              <a:t>: "Det store fartøj”: </a:t>
            </a:r>
            <a:r>
              <a:rPr lang="da-DK" b="1" dirty="0">
                <a:solidFill>
                  <a:schemeClr val="tx1">
                    <a:alpha val="80000"/>
                  </a:schemeClr>
                </a:solidFill>
              </a:rPr>
              <a:t>Mere kollektiv og samfundsrettet buddhisme</a:t>
            </a:r>
          </a:p>
          <a:p>
            <a:pPr marL="0" indent="0">
              <a:buNone/>
            </a:pPr>
            <a:endParaRPr lang="da-DK" sz="24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31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12091" y="501651"/>
            <a:ext cx="4395340" cy="1716255"/>
          </a:xfrm>
        </p:spPr>
        <p:txBody>
          <a:bodyPr anchor="b">
            <a:normAutofit fontScale="90000"/>
          </a:bodyPr>
          <a:lstStyle/>
          <a:p>
            <a:br>
              <a:rPr lang="da-DK" sz="2700" b="1" dirty="0"/>
            </a:br>
            <a:r>
              <a:rPr lang="da-DK" sz="3600" b="1" dirty="0"/>
              <a:t>KORT OVER DE TO RETNINGERS UDBREDELSE</a:t>
            </a:r>
            <a:br>
              <a:rPr lang="da-DK" sz="2700" dirty="0"/>
            </a:br>
            <a:endParaRPr lang="da-DK" sz="2700"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p:cNvSpPr>
            <a:spLocks noGrp="1"/>
          </p:cNvSpPr>
          <p:nvPr>
            <p:ph idx="1"/>
          </p:nvPr>
        </p:nvSpPr>
        <p:spPr>
          <a:xfrm>
            <a:off x="5952230" y="2156604"/>
            <a:ext cx="5529527" cy="4199745"/>
          </a:xfrm>
        </p:spPr>
        <p:txBody>
          <a:bodyPr anchor="t">
            <a:normAutofit/>
          </a:bodyPr>
          <a:lstStyle/>
          <a:p>
            <a:r>
              <a:rPr lang="da-DK" sz="2400" b="1" dirty="0" err="1">
                <a:solidFill>
                  <a:schemeClr val="tx1">
                    <a:alpha val="80000"/>
                  </a:schemeClr>
                </a:solidFill>
              </a:rPr>
              <a:t>Theravada</a:t>
            </a:r>
            <a:r>
              <a:rPr lang="da-DK" sz="2400" b="1" dirty="0">
                <a:solidFill>
                  <a:schemeClr val="tx1">
                    <a:alpha val="80000"/>
                  </a:schemeClr>
                </a:solidFill>
              </a:rPr>
              <a:t> (klassisk, konservativ</a:t>
            </a:r>
            <a:r>
              <a:rPr lang="da-DK" sz="2400" dirty="0">
                <a:solidFill>
                  <a:schemeClr val="tx1">
                    <a:alpha val="80000"/>
                  </a:schemeClr>
                </a:solidFill>
              </a:rPr>
              <a:t>) findes i dag primært i Sri Lanka, Myanmar, Cambodia og Thailand.</a:t>
            </a:r>
          </a:p>
          <a:p>
            <a:r>
              <a:rPr lang="da-DK" sz="2400" b="1" dirty="0" err="1">
                <a:solidFill>
                  <a:schemeClr val="tx1">
                    <a:alpha val="80000"/>
                  </a:schemeClr>
                </a:solidFill>
              </a:rPr>
              <a:t>Mahayana</a:t>
            </a:r>
            <a:r>
              <a:rPr lang="da-DK" sz="2400" b="1" dirty="0">
                <a:solidFill>
                  <a:schemeClr val="tx1">
                    <a:alpha val="80000"/>
                  </a:schemeClr>
                </a:solidFill>
              </a:rPr>
              <a:t> (kollektiv og samfundsrettet) </a:t>
            </a:r>
            <a:r>
              <a:rPr lang="da-DK" sz="2400" dirty="0">
                <a:solidFill>
                  <a:schemeClr val="tx1">
                    <a:alpha val="80000"/>
                  </a:schemeClr>
                </a:solidFill>
              </a:rPr>
              <a:t>findes primært i Vietnam, </a:t>
            </a:r>
            <a:r>
              <a:rPr lang="da-DK" sz="2400" dirty="0" err="1">
                <a:solidFill>
                  <a:schemeClr val="tx1">
                    <a:alpha val="80000"/>
                  </a:schemeClr>
                </a:solidFill>
              </a:rPr>
              <a:t>kina</a:t>
            </a:r>
            <a:r>
              <a:rPr lang="da-DK" sz="2400" dirty="0">
                <a:solidFill>
                  <a:schemeClr val="tx1">
                    <a:alpha val="80000"/>
                  </a:schemeClr>
                </a:solidFill>
              </a:rPr>
              <a:t>, Japan og Korea.</a:t>
            </a:r>
          </a:p>
          <a:p>
            <a:endParaRPr lang="da-DK" sz="2000" dirty="0">
              <a:solidFill>
                <a:schemeClr val="tx1">
                  <a:alpha val="80000"/>
                </a:schemeClr>
              </a:solidFill>
            </a:endParaRP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6" name="Billede 5" descr="Et billede, der indeholder kort, tekst, atlas&#10;&#10;Automatisk genereret beskrivelse">
            <a:extLst>
              <a:ext uri="{FF2B5EF4-FFF2-40B4-BE49-F238E27FC236}">
                <a16:creationId xmlns:a16="http://schemas.microsoft.com/office/drawing/2014/main" id="{F56DEB85-F3FC-80D9-4891-4820C4C6E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19" y="1215911"/>
            <a:ext cx="5283472" cy="4426177"/>
          </a:xfrm>
          <a:prstGeom prst="rect">
            <a:avLst/>
          </a:prstGeom>
        </p:spPr>
      </p:pic>
    </p:spTree>
    <p:extLst>
      <p:ext uri="{BB962C8B-B14F-4D97-AF65-F5344CB8AC3E}">
        <p14:creationId xmlns:p14="http://schemas.microsoft.com/office/powerpoint/2010/main" val="424424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365125"/>
            <a:ext cx="10515600" cy="1325563"/>
          </a:xfrm>
        </p:spPr>
        <p:txBody>
          <a:bodyPr>
            <a:normAutofit/>
          </a:bodyPr>
          <a:lstStyle/>
          <a:p>
            <a:br>
              <a:rPr lang="da-DK" sz="2600" b="1"/>
            </a:br>
            <a:r>
              <a:rPr lang="da-DK" sz="2600" b="1"/>
              <a:t>BUDDHISMENS HOVEDRETNINGER</a:t>
            </a:r>
            <a:br>
              <a:rPr lang="da-DK" sz="2600" b="1"/>
            </a:br>
            <a:endParaRPr lang="da-DK" sz="2600"/>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p:cNvSpPr>
            <a:spLocks noGrp="1"/>
          </p:cNvSpPr>
          <p:nvPr>
            <p:ph idx="1"/>
          </p:nvPr>
        </p:nvSpPr>
        <p:spPr>
          <a:xfrm>
            <a:off x="838200" y="1929384"/>
            <a:ext cx="10515600" cy="4251960"/>
          </a:xfrm>
        </p:spPr>
        <p:txBody>
          <a:bodyPr>
            <a:normAutofit lnSpcReduction="10000"/>
          </a:bodyPr>
          <a:lstStyle/>
          <a:p>
            <a:r>
              <a:rPr lang="da-DK" sz="1900" b="1" dirty="0" err="1"/>
              <a:t>Theravada</a:t>
            </a:r>
            <a:r>
              <a:rPr lang="da-DK" sz="1900" b="1" dirty="0"/>
              <a:t> (klassisk og konservativ): </a:t>
            </a:r>
            <a:r>
              <a:rPr lang="da-DK" sz="1900" dirty="0"/>
              <a:t>Bygger alene på </a:t>
            </a:r>
            <a:r>
              <a:rPr lang="da-DK" sz="1900" dirty="0" err="1"/>
              <a:t>Tripitaka</a:t>
            </a:r>
            <a:r>
              <a:rPr lang="da-DK" sz="1900" dirty="0"/>
              <a:t> - buddhismens første helligskrift (indeholder regler for munke, Buddhas taler og forklaringer på læren)</a:t>
            </a:r>
          </a:p>
          <a:p>
            <a:r>
              <a:rPr lang="da-DK" sz="1900" b="1" dirty="0" err="1"/>
              <a:t>Mahayana</a:t>
            </a:r>
            <a:r>
              <a:rPr lang="da-DK" sz="1900" b="1" dirty="0"/>
              <a:t> (kollektiv og samfundsrettet): </a:t>
            </a:r>
            <a:r>
              <a:rPr lang="da-DK" sz="1900" dirty="0"/>
              <a:t>Nye skrifter tilføjes: </a:t>
            </a:r>
            <a:r>
              <a:rPr lang="da-DK" sz="1900" dirty="0" err="1"/>
              <a:t>sutraer</a:t>
            </a:r>
            <a:r>
              <a:rPr lang="da-DK" sz="1900" dirty="0"/>
              <a:t> </a:t>
            </a:r>
          </a:p>
          <a:p>
            <a:endParaRPr lang="da-DK" sz="1900" dirty="0"/>
          </a:p>
          <a:p>
            <a:pPr marL="0" indent="0">
              <a:buNone/>
            </a:pPr>
            <a:r>
              <a:rPr lang="da-DK" sz="1900" b="1" dirty="0"/>
              <a:t>Årsagen til bruddet:</a:t>
            </a:r>
          </a:p>
          <a:p>
            <a:r>
              <a:rPr lang="da-DK" sz="1900" b="1" dirty="0" err="1"/>
              <a:t>Theravada</a:t>
            </a:r>
            <a:r>
              <a:rPr lang="da-DK" sz="1900" b="1" dirty="0"/>
              <a:t> </a:t>
            </a:r>
            <a:r>
              <a:rPr lang="da-DK" sz="1900" dirty="0"/>
              <a:t>mener, at </a:t>
            </a:r>
            <a:r>
              <a:rPr lang="da-DK" sz="1900" b="1" dirty="0"/>
              <a:t>munkelivet</a:t>
            </a:r>
            <a:r>
              <a:rPr lang="da-DK" sz="1900" dirty="0"/>
              <a:t> er et </a:t>
            </a:r>
            <a:r>
              <a:rPr lang="da-DK" sz="1900" b="1" dirty="0"/>
              <a:t>nødvendigt stadie </a:t>
            </a:r>
            <a:r>
              <a:rPr lang="da-DK" sz="1900" dirty="0"/>
              <a:t>for at nå til oplysning. Streng selvcentreret forfølgelse af middelvejen</a:t>
            </a:r>
          </a:p>
          <a:p>
            <a:r>
              <a:rPr lang="da-DK" sz="1900" b="1" dirty="0" err="1"/>
              <a:t>Mahayana</a:t>
            </a:r>
            <a:r>
              <a:rPr lang="da-DK" sz="1900" dirty="0"/>
              <a:t> mener, at </a:t>
            </a:r>
            <a:r>
              <a:rPr lang="da-DK" sz="1900" b="1" dirty="0"/>
              <a:t>alle </a:t>
            </a:r>
            <a:r>
              <a:rPr lang="da-DK" sz="1900" dirty="0"/>
              <a:t>kan nå til oplysning (har en </a:t>
            </a:r>
            <a:r>
              <a:rPr lang="da-DK" sz="1900" b="1" dirty="0"/>
              <a:t>iboende buddha-natur</a:t>
            </a:r>
            <a:r>
              <a:rPr lang="da-DK" sz="1900" dirty="0"/>
              <a:t>), og at vi skal </a:t>
            </a:r>
            <a:r>
              <a:rPr lang="da-DK" sz="1900" b="1" dirty="0"/>
              <a:t>hjælpe hinanden </a:t>
            </a:r>
            <a:r>
              <a:rPr lang="da-DK" sz="1900" dirty="0"/>
              <a:t>derhen.</a:t>
            </a:r>
          </a:p>
          <a:p>
            <a:pPr lvl="1"/>
            <a:r>
              <a:rPr lang="da-DK" sz="1900" dirty="0"/>
              <a:t>Logikken: ”Hvad nytter det, at et menneske når parinirvana, når det alligevel ikke afskaffer lidelsen i verden?”</a:t>
            </a:r>
          </a:p>
          <a:p>
            <a:pPr lvl="1"/>
            <a:r>
              <a:rPr lang="da-DK" sz="1900" dirty="0"/>
              <a:t>Logikken: ”Ethvert levende væsen kan betragtes som en dråbe i en flod. En dråbe i en flod er en del af floden selv, så hvad nytter det, at en dråbe fordamper? Intet. Vi skal derfor hjælpe hinanden til nirvana, så floden kan tørre helt ud”</a:t>
            </a:r>
          </a:p>
          <a:p>
            <a:endParaRPr lang="da-DK" sz="1900" dirty="0"/>
          </a:p>
          <a:p>
            <a:pPr marL="0" indent="0">
              <a:buNone/>
            </a:pPr>
            <a:endParaRPr lang="da-DK" sz="1900" dirty="0"/>
          </a:p>
        </p:txBody>
      </p:sp>
    </p:spTree>
    <p:extLst>
      <p:ext uri="{BB962C8B-B14F-4D97-AF65-F5344CB8AC3E}">
        <p14:creationId xmlns:p14="http://schemas.microsoft.com/office/powerpoint/2010/main" val="1380522934"/>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3510</TotalTime>
  <Words>1654</Words>
  <Application>Microsoft Office PowerPoint</Application>
  <PresentationFormat>Widescreen</PresentationFormat>
  <Paragraphs>131</Paragraphs>
  <Slides>20</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20</vt:i4>
      </vt:variant>
    </vt:vector>
  </HeadingPairs>
  <TitlesOfParts>
    <vt:vector size="25" baseType="lpstr">
      <vt:lpstr>Arial</vt:lpstr>
      <vt:lpstr>Calibri</vt:lpstr>
      <vt:lpstr>Calibri Light</vt:lpstr>
      <vt:lpstr>Wingdings</vt:lpstr>
      <vt:lpstr>Office-tema</vt:lpstr>
      <vt:lpstr>MAHAYANA-BUDDHISME </vt:lpstr>
      <vt:lpstr>Opsamling hidtil:</vt:lpstr>
      <vt:lpstr>Den ædle otteledede vej – middelvejen i praksis</vt:lpstr>
      <vt:lpstr>Livshjulet</vt:lpstr>
      <vt:lpstr>PowerPoint-præsentation</vt:lpstr>
      <vt:lpstr>Menneskesynet – intet jeg</vt:lpstr>
      <vt:lpstr> BUDDHISMENS HOVEDRETNINGER </vt:lpstr>
      <vt:lpstr> KORT OVER DE TO RETNINGERS UDBREDELSE </vt:lpstr>
      <vt:lpstr> BUDDHISMENS HOVEDRETNINGER </vt:lpstr>
      <vt:lpstr> RETNINGER UNDER MAHAYANA </vt:lpstr>
      <vt:lpstr>Video fra Religionsportalen</vt:lpstr>
      <vt:lpstr>FORESTILLINGER KNYTTET TIL MAHAYANA </vt:lpstr>
      <vt:lpstr> BODHISATTVA (mahayana og vajrayana) </vt:lpstr>
      <vt:lpstr>PowerPoint-præsentation</vt:lpstr>
      <vt:lpstr> SUNYATA </vt:lpstr>
      <vt:lpstr>DET RENE LAND</vt:lpstr>
      <vt:lpstr> UPAYA </vt:lpstr>
      <vt:lpstr>OPLÆSNING AF HJERTESUTRAEN</vt:lpstr>
      <vt:lpstr>HJERTESUTRAEN - GRUPPEARBEJDE</vt:lpstr>
      <vt:lpstr>PowerPoint-præsentation</vt:lpstr>
    </vt:vector>
  </TitlesOfParts>
  <Company>VUC Aarhus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MAHAYANA-BUDDHISME</dc:title>
  <dc:creator>Hanna Bysted</dc:creator>
  <cp:lastModifiedBy>Cecilie Tang Christensen</cp:lastModifiedBy>
  <cp:revision>34</cp:revision>
  <dcterms:created xsi:type="dcterms:W3CDTF">2018-05-03T08:49:55Z</dcterms:created>
  <dcterms:modified xsi:type="dcterms:W3CDTF">2025-11-14T11:44:02Z</dcterms:modified>
</cp:coreProperties>
</file>