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61" r:id="rId2"/>
    <p:sldId id="268" r:id="rId3"/>
    <p:sldId id="256" r:id="rId4"/>
    <p:sldId id="292" r:id="rId5"/>
    <p:sldId id="262" r:id="rId6"/>
    <p:sldId id="269" r:id="rId7"/>
    <p:sldId id="271" r:id="rId8"/>
    <p:sldId id="272" r:id="rId9"/>
    <p:sldId id="265" r:id="rId10"/>
    <p:sldId id="270" r:id="rId11"/>
    <p:sldId id="263" r:id="rId12"/>
    <p:sldId id="264" r:id="rId13"/>
    <p:sldId id="300" r:id="rId14"/>
    <p:sldId id="273" r:id="rId15"/>
    <p:sldId id="275" r:id="rId16"/>
    <p:sldId id="277" r:id="rId17"/>
    <p:sldId id="274" r:id="rId18"/>
    <p:sldId id="276" r:id="rId19"/>
    <p:sldId id="278" r:id="rId20"/>
    <p:sldId id="279" r:id="rId21"/>
    <p:sldId id="280" r:id="rId22"/>
    <p:sldId id="266" r:id="rId23"/>
    <p:sldId id="267" r:id="rId24"/>
    <p:sldId id="282" r:id="rId25"/>
    <p:sldId id="284" r:id="rId26"/>
    <p:sldId id="283" r:id="rId27"/>
    <p:sldId id="302" r:id="rId28"/>
    <p:sldId id="281" r:id="rId29"/>
    <p:sldId id="285" r:id="rId30"/>
    <p:sldId id="303" r:id="rId31"/>
    <p:sldId id="286" r:id="rId32"/>
    <p:sldId id="287" r:id="rId33"/>
    <p:sldId id="289" r:id="rId34"/>
    <p:sldId id="288" r:id="rId35"/>
    <p:sldId id="290" r:id="rId36"/>
    <p:sldId id="294" r:id="rId37"/>
    <p:sldId id="293" r:id="rId38"/>
    <p:sldId id="301" r:id="rId39"/>
    <p:sldId id="258" r:id="rId40"/>
    <p:sldId id="298" r:id="rId41"/>
    <p:sldId id="257" r:id="rId42"/>
    <p:sldId id="259" r:id="rId43"/>
    <p:sldId id="260" r:id="rId44"/>
    <p:sldId id="297" r:id="rId45"/>
    <p:sldId id="299" r:id="rId46"/>
  </p:sldIdLst>
  <p:sldSz cx="9144000" cy="6858000" type="screen4x3"/>
  <p:notesSz cx="6797675" cy="9928225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FFCC"/>
    <a:srgbClr val="FFCCFF"/>
    <a:srgbClr val="2805D9"/>
    <a:srgbClr val="B0A1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yst layout 3 - Markering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ema til typografi 1 - Marker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E9639D4-E3E2-4D34-9284-5A2195B3D0D7}" styleName="Lyst layou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736" y="-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a-DK" smtClean="0"/>
              <a:t>FORMAL-ANALYSE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B106C-ACCB-41A9-9D73-C1FEBCA19C89}" type="datetimeFigureOut">
              <a:rPr lang="da-DK" smtClean="0"/>
              <a:t>16-08-2021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013DC-63D2-491C-9B2E-992CD37B1F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927928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a-DK" smtClean="0"/>
              <a:t>FORMAL-ANALYSE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B6F9F-E6F0-4C95-9DF9-461A44C3DBD6}" type="datetimeFigureOut">
              <a:rPr lang="da-DK" smtClean="0"/>
              <a:t>16-08-2021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41E2B-F00B-46BA-941C-C1467487453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430039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1E2344-D78B-47B2-B81A-9232BC743D9E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78946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282EF-F010-4250-ACA4-6F2E37ECD537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986495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036D5-6631-41CD-B9FC-9E4DBAD8F201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31922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88735-2B03-4A4D-86C9-C1E6BD421876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79432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C1FC25-80CF-4727-AEF3-3D3DCAC3ED9C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48572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05C7-A757-4E32-9437-F7674FA73A0B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062785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06B5E1-53CE-47C5-B813-CAB90F41CF58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82285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AC62D-59E1-4D0A-B376-6FB74EEECDD9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222441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40543-AA14-46A4-B4AD-188EE94801B4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13683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93599-DC45-4688-A178-3373EA5E6A95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93869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9D400-1E00-4615-8175-C755D8D800D6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43766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 smtClean="0"/>
              <a:t>Klik for at redigere titeltypografi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 smtClean="0"/>
              <a:t>Klik for at redigere teksttypografierne i masteren</a:t>
            </a:r>
          </a:p>
          <a:p>
            <a:pPr lvl="1"/>
            <a:r>
              <a:rPr lang="da-DK" altLang="da-DK" smtClean="0"/>
              <a:t>Andet niveau</a:t>
            </a:r>
          </a:p>
          <a:p>
            <a:pPr lvl="2"/>
            <a:r>
              <a:rPr lang="da-DK" altLang="da-DK" smtClean="0"/>
              <a:t>Tredje niveau</a:t>
            </a:r>
          </a:p>
          <a:p>
            <a:pPr lvl="3"/>
            <a:r>
              <a:rPr lang="da-DK" altLang="da-DK" smtClean="0"/>
              <a:t>Fjerde niveau</a:t>
            </a:r>
          </a:p>
          <a:p>
            <a:pPr lvl="4"/>
            <a:r>
              <a:rPr lang="da-DK" altLang="da-DK" smtClean="0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a-DK" alt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a-DK" alt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F87D63-B0AF-411D-9729-84B3C96D3365}" type="slidenum">
              <a:rPr lang="da-DK" altLang="da-DK"/>
              <a:pPr/>
              <a:t>‹nr.›</a:t>
            </a:fld>
            <a:endParaRPr lang="da-DK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youtube.com/watch?v=Vo3CEtzIORg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dk/search?rlz=1C1GCEA_enDK748DK748&amp;q=Diverting+Apprehension+ellen+jantzen&amp;spell=1&amp;sa=X&amp;ved=0ahUKEwjux8DVz7LdAhWK_aQKHShZBQkQBQgjKAA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FORMALANALYSE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Billedets virkemidler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843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FARVEN</a:t>
            </a:r>
            <a:endParaRPr lang="da-DK" dirty="0"/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Kontraster eller ej</a:t>
            </a:r>
            <a:endParaRPr lang="da-DK" dirty="0"/>
          </a:p>
        </p:txBody>
      </p:sp>
      <p:pic>
        <p:nvPicPr>
          <p:cNvPr id="10242" name="Picture 2" descr="Relateret bille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077" y="-315416"/>
            <a:ext cx="3528391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57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Ittens 12-delte farvecirk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3829"/>
            <a:ext cx="6467475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Billedresultat for komplementærkontrast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09" b="71299"/>
          <a:stretch/>
        </p:blipFill>
        <p:spPr bwMode="auto">
          <a:xfrm>
            <a:off x="179513" y="5431203"/>
            <a:ext cx="868636" cy="35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kstboks 18"/>
          <p:cNvSpPr txBox="1"/>
          <p:nvPr/>
        </p:nvSpPr>
        <p:spPr>
          <a:xfrm>
            <a:off x="1187624" y="5445224"/>
            <a:ext cx="13019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 smtClean="0"/>
              <a:t>Rød – Grøn</a:t>
            </a:r>
          </a:p>
          <a:p>
            <a:endParaRPr lang="da-DK" sz="1600" dirty="0" smtClean="0"/>
          </a:p>
          <a:p>
            <a:r>
              <a:rPr lang="da-DK" sz="1600" dirty="0" smtClean="0"/>
              <a:t>Gul – Violet</a:t>
            </a:r>
          </a:p>
          <a:p>
            <a:endParaRPr lang="da-DK" sz="1600" dirty="0" smtClean="0"/>
          </a:p>
          <a:p>
            <a:r>
              <a:rPr lang="da-DK" sz="1600" dirty="0" smtClean="0"/>
              <a:t>Blå - </a:t>
            </a:r>
            <a:r>
              <a:rPr lang="da-DK" sz="1600" dirty="0"/>
              <a:t>o</a:t>
            </a:r>
            <a:r>
              <a:rPr lang="da-DK" sz="1600" dirty="0" smtClean="0"/>
              <a:t>range</a:t>
            </a:r>
          </a:p>
        </p:txBody>
      </p:sp>
      <p:pic>
        <p:nvPicPr>
          <p:cNvPr id="22" name="Picture 7" descr="Billedresultat for komplementærkontrast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66" r="35309"/>
          <a:stretch/>
        </p:blipFill>
        <p:spPr bwMode="auto">
          <a:xfrm rot="10800000">
            <a:off x="179511" y="6368554"/>
            <a:ext cx="862445" cy="34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 descr="Billedresultat for komplementærkontrast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72" r="35309" b="34887"/>
          <a:stretch/>
        </p:blipFill>
        <p:spPr bwMode="auto">
          <a:xfrm rot="10800000">
            <a:off x="179512" y="5870159"/>
            <a:ext cx="862445" cy="34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4434903" y="3104523"/>
            <a:ext cx="1701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b="1" dirty="0" smtClean="0"/>
              <a:t>PRIMÆR</a:t>
            </a:r>
            <a:endParaRPr lang="da-DK" sz="2800" b="1" dirty="0"/>
          </a:p>
        </p:txBody>
      </p:sp>
      <p:sp>
        <p:nvSpPr>
          <p:cNvPr id="3" name="Tekstboks 2"/>
          <p:cNvSpPr txBox="1"/>
          <p:nvPr/>
        </p:nvSpPr>
        <p:spPr>
          <a:xfrm rot="18221577">
            <a:off x="3461416" y="261186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SEKUNDÆR</a:t>
            </a:r>
            <a:endParaRPr lang="da-DK" dirty="0"/>
          </a:p>
        </p:txBody>
      </p:sp>
      <p:sp>
        <p:nvSpPr>
          <p:cNvPr id="12" name="Tekstboks 11"/>
          <p:cNvSpPr txBox="1"/>
          <p:nvPr/>
        </p:nvSpPr>
        <p:spPr>
          <a:xfrm rot="3387924">
            <a:off x="5599418" y="2435942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SEKUNDÆR</a:t>
            </a:r>
            <a:endParaRPr lang="da-DK" dirty="0"/>
          </a:p>
        </p:txBody>
      </p:sp>
      <p:sp>
        <p:nvSpPr>
          <p:cNvPr id="13" name="Tekstboks 12"/>
          <p:cNvSpPr txBox="1"/>
          <p:nvPr/>
        </p:nvSpPr>
        <p:spPr>
          <a:xfrm>
            <a:off x="4513450" y="4477686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SEKUNDÆR</a:t>
            </a:r>
            <a:endParaRPr lang="da-DK" dirty="0"/>
          </a:p>
        </p:txBody>
      </p:sp>
      <p:sp>
        <p:nvSpPr>
          <p:cNvPr id="4" name="Tekstboks 3"/>
          <p:cNvSpPr txBox="1"/>
          <p:nvPr/>
        </p:nvSpPr>
        <p:spPr>
          <a:xfrm>
            <a:off x="88605" y="4693786"/>
            <a:ext cx="2198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KOMPLEMENTÆR</a:t>
            </a:r>
          </a:p>
          <a:p>
            <a:r>
              <a:rPr lang="da-DK" dirty="0" smtClean="0"/>
              <a:t>KONTRAST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Relateret bille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4"/>
            <a:ext cx="5904656" cy="583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54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Billedresultat for edvard munch skrig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556792"/>
            <a:ext cx="4048089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Komplementær</a:t>
            </a:r>
            <a:br>
              <a:rPr lang="da-DK" dirty="0" smtClean="0"/>
            </a:br>
            <a:r>
              <a:rPr lang="da-DK" dirty="0" smtClean="0"/>
              <a:t>kontrast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3972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Jordfarver</a:t>
            </a:r>
            <a:br>
              <a:rPr lang="da-DK" dirty="0" smtClean="0"/>
            </a:br>
            <a:r>
              <a:rPr lang="da-DK" sz="1600" dirty="0" smtClean="0"/>
              <a:t>Tertiære farver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1266" name="Picture 2" descr="Relateret bille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488832" cy="510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16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Valør</a:t>
            </a:r>
            <a:br>
              <a:rPr lang="da-DK" dirty="0" smtClean="0"/>
            </a:br>
            <a:r>
              <a:rPr lang="da-DK" sz="1600" dirty="0" smtClean="0"/>
              <a:t>Hvor </a:t>
            </a:r>
            <a:r>
              <a:rPr lang="da-DK" sz="1600" dirty="0" smtClean="0"/>
              <a:t>”mættet” er farven</a:t>
            </a:r>
            <a:endParaRPr lang="da-DK" dirty="0"/>
          </a:p>
        </p:txBody>
      </p:sp>
      <p:pic>
        <p:nvPicPr>
          <p:cNvPr id="12290" name="Picture 2" descr="Billedresultat for valø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04864"/>
            <a:ext cx="6562725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e 2"/>
          <p:cNvSpPr/>
          <p:nvPr/>
        </p:nvSpPr>
        <p:spPr>
          <a:xfrm>
            <a:off x="3995936" y="1556792"/>
            <a:ext cx="1152128" cy="3600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ekstboks 3"/>
          <p:cNvSpPr txBox="1"/>
          <p:nvPr/>
        </p:nvSpPr>
        <p:spPr>
          <a:xfrm>
            <a:off x="3834201" y="5186557"/>
            <a:ext cx="1475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HØJ VALØR</a:t>
            </a:r>
            <a:endParaRPr lang="da-DK" dirty="0"/>
          </a:p>
        </p:txBody>
      </p:sp>
      <p:sp>
        <p:nvSpPr>
          <p:cNvPr id="5" name="Tekstboks 4"/>
          <p:cNvSpPr txBox="1"/>
          <p:nvPr/>
        </p:nvSpPr>
        <p:spPr>
          <a:xfrm>
            <a:off x="672342" y="1835532"/>
            <a:ext cx="719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 smtClean="0"/>
              <a:t>HViD</a:t>
            </a:r>
            <a:endParaRPr lang="da-DK" dirty="0"/>
          </a:p>
        </p:txBody>
      </p:sp>
      <p:sp>
        <p:nvSpPr>
          <p:cNvPr id="6" name="Tekstboks 5"/>
          <p:cNvSpPr txBox="1"/>
          <p:nvPr/>
        </p:nvSpPr>
        <p:spPr>
          <a:xfrm>
            <a:off x="7675512" y="1812618"/>
            <a:ext cx="821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SORT</a:t>
            </a:r>
            <a:endParaRPr lang="da-DK" dirty="0"/>
          </a:p>
        </p:txBody>
      </p:sp>
      <p:sp>
        <p:nvSpPr>
          <p:cNvPr id="7" name="Tekstboks 6"/>
          <p:cNvSpPr txBox="1"/>
          <p:nvPr/>
        </p:nvSpPr>
        <p:spPr>
          <a:xfrm>
            <a:off x="539552" y="4725144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rgbClr val="C00000"/>
                </a:solidFill>
              </a:rPr>
              <a:t>Lav valør</a:t>
            </a:r>
            <a:endParaRPr lang="da-DK" dirty="0">
              <a:solidFill>
                <a:srgbClr val="C00000"/>
              </a:solidFill>
            </a:endParaRPr>
          </a:p>
        </p:txBody>
      </p:sp>
      <p:sp>
        <p:nvSpPr>
          <p:cNvPr id="9" name="Tekstboks 8"/>
          <p:cNvSpPr txBox="1"/>
          <p:nvPr/>
        </p:nvSpPr>
        <p:spPr>
          <a:xfrm>
            <a:off x="7089566" y="4725144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rgbClr val="C00000"/>
                </a:solidFill>
              </a:rPr>
              <a:t>Lav valør</a:t>
            </a:r>
            <a:endParaRPr lang="da-DK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73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denstoredanske.dk/@api/deki/files/30222/=506271.501.jpg?size=web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6768752" cy="601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73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"/>
          <p:cNvSpPr txBox="1"/>
          <p:nvPr/>
        </p:nvSpPr>
        <p:spPr>
          <a:xfrm>
            <a:off x="2411760" y="260648"/>
            <a:ext cx="49103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800" dirty="0" smtClean="0"/>
              <a:t>Kvalitets-kontrast</a:t>
            </a:r>
            <a:endParaRPr lang="da-DK" sz="4800" dirty="0"/>
          </a:p>
        </p:txBody>
      </p:sp>
      <p:sp>
        <p:nvSpPr>
          <p:cNvPr id="4" name="Tekstboks 3"/>
          <p:cNvSpPr txBox="1"/>
          <p:nvPr/>
        </p:nvSpPr>
        <p:spPr>
          <a:xfrm>
            <a:off x="7322079" y="1327144"/>
            <a:ext cx="167866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smtClean="0"/>
              <a:t>Jordfarver # klar farve</a:t>
            </a:r>
          </a:p>
          <a:p>
            <a:endParaRPr lang="da-DK" sz="1200" dirty="0" smtClean="0"/>
          </a:p>
          <a:p>
            <a:endParaRPr lang="da-DK" sz="1200" dirty="0"/>
          </a:p>
          <a:p>
            <a:r>
              <a:rPr lang="da-DK" sz="1200" dirty="0" smtClean="0"/>
              <a:t>eller</a:t>
            </a:r>
          </a:p>
          <a:p>
            <a:endParaRPr lang="da-DK" sz="1200" dirty="0"/>
          </a:p>
          <a:p>
            <a:endParaRPr lang="da-DK" sz="1200" dirty="0" smtClean="0"/>
          </a:p>
          <a:p>
            <a:endParaRPr lang="da-DK" sz="1200" dirty="0"/>
          </a:p>
          <a:p>
            <a:r>
              <a:rPr lang="da-DK" sz="1200" dirty="0" smtClean="0"/>
              <a:t>Lav farvemættet</a:t>
            </a:r>
          </a:p>
          <a:p>
            <a:r>
              <a:rPr lang="da-DK" sz="1200" dirty="0" smtClean="0"/>
              <a:t>#</a:t>
            </a:r>
          </a:p>
          <a:p>
            <a:r>
              <a:rPr lang="da-DK" sz="1200" dirty="0" smtClean="0"/>
              <a:t>Høj farvemættet</a:t>
            </a:r>
          </a:p>
        </p:txBody>
      </p:sp>
      <p:pic>
        <p:nvPicPr>
          <p:cNvPr id="5" name="Picture 2" descr="http://3.bp.blogspot.com/-Y64DHHgIaPw/UGdwYwi28UI/AAAAAAAAA-Y/XXk69sZ0aA8/s1600/_P__74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5"/>
            <a:ext cx="7128792" cy="475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09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inning photos from the 2005 World Press Photo cont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08242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77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 bwMode="auto">
          <a:xfrm>
            <a:off x="323528" y="12576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a-DK" kern="0" smtClean="0"/>
              <a:t>Kvantitetskontrast</a:t>
            </a:r>
            <a:endParaRPr lang="da-DK" kern="0" dirty="0"/>
          </a:p>
        </p:txBody>
      </p:sp>
      <p:pic>
        <p:nvPicPr>
          <p:cNvPr id="5" name="Picture 4" descr="http://3.bp.blogspot.com/_2fdwS3Y1VhU/TGKQpo00VNI/AAAAAAAAh0E/b0iqez9Y5AA/s1600/Green+Photography_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56" y="1263897"/>
            <a:ext cx="4968552" cy="496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boks 5"/>
          <p:cNvSpPr txBox="1"/>
          <p:nvPr/>
        </p:nvSpPr>
        <p:spPr>
          <a:xfrm>
            <a:off x="5374432" y="1983978"/>
            <a:ext cx="342273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a-DK" dirty="0" smtClean="0"/>
              <a:t>Meget af en farve</a:t>
            </a:r>
          </a:p>
          <a:p>
            <a:endParaRPr lang="da-DK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a-DK" dirty="0" smtClean="0"/>
              <a:t>Lille smule af en anden farve</a:t>
            </a:r>
          </a:p>
          <a:p>
            <a:pPr marL="285750" indent="-285750">
              <a:buFont typeface="Arial" pitchFamily="34" charset="0"/>
              <a:buChar char="•"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0238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rialeephotography.com/v1site_images/slideshow/gallery1/KidsOriginals11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27"/>
                    </a14:imgEffect>
                    <a14:imgEffect>
                      <a14:saturation sat="1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9" y="332656"/>
            <a:ext cx="9073008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60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123528" y="279996"/>
            <a:ext cx="33281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dirty="0" smtClean="0"/>
              <a:t>Kvalitets-kontrast</a:t>
            </a:r>
            <a:endParaRPr lang="da-DK" sz="3200" dirty="0"/>
          </a:p>
        </p:txBody>
      </p:sp>
      <p:sp>
        <p:nvSpPr>
          <p:cNvPr id="3" name="Tekstboks 2"/>
          <p:cNvSpPr txBox="1"/>
          <p:nvPr/>
        </p:nvSpPr>
        <p:spPr>
          <a:xfrm>
            <a:off x="948272" y="4581128"/>
            <a:ext cx="31916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Jordfarver # klar farve</a:t>
            </a:r>
          </a:p>
          <a:p>
            <a:endParaRPr lang="da-DK" sz="1400" dirty="0"/>
          </a:p>
          <a:p>
            <a:r>
              <a:rPr lang="da-DK" sz="1400" dirty="0" smtClean="0"/>
              <a:t>eller</a:t>
            </a:r>
          </a:p>
          <a:p>
            <a:endParaRPr lang="da-DK" sz="1400" dirty="0" smtClean="0"/>
          </a:p>
          <a:p>
            <a:endParaRPr lang="da-DK" sz="1400" dirty="0"/>
          </a:p>
          <a:p>
            <a:r>
              <a:rPr lang="da-DK" sz="1400" dirty="0" smtClean="0"/>
              <a:t>Lav farvemættet</a:t>
            </a:r>
          </a:p>
          <a:p>
            <a:r>
              <a:rPr lang="da-DK" sz="1400" dirty="0" smtClean="0"/>
              <a:t>#</a:t>
            </a:r>
          </a:p>
          <a:p>
            <a:r>
              <a:rPr lang="da-DK" sz="1400" dirty="0" smtClean="0"/>
              <a:t>Høj farvemættet</a:t>
            </a:r>
          </a:p>
        </p:txBody>
      </p:sp>
      <p:pic>
        <p:nvPicPr>
          <p:cNvPr id="4" name="Picture 2" descr="http://3.bp.blogspot.com/-Y64DHHgIaPw/UGdwYwi28UI/AAAAAAAAA-Y/XXk69sZ0aA8/s1600/_P__74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5"/>
            <a:ext cx="4322265" cy="288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1"/>
          <p:cNvSpPr txBox="1">
            <a:spLocks/>
          </p:cNvSpPr>
          <p:nvPr/>
        </p:nvSpPr>
        <p:spPr bwMode="auto">
          <a:xfrm>
            <a:off x="4139952" y="125760"/>
            <a:ext cx="4413175" cy="85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a-DK" sz="3200" kern="0" dirty="0" smtClean="0"/>
              <a:t>Kvantitets-kontrast</a:t>
            </a:r>
            <a:endParaRPr lang="da-DK" sz="3200" kern="0" dirty="0"/>
          </a:p>
        </p:txBody>
      </p:sp>
      <p:pic>
        <p:nvPicPr>
          <p:cNvPr id="6" name="Picture 4" descr="http://3.bp.blogspot.com/_2fdwS3Y1VhU/TGKQpo00VNI/AAAAAAAAh0E/b0iqez9Y5AA/s1600/Green+Photography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54088"/>
            <a:ext cx="3163489" cy="316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boks 6"/>
          <p:cNvSpPr txBox="1"/>
          <p:nvPr/>
        </p:nvSpPr>
        <p:spPr>
          <a:xfrm>
            <a:off x="5176292" y="4941168"/>
            <a:ext cx="342273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a-DK" dirty="0" smtClean="0"/>
              <a:t>Meget af en farve</a:t>
            </a:r>
          </a:p>
          <a:p>
            <a:endParaRPr lang="da-DK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a-DK" dirty="0" smtClean="0"/>
              <a:t>Lille smule af en anden farve</a:t>
            </a:r>
          </a:p>
          <a:p>
            <a:pPr marL="285750" indent="-285750">
              <a:buFont typeface="Arial" pitchFamily="34" charset="0"/>
              <a:buChar char="•"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7776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Komposition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B</a:t>
            </a:r>
            <a:r>
              <a:rPr lang="da-DK" dirty="0" smtClean="0"/>
              <a:t>illedets opbygning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071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KM_Kap1_dia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16832"/>
            <a:ext cx="438150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Billedresultat for lukket komposi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06312"/>
            <a:ext cx="27527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boks 2"/>
          <p:cNvSpPr txBox="1"/>
          <p:nvPr/>
        </p:nvSpPr>
        <p:spPr>
          <a:xfrm>
            <a:off x="1043608" y="1484784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LUKKET</a:t>
            </a:r>
            <a:endParaRPr lang="da-DK" dirty="0"/>
          </a:p>
        </p:txBody>
      </p:sp>
      <p:sp>
        <p:nvSpPr>
          <p:cNvPr id="4" name="Tekstboks 3"/>
          <p:cNvSpPr txBox="1"/>
          <p:nvPr/>
        </p:nvSpPr>
        <p:spPr>
          <a:xfrm>
            <a:off x="4499992" y="148478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ÅBEN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8010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lateret bille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61048"/>
            <a:ext cx="291998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Billedresultat for additiv komposi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786" y="836712"/>
            <a:ext cx="2736304" cy="275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Billedresultat for hierarkisk komposi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67901"/>
            <a:ext cx="3528392" cy="276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Billedresultat for hierarkisk komposi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92696"/>
            <a:ext cx="2445060" cy="243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1104000" y="148077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HIERAKISK</a:t>
            </a:r>
            <a:endParaRPr lang="da-DK" dirty="0"/>
          </a:p>
        </p:txBody>
      </p:sp>
      <p:sp>
        <p:nvSpPr>
          <p:cNvPr id="5" name="Tekstboks 4"/>
          <p:cNvSpPr txBox="1"/>
          <p:nvPr/>
        </p:nvSpPr>
        <p:spPr>
          <a:xfrm>
            <a:off x="5964766" y="309145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ADDITIV</a:t>
            </a:r>
            <a:endParaRPr lang="da-DK" dirty="0"/>
          </a:p>
        </p:txBody>
      </p:sp>
      <p:cxnSp>
        <p:nvCxnSpPr>
          <p:cNvPr id="7" name="Lige forbindelse 6"/>
          <p:cNvCxnSpPr/>
          <p:nvPr/>
        </p:nvCxnSpPr>
        <p:spPr>
          <a:xfrm>
            <a:off x="4860032" y="332743"/>
            <a:ext cx="0" cy="6048585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80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Relateret bille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25" y="510542"/>
            <a:ext cx="7620000" cy="54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Lige forbindelse 2"/>
          <p:cNvCxnSpPr/>
          <p:nvPr/>
        </p:nvCxnSpPr>
        <p:spPr>
          <a:xfrm>
            <a:off x="611560" y="1412776"/>
            <a:ext cx="79928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" name="Lige forbindelse 4"/>
          <p:cNvCxnSpPr/>
          <p:nvPr/>
        </p:nvCxnSpPr>
        <p:spPr>
          <a:xfrm>
            <a:off x="5652120" y="188640"/>
            <a:ext cx="0" cy="61206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Lige forbindelse 6"/>
          <p:cNvCxnSpPr/>
          <p:nvPr/>
        </p:nvCxnSpPr>
        <p:spPr>
          <a:xfrm>
            <a:off x="6660232" y="188640"/>
            <a:ext cx="0" cy="61926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Lige forbindelse 10"/>
          <p:cNvCxnSpPr/>
          <p:nvPr/>
        </p:nvCxnSpPr>
        <p:spPr>
          <a:xfrm>
            <a:off x="2483768" y="188640"/>
            <a:ext cx="0" cy="64807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Lige forbindelse 12"/>
          <p:cNvCxnSpPr/>
          <p:nvPr/>
        </p:nvCxnSpPr>
        <p:spPr>
          <a:xfrm>
            <a:off x="4612161" y="219547"/>
            <a:ext cx="42428" cy="655272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Lige forbindelse 14"/>
          <p:cNvCxnSpPr/>
          <p:nvPr/>
        </p:nvCxnSpPr>
        <p:spPr>
          <a:xfrm flipH="1">
            <a:off x="395536" y="908720"/>
            <a:ext cx="8748464" cy="518457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Lige forbindelse 18"/>
          <p:cNvCxnSpPr/>
          <p:nvPr/>
        </p:nvCxnSpPr>
        <p:spPr>
          <a:xfrm>
            <a:off x="7740352" y="3284984"/>
            <a:ext cx="0" cy="20882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ge forbindelse 20"/>
          <p:cNvCxnSpPr/>
          <p:nvPr/>
        </p:nvCxnSpPr>
        <p:spPr>
          <a:xfrm>
            <a:off x="8028384" y="3248980"/>
            <a:ext cx="0" cy="1548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Lige forbindelse 22"/>
          <p:cNvCxnSpPr/>
          <p:nvPr/>
        </p:nvCxnSpPr>
        <p:spPr>
          <a:xfrm>
            <a:off x="7452320" y="3495911"/>
            <a:ext cx="0" cy="15892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boks 23"/>
          <p:cNvSpPr txBox="1"/>
          <p:nvPr/>
        </p:nvSpPr>
        <p:spPr>
          <a:xfrm>
            <a:off x="2555776" y="1484784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600" b="1" dirty="0" smtClean="0">
                <a:solidFill>
                  <a:srgbClr val="FF0000"/>
                </a:solidFill>
              </a:rPr>
              <a:t>RO</a:t>
            </a:r>
            <a:endParaRPr lang="da-DK" sz="3600" b="1" dirty="0">
              <a:solidFill>
                <a:srgbClr val="FF0000"/>
              </a:solidFill>
            </a:endParaRPr>
          </a:p>
        </p:txBody>
      </p:sp>
      <p:sp>
        <p:nvSpPr>
          <p:cNvPr id="25" name="Tekstboks 24"/>
          <p:cNvSpPr txBox="1"/>
          <p:nvPr/>
        </p:nvSpPr>
        <p:spPr>
          <a:xfrm rot="19760791">
            <a:off x="2848134" y="3514794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 smtClean="0">
                <a:solidFill>
                  <a:srgbClr val="2805D9"/>
                </a:solidFill>
              </a:rPr>
              <a:t>DYNAMIK</a:t>
            </a:r>
            <a:endParaRPr lang="da-DK" sz="2400" b="1" dirty="0">
              <a:solidFill>
                <a:srgbClr val="2805D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10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lledresultat for lukket kompos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06312"/>
            <a:ext cx="27527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Ligebenet trekant 3"/>
          <p:cNvSpPr/>
          <p:nvPr/>
        </p:nvSpPr>
        <p:spPr>
          <a:xfrm>
            <a:off x="1034070" y="2371152"/>
            <a:ext cx="2195736" cy="2880320"/>
          </a:xfrm>
          <a:prstGeom prst="triangl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Ligebenet trekant 7"/>
          <p:cNvSpPr/>
          <p:nvPr/>
        </p:nvSpPr>
        <p:spPr>
          <a:xfrm rot="10800000">
            <a:off x="6618734" y="2353522"/>
            <a:ext cx="1481658" cy="2443629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6386" name="Picture 2" descr="Billedresultat for TREKANTSKOMPOSI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906312"/>
            <a:ext cx="4656000" cy="34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igebenet trekant 8"/>
          <p:cNvSpPr/>
          <p:nvPr/>
        </p:nvSpPr>
        <p:spPr>
          <a:xfrm rot="10800000">
            <a:off x="4932040" y="2060848"/>
            <a:ext cx="2736304" cy="3337464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Tekstboks 9"/>
          <p:cNvSpPr txBox="1"/>
          <p:nvPr/>
        </p:nvSpPr>
        <p:spPr>
          <a:xfrm>
            <a:off x="1712592" y="5867980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Statisk</a:t>
            </a:r>
          </a:p>
          <a:p>
            <a:r>
              <a:rPr lang="da-DK" dirty="0" smtClean="0"/>
              <a:t>(ro)</a:t>
            </a:r>
            <a:endParaRPr lang="da-DK" dirty="0"/>
          </a:p>
        </p:txBody>
      </p:sp>
      <p:sp>
        <p:nvSpPr>
          <p:cNvPr id="11" name="Tekstboks 10"/>
          <p:cNvSpPr txBox="1"/>
          <p:nvPr/>
        </p:nvSpPr>
        <p:spPr>
          <a:xfrm>
            <a:off x="4932039" y="6021288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Dynamisk (bevægelse)</a:t>
            </a:r>
            <a:endParaRPr lang="da-DK" dirty="0"/>
          </a:p>
        </p:txBody>
      </p:sp>
      <p:sp>
        <p:nvSpPr>
          <p:cNvPr id="12" name="Tekstboks 11"/>
          <p:cNvSpPr txBox="1"/>
          <p:nvPr/>
        </p:nvSpPr>
        <p:spPr>
          <a:xfrm>
            <a:off x="899592" y="1124744"/>
            <a:ext cx="2189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Trekantkomposition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1593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Relateret bille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0928"/>
            <a:ext cx="5420931" cy="374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/>
          <p:cNvSpPr/>
          <p:nvPr/>
        </p:nvSpPr>
        <p:spPr>
          <a:xfrm>
            <a:off x="899592" y="2996952"/>
            <a:ext cx="3528392" cy="331236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Tekstboks 2"/>
          <p:cNvSpPr txBox="1"/>
          <p:nvPr/>
        </p:nvSpPr>
        <p:spPr>
          <a:xfrm>
            <a:off x="539552" y="2348880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Cirkelkomposition</a:t>
            </a:r>
            <a:endParaRPr lang="da-DK" dirty="0"/>
          </a:p>
        </p:txBody>
      </p:sp>
      <p:pic>
        <p:nvPicPr>
          <p:cNvPr id="18436" name="Picture 4" descr="Relateret bille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808023"/>
            <a:ext cx="2857500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5976300" y="1620089"/>
            <a:ext cx="1824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Symmetri</a:t>
            </a:r>
          </a:p>
          <a:p>
            <a:r>
              <a:rPr lang="da-DK" sz="1400" dirty="0" smtClean="0"/>
              <a:t>(giver ro og balance)</a:t>
            </a:r>
            <a:endParaRPr lang="da-DK" sz="1400" dirty="0"/>
          </a:p>
        </p:txBody>
      </p:sp>
      <p:cxnSp>
        <p:nvCxnSpPr>
          <p:cNvPr id="6" name="Lige forbindelse 5"/>
          <p:cNvCxnSpPr/>
          <p:nvPr/>
        </p:nvCxnSpPr>
        <p:spPr>
          <a:xfrm>
            <a:off x="7380312" y="2420888"/>
            <a:ext cx="60598" cy="388843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45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Relateret bille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4815253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Lige forbindelse 4"/>
          <p:cNvCxnSpPr/>
          <p:nvPr/>
        </p:nvCxnSpPr>
        <p:spPr>
          <a:xfrm>
            <a:off x="1699309" y="692696"/>
            <a:ext cx="72008" cy="60486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Lige forbindelse 7"/>
          <p:cNvCxnSpPr/>
          <p:nvPr/>
        </p:nvCxnSpPr>
        <p:spPr>
          <a:xfrm>
            <a:off x="3779912" y="689361"/>
            <a:ext cx="72008" cy="60486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460" name="Picture 4" descr="Relateret bille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531" y="3556478"/>
            <a:ext cx="306719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boks 6"/>
          <p:cNvSpPr txBox="1"/>
          <p:nvPr/>
        </p:nvSpPr>
        <p:spPr>
          <a:xfrm>
            <a:off x="5616850" y="2492896"/>
            <a:ext cx="33265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Som altertavler der er delt i 3</a:t>
            </a:r>
          </a:p>
          <a:p>
            <a:r>
              <a:rPr lang="da-DK" dirty="0" smtClean="0"/>
              <a:t>Symbol for treenigheden </a:t>
            </a:r>
          </a:p>
          <a:p>
            <a:r>
              <a:rPr lang="da-DK" dirty="0" smtClean="0"/>
              <a:t>(faderen, sønnen, </a:t>
            </a:r>
            <a:r>
              <a:rPr lang="da-DK" dirty="0" err="1" smtClean="0"/>
              <a:t>helligånden</a:t>
            </a:r>
            <a:r>
              <a:rPr lang="da-DK" dirty="0" smtClean="0"/>
              <a:t>)</a:t>
            </a:r>
            <a:endParaRPr lang="da-DK" dirty="0"/>
          </a:p>
        </p:txBody>
      </p:sp>
      <p:sp>
        <p:nvSpPr>
          <p:cNvPr id="11" name="Tekstboks 10"/>
          <p:cNvSpPr txBox="1"/>
          <p:nvPr/>
        </p:nvSpPr>
        <p:spPr>
          <a:xfrm>
            <a:off x="557766" y="370065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TRE-DELING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3621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illedresultat for lukket kompos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06312"/>
            <a:ext cx="27527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illedresultat for TREKANTSKOMPOSI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906312"/>
            <a:ext cx="4656000" cy="34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1979712" y="1268760"/>
            <a:ext cx="3279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STATISK     #        DYNAMISK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039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inning photos from the 2005 World Press Photo cont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488832" cy="560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29208" y="0"/>
            <a:ext cx="8229600" cy="1143000"/>
          </a:xfrm>
        </p:spPr>
        <p:txBody>
          <a:bodyPr/>
          <a:lstStyle/>
          <a:p>
            <a:r>
              <a:rPr lang="da-DK" dirty="0" smtClean="0"/>
              <a:t>Synsvinkel</a:t>
            </a:r>
            <a:endParaRPr lang="da-DK" dirty="0"/>
          </a:p>
        </p:txBody>
      </p:sp>
      <p:sp>
        <p:nvSpPr>
          <p:cNvPr id="4" name="Tekstboks 3"/>
          <p:cNvSpPr txBox="1"/>
          <p:nvPr/>
        </p:nvSpPr>
        <p:spPr>
          <a:xfrm rot="20807089">
            <a:off x="1802329" y="5182485"/>
            <a:ext cx="3672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b="1" dirty="0" smtClean="0">
                <a:solidFill>
                  <a:srgbClr val="FFFF00"/>
                </a:solidFill>
              </a:rPr>
              <a:t>FUGLEPERSPEKTIV</a:t>
            </a:r>
            <a:endParaRPr lang="da-DK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5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bwgreyscale.com/adimg14/adv_8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3134"/>
            <a:ext cx="4896544" cy="643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boks 2"/>
          <p:cNvSpPr txBox="1"/>
          <p:nvPr/>
        </p:nvSpPr>
        <p:spPr>
          <a:xfrm>
            <a:off x="2051720" y="2739238"/>
            <a:ext cx="2885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 smtClean="0">
                <a:solidFill>
                  <a:srgbClr val="FFFF00"/>
                </a:solidFill>
              </a:rPr>
              <a:t>FRØ-PERSPEKTIV</a:t>
            </a:r>
            <a:endParaRPr lang="da-DK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71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RUM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Hvordan man får </a:t>
            </a:r>
            <a:r>
              <a:rPr lang="da-DK" dirty="0" err="1" smtClean="0"/>
              <a:t>flat</a:t>
            </a:r>
            <a:r>
              <a:rPr lang="da-DK" dirty="0" smtClean="0"/>
              <a:t> papir til at se rumligt ud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035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illedresultat for overlapning r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7118648" cy="494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2987824" y="1052736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OVERLAPNING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3051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illedresultat for farveperspekti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56792"/>
            <a:ext cx="581025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2411760" y="476672"/>
            <a:ext cx="38347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000" dirty="0" smtClean="0"/>
              <a:t>Farveperspektiv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127676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rslonga.dk/035/1-Perspektiv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268760"/>
            <a:ext cx="8763000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60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1700808"/>
            <a:ext cx="3384376" cy="32403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Rektangel 2"/>
          <p:cNvSpPr/>
          <p:nvPr/>
        </p:nvSpPr>
        <p:spPr>
          <a:xfrm>
            <a:off x="4644008" y="1705171"/>
            <a:ext cx="3384376" cy="3240360"/>
          </a:xfrm>
          <a:prstGeom prst="rect">
            <a:avLst/>
          </a:prstGeom>
          <a:solidFill>
            <a:srgbClr val="280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Ellipse 3"/>
          <p:cNvSpPr/>
          <p:nvPr/>
        </p:nvSpPr>
        <p:spPr>
          <a:xfrm>
            <a:off x="2015716" y="2888940"/>
            <a:ext cx="864096" cy="864096"/>
          </a:xfrm>
          <a:prstGeom prst="ellipse">
            <a:avLst/>
          </a:prstGeom>
          <a:solidFill>
            <a:srgbClr val="280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Ellipse 4"/>
          <p:cNvSpPr/>
          <p:nvPr/>
        </p:nvSpPr>
        <p:spPr>
          <a:xfrm>
            <a:off x="5904148" y="2888940"/>
            <a:ext cx="864096" cy="8640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585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illedresultat for LINEÆRT PERSPEKTI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7776864" cy="467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2843808" y="548680"/>
            <a:ext cx="274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LINEÆRT PERSPEKTIV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5359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619672" y="5445224"/>
            <a:ext cx="5814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hlinkClick r:id="rId2"/>
              </a:rPr>
              <a:t>https://www.youtube.com/watch?v=Vo3CEtzIORg</a:t>
            </a:r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12088" cy="47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80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illedresultat for repoussoir effek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31620"/>
            <a:ext cx="6408712" cy="501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Repoussoir</a:t>
            </a:r>
            <a:endParaRPr lang="da-DK" dirty="0"/>
          </a:p>
        </p:txBody>
      </p:sp>
      <p:sp>
        <p:nvSpPr>
          <p:cNvPr id="3" name="Tekstboks 2"/>
          <p:cNvSpPr txBox="1"/>
          <p:nvPr/>
        </p:nvSpPr>
        <p:spPr>
          <a:xfrm>
            <a:off x="1619672" y="5805263"/>
            <a:ext cx="2555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 smtClean="0">
                <a:solidFill>
                  <a:srgbClr val="FF0000"/>
                </a:solidFill>
              </a:rPr>
              <a:t>FORGRUND</a:t>
            </a:r>
            <a:endParaRPr lang="da-DK" sz="3200" b="1" dirty="0">
              <a:solidFill>
                <a:srgbClr val="FF0000"/>
              </a:solidFill>
            </a:endParaRPr>
          </a:p>
        </p:txBody>
      </p:sp>
      <p:sp>
        <p:nvSpPr>
          <p:cNvPr id="5" name="Tekstboks 4"/>
          <p:cNvSpPr txBox="1"/>
          <p:nvPr/>
        </p:nvSpPr>
        <p:spPr>
          <a:xfrm>
            <a:off x="6012160" y="478069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smtClean="0">
                <a:solidFill>
                  <a:srgbClr val="FF0000"/>
                </a:solidFill>
              </a:rPr>
              <a:t>BAGGRUND</a:t>
            </a:r>
            <a:endParaRPr lang="da-DK" b="1" dirty="0">
              <a:solidFill>
                <a:srgbClr val="FF0000"/>
              </a:solidFill>
            </a:endParaRPr>
          </a:p>
        </p:txBody>
      </p:sp>
      <p:sp>
        <p:nvSpPr>
          <p:cNvPr id="6" name="Tekstboks 5"/>
          <p:cNvSpPr txBox="1"/>
          <p:nvPr/>
        </p:nvSpPr>
        <p:spPr>
          <a:xfrm>
            <a:off x="4175180" y="5343598"/>
            <a:ext cx="2613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smtClean="0">
                <a:solidFill>
                  <a:srgbClr val="FF0000"/>
                </a:solidFill>
              </a:rPr>
              <a:t>MELLEMGRUND</a:t>
            </a:r>
            <a:endParaRPr lang="da-DK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17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Dybdeskarphed</a:t>
            </a:r>
            <a:endParaRPr lang="da-DK" dirty="0"/>
          </a:p>
        </p:txBody>
      </p:sp>
      <p:pic>
        <p:nvPicPr>
          <p:cNvPr id="25602" name="Picture 2" descr="Billedresultat for DYBDESKARPH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04864"/>
            <a:ext cx="508856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69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Lys &amp; Skygge</a:t>
            </a:r>
            <a:endParaRPr lang="da-DK" dirty="0"/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Danner rum og leder blikket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4867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illedresultat for slagskyg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36912"/>
            <a:ext cx="2286000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Relateret bille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522612"/>
            <a:ext cx="21717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Skygger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5931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Lyskilde</a:t>
            </a:r>
            <a:endParaRPr lang="da-DK" dirty="0"/>
          </a:p>
        </p:txBody>
      </p:sp>
      <p:pic>
        <p:nvPicPr>
          <p:cNvPr id="29698" name="Picture 2" descr="Relateret bille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916832"/>
            <a:ext cx="4667672" cy="447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84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Former og linjer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7925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illedresultat for picas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68760"/>
            <a:ext cx="2966120" cy="360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Billedresultat for matis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4896544" cy="398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boks 2"/>
          <p:cNvSpPr txBox="1"/>
          <p:nvPr/>
        </p:nvSpPr>
        <p:spPr>
          <a:xfrm>
            <a:off x="597133" y="84537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Flader</a:t>
            </a:r>
            <a:endParaRPr lang="da-DK" dirty="0"/>
          </a:p>
        </p:txBody>
      </p:sp>
      <p:sp>
        <p:nvSpPr>
          <p:cNvPr id="4" name="Tekstboks 3"/>
          <p:cNvSpPr txBox="1"/>
          <p:nvPr/>
        </p:nvSpPr>
        <p:spPr>
          <a:xfrm>
            <a:off x="5724128" y="918012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Kontur (omrids)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802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suz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16832"/>
            <a:ext cx="2936899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Matisse,%20Harmony%20in%20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47044"/>
            <a:ext cx="4283447" cy="355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boks 4"/>
          <p:cNvSpPr txBox="1"/>
          <p:nvPr/>
        </p:nvSpPr>
        <p:spPr>
          <a:xfrm>
            <a:off x="323528" y="1412776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Organiske former</a:t>
            </a:r>
            <a:endParaRPr lang="da-DK" dirty="0"/>
          </a:p>
        </p:txBody>
      </p:sp>
      <p:sp>
        <p:nvSpPr>
          <p:cNvPr id="6" name="Tekstboks 5"/>
          <p:cNvSpPr txBox="1"/>
          <p:nvPr/>
        </p:nvSpPr>
        <p:spPr>
          <a:xfrm>
            <a:off x="5364088" y="1412776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Geometriske former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08576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arnolfi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63" y="0"/>
            <a:ext cx="4968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87313" y="187325"/>
            <a:ext cx="173797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400" b="1" dirty="0"/>
              <a:t>Jan van Eyck</a:t>
            </a:r>
          </a:p>
          <a:p>
            <a:endParaRPr lang="da-DK" altLang="da-DK" sz="1400" b="1" dirty="0"/>
          </a:p>
          <a:p>
            <a:r>
              <a:rPr lang="da-DK" altLang="da-DK" sz="1400" dirty="0"/>
              <a:t>”</a:t>
            </a:r>
            <a:r>
              <a:rPr lang="da-DK" altLang="da-DK" sz="1400" dirty="0" err="1" smtClean="0"/>
              <a:t>Arnolfinnis</a:t>
            </a:r>
            <a:r>
              <a:rPr lang="da-DK" altLang="da-DK" sz="1400" dirty="0" smtClean="0"/>
              <a:t> Bryllup”</a:t>
            </a:r>
            <a:endParaRPr lang="da-DK" altLang="da-DK" sz="1400" dirty="0"/>
          </a:p>
          <a:p>
            <a:r>
              <a:rPr lang="da-DK" altLang="da-DK" sz="1400" dirty="0"/>
              <a:t>(1434)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lledresultat for Diverting Apprehension ellenjantz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3142"/>
            <a:ext cx="6096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6516216" y="836712"/>
            <a:ext cx="2359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da-DK" sz="1600" b="1" dirty="0" smtClean="0">
                <a:solidFill>
                  <a:srgbClr val="000000"/>
                </a:solidFill>
              </a:rPr>
              <a:t>Ellen </a:t>
            </a:r>
            <a:r>
              <a:rPr lang="da-DK" sz="1600" b="1" dirty="0" err="1" smtClean="0">
                <a:solidFill>
                  <a:srgbClr val="000000"/>
                </a:solidFill>
              </a:rPr>
              <a:t>jantzen</a:t>
            </a:r>
            <a:r>
              <a:rPr lang="da-DK" sz="1600" b="1" dirty="0" smtClean="0">
                <a:solidFill>
                  <a:srgbClr val="000000"/>
                </a:solidFill>
              </a:rPr>
              <a:t>,</a:t>
            </a:r>
          </a:p>
          <a:p>
            <a:r>
              <a:rPr lang="da-DK" sz="1600" b="1" i="1" dirty="0" smtClean="0">
                <a:solidFill>
                  <a:srgbClr val="000000"/>
                </a:solidFill>
              </a:rPr>
              <a:t> </a:t>
            </a:r>
            <a:r>
              <a:rPr lang="da-DK" sz="1600" i="1" dirty="0" err="1" smtClean="0">
                <a:solidFill>
                  <a:srgbClr val="000000"/>
                </a:solidFill>
              </a:rPr>
              <a:t>Diverting</a:t>
            </a:r>
            <a:r>
              <a:rPr lang="da-DK" sz="1600" i="1" dirty="0" smtClean="0">
                <a:solidFill>
                  <a:srgbClr val="000000"/>
                </a:solidFill>
              </a:rPr>
              <a:t> </a:t>
            </a:r>
            <a:r>
              <a:rPr lang="da-DK" sz="1600" i="1" dirty="0" err="1" smtClean="0">
                <a:solidFill>
                  <a:srgbClr val="000000"/>
                </a:solidFill>
              </a:rPr>
              <a:t>Apprehension</a:t>
            </a:r>
            <a:endParaRPr lang="da-DK" sz="1600" i="1" dirty="0" smtClean="0">
              <a:solidFill>
                <a:srgbClr val="000000"/>
              </a:solidFill>
            </a:endParaRPr>
          </a:p>
          <a:p>
            <a:r>
              <a:rPr lang="da-DK" sz="1600" dirty="0" smtClean="0">
                <a:solidFill>
                  <a:srgbClr val="000000"/>
                </a:solidFill>
              </a:rPr>
              <a:t>(2013)</a:t>
            </a:r>
            <a:r>
              <a:rPr lang="da-DK" dirty="0">
                <a:hlinkClick r:id="rId3"/>
              </a:rPr>
              <a:t> 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7095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Matisse,%20Harmony%20in%20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07375" cy="681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8224838" y="354013"/>
            <a:ext cx="8016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200"/>
              <a:t>Matisse</a:t>
            </a:r>
          </a:p>
          <a:p>
            <a:r>
              <a:rPr lang="da-DK" altLang="da-DK" sz="1200"/>
              <a:t>”The red </a:t>
            </a:r>
          </a:p>
          <a:p>
            <a:r>
              <a:rPr lang="da-DK" altLang="da-DK" sz="1200"/>
              <a:t>Room”</a:t>
            </a:r>
            <a:endParaRPr lang="da-DK" altLang="da-DK"/>
          </a:p>
          <a:p>
            <a:r>
              <a:rPr lang="da-DK" altLang="da-DK" sz="1200"/>
              <a:t>(1908)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0" y="1773238"/>
            <a:ext cx="2003425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200"/>
              <a:t>Picasso:</a:t>
            </a:r>
          </a:p>
          <a:p>
            <a:r>
              <a:rPr lang="da-DK" altLang="da-DK" sz="1200"/>
              <a:t> ”Glass and Bottle of Suze”</a:t>
            </a:r>
          </a:p>
          <a:p>
            <a:r>
              <a:rPr lang="da-DK" altLang="da-DK" sz="1200"/>
              <a:t>(collage) (1912)</a:t>
            </a:r>
          </a:p>
        </p:txBody>
      </p:sp>
      <p:pic>
        <p:nvPicPr>
          <p:cNvPr id="6152" name="Picture 8" descr="suz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0"/>
            <a:ext cx="5216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Lundbye_2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142875"/>
            <a:ext cx="7756525" cy="659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8080375" y="354013"/>
            <a:ext cx="1019175" cy="137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200" i="1"/>
              <a:t>J.TH. </a:t>
            </a:r>
          </a:p>
          <a:p>
            <a:r>
              <a:rPr lang="da-DK" altLang="da-DK" sz="1200" i="1"/>
              <a:t>Lundbye: </a:t>
            </a:r>
          </a:p>
          <a:p>
            <a:r>
              <a:rPr lang="da-DK" altLang="da-DK" sz="1200" i="1"/>
              <a:t>”Efterårsl-</a:t>
            </a:r>
          </a:p>
          <a:p>
            <a:r>
              <a:rPr lang="da-DK" altLang="da-DK" sz="1200" i="1"/>
              <a:t>andskab. </a:t>
            </a:r>
          </a:p>
          <a:p>
            <a:r>
              <a:rPr lang="da-DK" altLang="da-DK" sz="1200" i="1"/>
              <a:t>Hankehøj </a:t>
            </a:r>
          </a:p>
          <a:p>
            <a:r>
              <a:rPr lang="da-DK" altLang="da-DK" sz="1200" i="1"/>
              <a:t>ved Valle-</a:t>
            </a:r>
          </a:p>
          <a:p>
            <a:r>
              <a:rPr lang="da-DK" altLang="da-DK" sz="1200" i="1"/>
              <a:t>kilde. (1857)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llthingsmundane.files.wordpress.com/2010/03/the-son-of-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90500"/>
            <a:ext cx="4751388" cy="66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1"/>
          <p:cNvSpPr>
            <a:spLocks noChangeArrowheads="1"/>
          </p:cNvSpPr>
          <p:nvPr/>
        </p:nvSpPr>
        <p:spPr bwMode="auto">
          <a:xfrm>
            <a:off x="5364163" y="981075"/>
            <a:ext cx="26638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da-DK"/>
              <a:t>Rene Magritte</a:t>
            </a:r>
          </a:p>
          <a:p>
            <a:pPr eaLnBrk="1" hangingPunct="1"/>
            <a:r>
              <a:rPr lang="en-US" altLang="da-DK" b="1"/>
              <a:t>“The Son of Man”</a:t>
            </a:r>
          </a:p>
          <a:p>
            <a:pPr eaLnBrk="1" hangingPunct="1"/>
            <a:r>
              <a:rPr lang="en-US" altLang="da-DK" b="1"/>
              <a:t>(1964)</a:t>
            </a:r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137859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www.kunst-paa-arbejde.dk/wp-content/uploads/2016/06/tal-r-4402b-litografi-uden-tit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896000" cy="61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5580112" y="764704"/>
            <a:ext cx="19672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Tal R, (Uden titel)</a:t>
            </a:r>
          </a:p>
          <a:p>
            <a:r>
              <a:rPr lang="da-DK" dirty="0" smtClean="0"/>
              <a:t>94x75 cm</a:t>
            </a:r>
          </a:p>
          <a:p>
            <a:r>
              <a:rPr lang="da-DK" dirty="0" err="1" smtClean="0"/>
              <a:t>Littografi</a:t>
            </a:r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2499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243983</TotalTime>
  <Words>244</Words>
  <Application>Microsoft Office PowerPoint</Application>
  <PresentationFormat>Skærmshow (4:3)</PresentationFormat>
  <Paragraphs>121</Paragraphs>
  <Slides>45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45</vt:i4>
      </vt:variant>
    </vt:vector>
  </HeadingPairs>
  <TitlesOfParts>
    <vt:vector size="46" baseType="lpstr">
      <vt:lpstr>Standarddesign</vt:lpstr>
      <vt:lpstr>FORMALANALYSE</vt:lpstr>
      <vt:lpstr>FARVEN</vt:lpstr>
      <vt:lpstr>PowerPoint-præsentation</vt:lpstr>
      <vt:lpstr>PowerPoint-præsentation</vt:lpstr>
      <vt:lpstr>Komplementær kontrast</vt:lpstr>
      <vt:lpstr>Jordfarver Tertiære farver</vt:lpstr>
      <vt:lpstr>Valør Hvor ”mættet” er farven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Komposition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Synsvinkel</vt:lpstr>
      <vt:lpstr>PowerPoint-præsentation</vt:lpstr>
      <vt:lpstr>RUM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Repoussoir</vt:lpstr>
      <vt:lpstr>Dybdeskarphed</vt:lpstr>
      <vt:lpstr>Lys &amp; Skygge</vt:lpstr>
      <vt:lpstr>Skygger</vt:lpstr>
      <vt:lpstr>Lyskilde</vt:lpstr>
      <vt:lpstr>Former og linjer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Administrator</dc:creator>
  <cp:lastModifiedBy>Mette Koustrup Solgaard</cp:lastModifiedBy>
  <cp:revision>42</cp:revision>
  <cp:lastPrinted>2021-08-16T10:59:28Z</cp:lastPrinted>
  <dcterms:created xsi:type="dcterms:W3CDTF">2008-09-01T09:08:34Z</dcterms:created>
  <dcterms:modified xsi:type="dcterms:W3CDTF">2021-08-25T08:46:53Z</dcterms:modified>
</cp:coreProperties>
</file>