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E50AD5-5D36-92C7-5D8F-64E2F64BCB1A}" v="163" dt="2024-08-28T08:59:37.305"/>
    <p1510:client id="{D8C0271D-94A6-8C07-B3B0-62F514E50E73}" v="693" dt="2024-08-28T08:46:21.943"/>
    <p1510:client id="{DEC68990-4598-DC4E-9FF6-297202FEBA6B}" v="1" dt="2024-08-28T09:00:02.648"/>
    <p1510:client id="{EDFA53EC-64BD-A633-574C-3D62D0ED3336}" v="85" dt="2024-08-28T08:46:30.2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9"/>
  </p:normalViewPr>
  <p:slideViewPr>
    <p:cSldViewPr snapToGrid="0">
      <p:cViewPr varScale="1">
        <p:scale>
          <a:sx n="108" d="100"/>
          <a:sy n="108" d="100"/>
        </p:scale>
        <p:origin x="7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8/28/24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660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8/28/24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976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8/28/24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714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8/28/24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968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8/28/24</a:t>
            </a:fld>
            <a:endParaRPr lang="en-US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149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8/28/24</a:t>
            </a:fld>
            <a:endParaRPr lang="en-US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749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8/28/24</a:t>
            </a:fld>
            <a:endParaRPr lang="en-US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010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8/28/24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532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8/28/24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600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8/28/24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993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8/28/24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12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AE9C44-9DAE-47EA-BF7B-527501938C3F}" type="datetimeFigureOut">
              <a:rPr lang="en-US" smtClean="0"/>
              <a:t>8/28/24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563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E1BEB12-92AF-4445-98AD-4C7756E7C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9800" y="209969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613162" y="1492572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038600" y="1939159"/>
            <a:ext cx="7644627" cy="2751086"/>
          </a:xfrm>
        </p:spPr>
        <p:txBody>
          <a:bodyPr>
            <a:normAutofit/>
          </a:bodyPr>
          <a:lstStyle/>
          <a:p>
            <a:pPr algn="r"/>
            <a:r>
              <a:rPr lang="en-US" err="1"/>
              <a:t>Oplevelsesøkonomi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4038600" y="4782320"/>
            <a:ext cx="7644627" cy="132944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/>
              <a:t>Emilie, Leonora </a:t>
            </a:r>
            <a:r>
              <a:rPr lang="en-US" err="1"/>
              <a:t>og</a:t>
            </a:r>
            <a:r>
              <a:rPr lang="en-US"/>
              <a:t> Rosa</a:t>
            </a:r>
          </a:p>
        </p:txBody>
      </p:sp>
    </p:spTree>
    <p:extLst>
      <p:ext uri="{BB962C8B-B14F-4D97-AF65-F5344CB8AC3E}">
        <p14:creationId xmlns:p14="http://schemas.microsoft.com/office/powerpoint/2010/main" val="3424942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1A59B4C-1211-A445-86C9-562A7CEBC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da-DK" sz="2800">
                <a:solidFill>
                  <a:srgbClr val="FFFFFF"/>
                </a:solidFill>
              </a:rPr>
              <a:t>Hvad er oplevelsesøkonomi?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2CE3496-E6F8-9D1B-DF07-A498556F7B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da-DK"/>
              <a:t>Definition – </a:t>
            </a:r>
            <a:r>
              <a:rPr lang="da-DK" err="1"/>
              <a:t>Oplevelseøkonomi</a:t>
            </a:r>
            <a:r>
              <a:rPr lang="da-DK"/>
              <a:t> kan både være at sælge en oplevelse og at sælge oplevelsen af oplevelsen.</a:t>
            </a:r>
          </a:p>
        </p:txBody>
      </p:sp>
    </p:spTree>
    <p:extLst>
      <p:ext uri="{BB962C8B-B14F-4D97-AF65-F5344CB8AC3E}">
        <p14:creationId xmlns:p14="http://schemas.microsoft.com/office/powerpoint/2010/main" val="1955579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F0783FA-FE56-1A23-AD17-BC374F616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da-DK" sz="5400"/>
              <a:t>Eksempel</a:t>
            </a:r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B7F2A56-E2A7-E10B-A013-3609D02A6C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 sz="2200"/>
              <a:t>Kaffe bliver solgt på oplevelsen, kaffen behøver nødvendigvis ikke være god.</a:t>
            </a:r>
          </a:p>
        </p:txBody>
      </p:sp>
      <p:pic>
        <p:nvPicPr>
          <p:cNvPr id="4" name="Billede 3" descr="Figur 2.13">
            <a:extLst>
              <a:ext uri="{FF2B5EF4-FFF2-40B4-BE49-F238E27FC236}">
                <a16:creationId xmlns:a16="http://schemas.microsoft.com/office/drawing/2014/main" id="{D30777AE-167A-B3AB-D43C-C34227E5DF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7536"/>
          <a:stretch/>
        </p:blipFill>
        <p:spPr>
          <a:xfrm>
            <a:off x="5219123" y="-320457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88041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F2E042BC-D023-5866-203A-F84ACF169F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29" r="4207"/>
          <a:stretch/>
        </p:blipFill>
        <p:spPr>
          <a:xfrm>
            <a:off x="1" y="1188213"/>
            <a:ext cx="8003575" cy="5669787"/>
          </a:xfrm>
          <a:prstGeom prst="rect">
            <a:avLst/>
          </a:prstGeom>
        </p:spPr>
      </p:pic>
      <p:sp>
        <p:nvSpPr>
          <p:cNvPr id="26" name="Rectangle 2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3011DBB5-C10E-650F-75CE-65B8882AB0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9474" y="613150"/>
            <a:ext cx="3822189" cy="37427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 sz="2000" noProof="1"/>
              <a:t>Entertainment: føle og sanse – koncerter og fodboldkampe </a:t>
            </a:r>
          </a:p>
          <a:p>
            <a:r>
              <a:rPr lang="da-DK" sz="2000" noProof="1"/>
              <a:t>Esthetic: at være der - caféer og restuanter </a:t>
            </a:r>
          </a:p>
          <a:p>
            <a:r>
              <a:rPr lang="da-DK" sz="2000" noProof="1"/>
              <a:t>Educational: lære noget – fordrag og teambuldingkurser </a:t>
            </a:r>
          </a:p>
          <a:p>
            <a:r>
              <a:rPr lang="da-DK" sz="2000" noProof="1"/>
              <a:t>Escapist: gøre noget – computerspil og rollespil</a:t>
            </a:r>
          </a:p>
        </p:txBody>
      </p:sp>
    </p:spTree>
    <p:extLst>
      <p:ext uri="{BB962C8B-B14F-4D97-AF65-F5344CB8AC3E}">
        <p14:creationId xmlns:p14="http://schemas.microsoft.com/office/powerpoint/2010/main" val="2967298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75AE38FB-1569-1FFD-7605-5FF9C55021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925" r="16178"/>
          <a:stretch/>
        </p:blipFill>
        <p:spPr>
          <a:xfrm>
            <a:off x="6103027" y="10"/>
            <a:ext cx="6088971" cy="6857990"/>
          </a:xfrm>
          <a:prstGeom prst="rect">
            <a:avLst/>
          </a:prstGeom>
        </p:spPr>
      </p:pic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9B296B9-C5A5-4E4F-9B60-C907B5F14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03025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D0300FD3-5AF1-6305-15FA-907807267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03025" cy="2285995"/>
          </a:xfrm>
          <a:prstGeom prst="rect">
            <a:avLst/>
          </a:prstGeom>
          <a:ln>
            <a:noFill/>
          </a:ln>
          <a:effectLst>
            <a:outerShdw blurRad="254000" dist="127000" dir="5460000" sx="92000" sy="92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08FF3C8-9270-983A-C6D2-FD17FECAA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1" y="2276910"/>
            <a:ext cx="4659756" cy="398215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da-DK" sz="2000" noProof="1"/>
          </a:p>
          <a:p>
            <a:r>
              <a:rPr lang="da-DK" sz="2000" noProof="1"/>
              <a:t>Spillet rammer plet efter oplevelsesøkonomiske parametre for succes</a:t>
            </a:r>
            <a:endParaRPr lang="da-DK"/>
          </a:p>
          <a:p>
            <a:r>
              <a:rPr lang="da-DK" sz="2000" noProof="1"/>
              <a:t>De sælger en oplevelse - </a:t>
            </a:r>
            <a:r>
              <a:rPr lang="da-DK" sz="2000" noProof="1">
                <a:ea typeface="+mn-lt"/>
                <a:cs typeface="+mn-lt"/>
              </a:rPr>
              <a:t>Interaktivitet og engagement</a:t>
            </a:r>
          </a:p>
          <a:p>
            <a:r>
              <a:rPr lang="da-DK" sz="2000" noProof="1">
                <a:ea typeface="+mn-lt"/>
                <a:cs typeface="+mn-lt"/>
              </a:rPr>
              <a:t>Skabelse af minder og sociale interaktioner</a:t>
            </a:r>
            <a:endParaRPr lang="da-DK" sz="2000" noProof="1"/>
          </a:p>
          <a:p>
            <a:endParaRPr lang="da-DK" sz="2000" noProof="1"/>
          </a:p>
          <a:p>
            <a:r>
              <a:rPr lang="da-DK" sz="2000" noProof="1"/>
              <a:t>Escapist – flugt fra hverdagen </a:t>
            </a:r>
          </a:p>
          <a:p>
            <a:endParaRPr lang="da-DK" sz="2000" noProof="1"/>
          </a:p>
          <a:p>
            <a:endParaRPr lang="da-DK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FDF6C729-FAFF-C3F5-3862-AA2F0A15B9CB}"/>
              </a:ext>
            </a:extLst>
          </p:cNvPr>
          <p:cNvSpPr txBox="1"/>
          <p:nvPr/>
        </p:nvSpPr>
        <p:spPr>
          <a:xfrm>
            <a:off x="958979" y="978699"/>
            <a:ext cx="4185293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a-DK" sz="4800" b="1"/>
              <a:t>Pokemon GO</a:t>
            </a:r>
          </a:p>
        </p:txBody>
      </p:sp>
    </p:spTree>
    <p:extLst>
      <p:ext uri="{BB962C8B-B14F-4D97-AF65-F5344CB8AC3E}">
        <p14:creationId xmlns:p14="http://schemas.microsoft.com/office/powerpoint/2010/main" val="14620868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1ECAB1E8-8195-4748-BE71-FF806D8689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8" name="!!text rectangle">
            <a:extLst>
              <a:ext uri="{FF2B5EF4-FFF2-40B4-BE49-F238E27FC236}">
                <a16:creationId xmlns:a16="http://schemas.microsoft.com/office/drawing/2014/main" id="{57F6BDD4-E066-4008-8011-6CC31AEB4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9575" y="633619"/>
            <a:ext cx="4279383" cy="5495925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!!accent">
            <a:extLst>
              <a:ext uri="{FF2B5EF4-FFF2-40B4-BE49-F238E27FC236}">
                <a16:creationId xmlns:a16="http://schemas.microsoft.com/office/drawing/2014/main" id="{2711A8FB-68FC-45FC-B01E-38F809E2D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567" y="117043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A865FE3-5FC9-4049-87CF-30019C46C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459" y="2121408"/>
            <a:ext cx="3328416" cy="914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Content Placeholder 7">
            <a:extLst>
              <a:ext uri="{FF2B5EF4-FFF2-40B4-BE49-F238E27FC236}">
                <a16:creationId xmlns:a16="http://schemas.microsoft.com/office/drawing/2014/main" id="{D52CE406-D0B5-E0CD-7605-F30220B5CF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7" y="2359152"/>
            <a:ext cx="3410712" cy="342504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/>
              <a:t>Tivoli </a:t>
            </a:r>
            <a:r>
              <a:rPr lang="en-US" sz="2400" err="1"/>
              <a:t>sælger</a:t>
            </a:r>
            <a:r>
              <a:rPr lang="en-US" sz="2400"/>
              <a:t> </a:t>
            </a:r>
            <a:r>
              <a:rPr lang="en-US" sz="2400" err="1"/>
              <a:t>oplevelsen</a:t>
            </a:r>
            <a:r>
              <a:rPr lang="en-US" sz="2400"/>
              <a:t> </a:t>
            </a:r>
            <a:r>
              <a:rPr lang="en-US" sz="2400" err="1"/>
              <a:t>ved</a:t>
            </a:r>
            <a:r>
              <a:rPr lang="en-US" sz="2400"/>
              <a:t>, at man </a:t>
            </a:r>
            <a:r>
              <a:rPr lang="en-US" sz="2400" err="1"/>
              <a:t>kan</a:t>
            </a:r>
            <a:r>
              <a:rPr lang="en-US" sz="2400"/>
              <a:t> </a:t>
            </a:r>
            <a:r>
              <a:rPr lang="en-US" sz="2400" err="1"/>
              <a:t>komme</a:t>
            </a:r>
            <a:r>
              <a:rPr lang="en-US" sz="2400"/>
              <a:t> </a:t>
            </a:r>
            <a:r>
              <a:rPr lang="en-US" sz="2400" err="1"/>
              <a:t>ind</a:t>
            </a:r>
            <a:r>
              <a:rPr lang="en-US" sz="2400"/>
              <a:t> I </a:t>
            </a:r>
            <a:r>
              <a:rPr lang="en-US" sz="2400" err="1"/>
              <a:t>parken</a:t>
            </a:r>
            <a:r>
              <a:rPr lang="en-US" sz="2400"/>
              <a:t> </a:t>
            </a:r>
            <a:r>
              <a:rPr lang="en-US" sz="2400" err="1"/>
              <a:t>og</a:t>
            </a:r>
            <a:r>
              <a:rPr lang="en-US" sz="2400"/>
              <a:t> </a:t>
            </a:r>
            <a:r>
              <a:rPr lang="en-US" sz="2400" err="1"/>
              <a:t>prøve</a:t>
            </a:r>
            <a:r>
              <a:rPr lang="en-US" sz="2400"/>
              <a:t> </a:t>
            </a:r>
            <a:r>
              <a:rPr lang="en-US" sz="2400" err="1"/>
              <a:t>forlystelser</a:t>
            </a:r>
            <a:r>
              <a:rPr lang="en-US" sz="2400"/>
              <a:t> </a:t>
            </a:r>
          </a:p>
          <a:p>
            <a:endParaRPr lang="en-US" sz="2400"/>
          </a:p>
          <a:p>
            <a:r>
              <a:rPr lang="en-US" sz="2400"/>
              <a:t>Esthetic – </a:t>
            </a:r>
            <a:r>
              <a:rPr lang="en-US" sz="2400" err="1"/>
              <a:t>oplevelses</a:t>
            </a:r>
            <a:r>
              <a:rPr lang="en-US" sz="2400"/>
              <a:t> </a:t>
            </a:r>
            <a:r>
              <a:rPr lang="en-US" sz="2400" err="1"/>
              <a:t>økonomi</a:t>
            </a:r>
            <a:r>
              <a:rPr lang="en-US" sz="2400"/>
              <a:t> - at </a:t>
            </a:r>
            <a:r>
              <a:rPr lang="en-US" sz="2400" err="1"/>
              <a:t>være</a:t>
            </a:r>
            <a:r>
              <a:rPr lang="en-US" sz="2400"/>
              <a:t> der </a:t>
            </a:r>
          </a:p>
          <a:p>
            <a:endParaRPr lang="en-US" sz="2400"/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DBFED9B2-30F4-E29E-E6D2-4D6A91CA7F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685" r="10749" b="-2"/>
          <a:stretch/>
        </p:blipFill>
        <p:spPr>
          <a:xfrm>
            <a:off x="5124450" y="634382"/>
            <a:ext cx="6657213" cy="5495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763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D63F04E8-E7A8-09B1-E142-A975BF3681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092" r="26518" b="-2"/>
          <a:stretch/>
        </p:blipFill>
        <p:spPr>
          <a:xfrm>
            <a:off x="2" y="1587"/>
            <a:ext cx="6095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9423909-CBC2-622C-2AD3-25BE9C74A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7734" y="625663"/>
            <a:ext cx="5291663" cy="5741798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1800"/>
          </a:p>
          <a:p>
            <a:r>
              <a:rPr lang="en-US" sz="2400"/>
              <a:t>De </a:t>
            </a:r>
            <a:r>
              <a:rPr lang="en-US" sz="2400" err="1"/>
              <a:t>sægler</a:t>
            </a:r>
            <a:r>
              <a:rPr lang="en-US" sz="2400"/>
              <a:t> </a:t>
            </a:r>
            <a:r>
              <a:rPr lang="en-US" sz="2400" err="1"/>
              <a:t>en</a:t>
            </a:r>
            <a:r>
              <a:rPr lang="en-US" sz="2400"/>
              <a:t> </a:t>
            </a:r>
            <a:r>
              <a:rPr lang="en-US" sz="2400" err="1"/>
              <a:t>oplevelse</a:t>
            </a:r>
            <a:r>
              <a:rPr lang="en-US" sz="2400"/>
              <a:t> </a:t>
            </a:r>
          </a:p>
          <a:p>
            <a:r>
              <a:rPr lang="en-US" sz="2000"/>
              <a:t>Det er et </a:t>
            </a:r>
            <a:r>
              <a:rPr lang="en-US" sz="2000" err="1"/>
              <a:t>eksempel</a:t>
            </a:r>
            <a:r>
              <a:rPr lang="en-US" sz="2000"/>
              <a:t> </a:t>
            </a:r>
            <a:r>
              <a:rPr lang="en-US" sz="2000" err="1"/>
              <a:t>på</a:t>
            </a:r>
            <a:r>
              <a:rPr lang="en-US" sz="2000"/>
              <a:t> at </a:t>
            </a:r>
            <a:r>
              <a:rPr lang="en-US" sz="2000" err="1"/>
              <a:t>kunden</a:t>
            </a:r>
            <a:r>
              <a:rPr lang="en-US" sz="2000"/>
              <a:t> er </a:t>
            </a:r>
            <a:r>
              <a:rPr lang="en-US" sz="2000" err="1"/>
              <a:t>villig</a:t>
            </a:r>
            <a:r>
              <a:rPr lang="en-US" sz="2000"/>
              <a:t> </a:t>
            </a:r>
            <a:r>
              <a:rPr lang="en-US" sz="2000" err="1"/>
              <a:t>til</a:t>
            </a:r>
            <a:r>
              <a:rPr lang="en-US" sz="2000"/>
              <a:t> at </a:t>
            </a:r>
            <a:r>
              <a:rPr lang="en-US" sz="2000" err="1"/>
              <a:t>betale</a:t>
            </a:r>
            <a:r>
              <a:rPr lang="en-US" sz="2000"/>
              <a:t> mange </a:t>
            </a:r>
            <a:r>
              <a:rPr lang="en-US" sz="2000" err="1"/>
              <a:t>penge</a:t>
            </a:r>
            <a:r>
              <a:rPr lang="en-US" sz="2000"/>
              <a:t> for </a:t>
            </a:r>
            <a:r>
              <a:rPr lang="en-US" sz="2000" err="1"/>
              <a:t>en</a:t>
            </a:r>
            <a:r>
              <a:rPr lang="en-US" sz="2000"/>
              <a:t> </a:t>
            </a:r>
            <a:r>
              <a:rPr lang="en-US" sz="2000" err="1"/>
              <a:t>oplevelse</a:t>
            </a:r>
            <a:r>
              <a:rPr lang="en-US" sz="2000"/>
              <a:t> </a:t>
            </a:r>
          </a:p>
          <a:p>
            <a:r>
              <a:rPr lang="en-US" sz="2000"/>
              <a:t>Man </a:t>
            </a:r>
            <a:r>
              <a:rPr lang="en-US" sz="2000" err="1"/>
              <a:t>skaber</a:t>
            </a:r>
            <a:r>
              <a:rPr lang="en-US" sz="2000"/>
              <a:t> minder med </a:t>
            </a:r>
            <a:r>
              <a:rPr lang="en-US" sz="2000" err="1"/>
              <a:t>venner</a:t>
            </a:r>
            <a:endParaRPr lang="en-US" sz="1800" err="1"/>
          </a:p>
          <a:p>
            <a:endParaRPr lang="en-US" sz="1800"/>
          </a:p>
          <a:p>
            <a:r>
              <a:rPr lang="en-US" sz="1800"/>
              <a:t>Entertainment – underholding </a:t>
            </a:r>
          </a:p>
        </p:txBody>
      </p:sp>
    </p:spTree>
    <p:extLst>
      <p:ext uri="{BB962C8B-B14F-4D97-AF65-F5344CB8AC3E}">
        <p14:creationId xmlns:p14="http://schemas.microsoft.com/office/powerpoint/2010/main" val="758386729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Kontor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156</Words>
  <Application>Microsoft Macintosh PowerPoint</Application>
  <PresentationFormat>Widescreen</PresentationFormat>
  <Paragraphs>26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Calibri</vt:lpstr>
      <vt:lpstr>Kontortema</vt:lpstr>
      <vt:lpstr>Oplevelsesøkonomi</vt:lpstr>
      <vt:lpstr>Hvad er oplevelsesøkonomi?</vt:lpstr>
      <vt:lpstr>Eksempel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/>
  <cp:lastModifiedBy>Rosa Dyreholt Mose</cp:lastModifiedBy>
  <cp:revision>2</cp:revision>
  <dcterms:created xsi:type="dcterms:W3CDTF">2024-08-28T08:10:29Z</dcterms:created>
  <dcterms:modified xsi:type="dcterms:W3CDTF">2024-08-28T09:00:02Z</dcterms:modified>
</cp:coreProperties>
</file>