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1" r:id="rId7"/>
    <p:sldId id="262" r:id="rId8"/>
    <p:sldId id="264" r:id="rId9"/>
    <p:sldId id="260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26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57CF64-E53D-428C-AC61-9ED83CA56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23A2E2E-3E0E-477C-ACBE-202922CC27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50F4F6E-1278-4823-A25D-B4EA73602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D956-DADD-43C8-A108-102748864AC7}" type="datetimeFigureOut">
              <a:rPr lang="da-DK" smtClean="0"/>
              <a:t>10-12-2020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6D9BABB-296C-4DD9-B699-43CC0C1A4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D40F8D9-3336-4C96-B54C-826D8A732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698F-D6D2-4E76-949A-BFB0F9FB1B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580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3BC50E-8A07-4D73-935A-F35A14C2B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A70693E-BEED-4D2F-8688-36F039A1E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34DD516-E333-4E8C-A786-C7E9F17FF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D956-DADD-43C8-A108-102748864AC7}" type="datetimeFigureOut">
              <a:rPr lang="da-DK" smtClean="0"/>
              <a:t>10-12-2020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E8D0861-F30F-422A-B72A-9791F005B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9612479-2C28-494D-AF9D-632A10F81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698F-D6D2-4E76-949A-BFB0F9FB1B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1761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5D58CC-46B6-45A1-873F-8F8B750B1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8C564E6-FF8E-4864-8F66-B81E5BE94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06226DC-F014-4E86-B8BE-B0FAFFECB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D956-DADD-43C8-A108-102748864AC7}" type="datetimeFigureOut">
              <a:rPr lang="da-DK" smtClean="0"/>
              <a:t>10-12-2020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7A6C7A0-0487-43D8-87B8-7C9049CF6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ACB9EBB-EE33-4E4C-89EC-32CE16838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698F-D6D2-4E76-949A-BFB0F9FB1B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5418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069EC-0AF3-4F52-B62E-45A5C0D41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71E88DE-2A15-4C46-9809-3DE1DD50C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B585B47-B1C5-4C80-9D63-A438A379B0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C65695D-EB00-44B5-B929-F3020DA55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D956-DADD-43C8-A108-102748864AC7}" type="datetimeFigureOut">
              <a:rPr lang="da-DK" smtClean="0"/>
              <a:t>10-12-2020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70D8A08-022F-44CA-9D3F-E9DD43C4E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ED70E80-CDF4-46F4-863C-196E2346C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698F-D6D2-4E76-949A-BFB0F9FB1B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248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2D26C0-A44A-4196-A6DA-82041734F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3BC6511-1B7C-48CB-9C86-F0A1C7AEB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A415BCA-051A-41E0-999C-92D5496FB6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97B59D8-E802-4710-ABDD-4F6B456320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7C8EFEF-4153-4CFE-8FEA-43CD7FC377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30E76D8-73BC-4F72-87EB-D6D619907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D956-DADD-43C8-A108-102748864AC7}" type="datetimeFigureOut">
              <a:rPr lang="da-DK" smtClean="0"/>
              <a:t>10-12-2020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B1B05E2-BF41-4550-BFE9-48DF1C7C1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957D29C-2DB9-4B52-AC1B-E28376E18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698F-D6D2-4E76-949A-BFB0F9FB1B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9120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1F27F7-8358-4969-8301-E004F9DAB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FC2107D-F9DD-4F8A-92AE-8FFB156BF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D956-DADD-43C8-A108-102748864AC7}" type="datetimeFigureOut">
              <a:rPr lang="da-DK" smtClean="0"/>
              <a:t>10-12-2020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53403F5-F688-4793-9F77-197E43A5A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586B4AB-ED46-479E-8111-EE29DF9AE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698F-D6D2-4E76-949A-BFB0F9FB1B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0965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41F3278-1E8E-4FC8-9F54-55BA9224E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D956-DADD-43C8-A108-102748864AC7}" type="datetimeFigureOut">
              <a:rPr lang="da-DK" smtClean="0"/>
              <a:t>10-12-2020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2FF0005-5E37-490C-81FA-983E12A2C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08B4E67-427C-4923-933D-91171A119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698F-D6D2-4E76-949A-BFB0F9FB1B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227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E02C7E-682F-475D-8F04-3EC24701C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567FF07-559B-4EFB-BEE9-CBDD8CA6B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74697F0-04B8-4107-A4DB-D7D148D31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DB1AD3E-1BDB-4A43-AB90-4CC6C1B63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D956-DADD-43C8-A108-102748864AC7}" type="datetimeFigureOut">
              <a:rPr lang="da-DK" smtClean="0"/>
              <a:t>10-12-2020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A7C9FB6-FCBF-477D-814C-20C197FF5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A9D5E6C-6F52-4F7C-88EE-25827C9DB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698F-D6D2-4E76-949A-BFB0F9FB1B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9650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CD7FF8-D6C3-42EA-8E4B-AC07C59BB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315E452-9ECC-4523-9098-62B9305BE3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FF67BBB-EE49-48F7-B804-EB85E01D5D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4BE99CC-266A-4366-82E5-DF758CCF8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D956-DADD-43C8-A108-102748864AC7}" type="datetimeFigureOut">
              <a:rPr lang="da-DK" smtClean="0"/>
              <a:t>10-12-2020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0A9529E-C67D-424C-8D8C-A35BE2A1C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F50CD59-1A87-4C75-8081-416DF2C95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698F-D6D2-4E76-949A-BFB0F9FB1B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79705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BD134D-FF00-40A0-A506-ACAD6BEF8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342A27B-F127-4FAE-98A2-9FCF42851F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287AB33-A6D6-4322-AC7E-76F40F031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D956-DADD-43C8-A108-102748864AC7}" type="datetimeFigureOut">
              <a:rPr lang="da-DK" smtClean="0"/>
              <a:t>10-12-2020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DC3883E-4087-46F7-8C83-0EB26DC22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64D769-1D56-497B-8AA7-755F71FC7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698F-D6D2-4E76-949A-BFB0F9FB1B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1649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AE879362-7F5A-4D28-B262-98FBD90C66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6D59C07-6736-406E-AFBC-AC0F26C36C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FA9245B-6162-4A64-B451-A54150A00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D956-DADD-43C8-A108-102748864AC7}" type="datetimeFigureOut">
              <a:rPr lang="da-DK" smtClean="0"/>
              <a:t>10-12-2020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8BC674F-7578-4204-857D-6AE3B8F6E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0AEC178-2142-4D35-BF17-32A3D0047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698F-D6D2-4E76-949A-BFB0F9FB1B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6725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13BEE05-140E-4F13-B941-597CFE312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9411471-0F9C-4DBF-815C-8B8A26439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C4EF81C-1DF3-47AA-8ECE-FECF4FEA48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3D956-DADD-43C8-A108-102748864AC7}" type="datetimeFigureOut">
              <a:rPr lang="da-DK" smtClean="0"/>
              <a:t>10-12-2020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B163A93-8B59-42C2-B354-4F1F4201B5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5FAD53-6B31-4256-9E6F-507ADE90E1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7698F-D6D2-4E76-949A-BFB0F9FB1B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445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2C4BFA1-2075-4901-9E24-E41D1FDD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5481" y="498348"/>
            <a:ext cx="9902663" cy="5861304"/>
            <a:chOff x="1155481" y="498348"/>
            <a:chExt cx="9902663" cy="5861304"/>
          </a:xfrm>
        </p:grpSpPr>
        <p:sp>
          <p:nvSpPr>
            <p:cNvPr id="9" name="Oval 5">
              <a:extLst>
                <a:ext uri="{FF2B5EF4-FFF2-40B4-BE49-F238E27FC236}">
                  <a16:creationId xmlns:a16="http://schemas.microsoft.com/office/drawing/2014/main" id="{985A7375-E3AF-4F5C-85AE-17E883295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0307F65-8304-4FA8-A841-D4D762541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11" name="Oval 5">
              <a:extLst>
                <a:ext uri="{FF2B5EF4-FFF2-40B4-BE49-F238E27FC236}">
                  <a16:creationId xmlns:a16="http://schemas.microsoft.com/office/drawing/2014/main" id="{C8B8394C-136F-4E05-A002-D93A5E79C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053FB2EE-284F-4C87-AB3D-BBF87A9FA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14600"/>
            <a:ext cx="12192000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350CF0-3789-4D0C-B787-F63C78FB9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6538"/>
            <a:ext cx="9144000" cy="1381188"/>
          </a:xfrm>
        </p:spPr>
        <p:txBody>
          <a:bodyPr anchor="ctr">
            <a:normAutofit/>
          </a:bodyPr>
          <a:lstStyle/>
          <a:p>
            <a:r>
              <a:rPr lang="da-DK" sz="4000">
                <a:solidFill>
                  <a:schemeClr val="bg2"/>
                </a:solidFill>
              </a:rPr>
              <a:t>Kognitiv Indlæringsteori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9B0FD1C-BA7B-4B21-ADEF-52BACAE75F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95800"/>
            <a:ext cx="9144000" cy="762000"/>
          </a:xfrm>
        </p:spPr>
        <p:txBody>
          <a:bodyPr>
            <a:normAutofit/>
          </a:bodyPr>
          <a:lstStyle/>
          <a:p>
            <a:r>
              <a:rPr lang="da-DK" sz="1800"/>
              <a:t>Mønsterbrud</a:t>
            </a:r>
          </a:p>
          <a:p>
            <a:r>
              <a:rPr lang="da-DK" sz="1800"/>
              <a:t>Centrale perspektiver</a:t>
            </a:r>
          </a:p>
        </p:txBody>
      </p:sp>
    </p:spTree>
    <p:extLst>
      <p:ext uri="{BB962C8B-B14F-4D97-AF65-F5344CB8AC3E}">
        <p14:creationId xmlns:p14="http://schemas.microsoft.com/office/powerpoint/2010/main" val="2104068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9D67B4-399C-47D7-888F-BF2904786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483" y="339958"/>
            <a:ext cx="10515600" cy="1325563"/>
          </a:xfrm>
        </p:spPr>
        <p:txBody>
          <a:bodyPr>
            <a:normAutofit/>
          </a:bodyPr>
          <a:lstStyle/>
          <a:p>
            <a:r>
              <a:rPr lang="nb-NO" sz="4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FILOSOFIEN BAG KOGNITIV TERAPI</a:t>
            </a:r>
            <a:br>
              <a:rPr lang="nb-NO" sz="4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da-DK" sz="27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Du føler, som du tænker… (Burns, 1980)</a:t>
            </a:r>
            <a:endParaRPr lang="da-DK" sz="80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AD2442-AC38-487D-91B8-9DB33CA88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sz="1800" b="1" i="0" u="sng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DEN GRUNDLÆGGENDE TANKE</a:t>
            </a:r>
          </a:p>
          <a:p>
            <a:r>
              <a:rPr lang="da-DK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Vores reaktioner på hændelser er stærkt påvirkede  af den måde, hvorpå vi betragter hændelserne.</a:t>
            </a:r>
          </a:p>
          <a:p>
            <a:pPr marL="0" indent="0">
              <a:buNone/>
            </a:pPr>
            <a:endParaRPr lang="da-DK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a-DK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Det er ikke hændelserne, der direkte forårsager vore emotionelle reaktioner.</a:t>
            </a:r>
          </a:p>
          <a:p>
            <a:r>
              <a:rPr lang="da-DK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Mennesker, der har oplevet samme hændelse, vil reagere forskelligt.</a:t>
            </a:r>
          </a:p>
          <a:p>
            <a:r>
              <a:rPr lang="da-DK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Kun ved at undersøge hver enkelt persons syn på sagen, kan man grundlæggende forstå, hvorfor de reagerede, som de gjorde, og at de i nogle tilfælde fortsat lider under deres oplevelser.</a:t>
            </a:r>
            <a:endParaRPr lang="da-DK" sz="1800" dirty="0"/>
          </a:p>
          <a:p>
            <a:endParaRPr lang="da-DK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a-DK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Ved at ”tappe den indre kommunikation” (Beck, 1976) kan man opdage de tanker og overbevisninger,  som i det store og hele bestemmer den emotionelle reaktion på hændelser.</a:t>
            </a:r>
          </a:p>
        </p:txBody>
      </p:sp>
    </p:spTree>
    <p:extLst>
      <p:ext uri="{BB962C8B-B14F-4D97-AF65-F5344CB8AC3E}">
        <p14:creationId xmlns:p14="http://schemas.microsoft.com/office/powerpoint/2010/main" val="1025354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9F4DBC9-FC72-4565-869E-BBE8E1589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712" y="1289765"/>
            <a:ext cx="4169362" cy="4270963"/>
          </a:xfrm>
        </p:spPr>
        <p:txBody>
          <a:bodyPr anchor="ctr">
            <a:normAutofit/>
          </a:bodyPr>
          <a:lstStyle/>
          <a:p>
            <a:pPr algn="ctr"/>
            <a:r>
              <a:rPr lang="da-DK" sz="4800" b="0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”Det er din fest, det er dig, der bestemmer, hvordan du vil feste”</a:t>
            </a:r>
            <a:endParaRPr lang="da-DK" sz="4800" dirty="0">
              <a:solidFill>
                <a:srgbClr val="FFFFFF"/>
              </a:solidFill>
            </a:endParaRP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55DB84-0CC9-464A-996E-8935F8A3C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da-DK" sz="1700" b="0" i="0" u="none" strike="noStrike" baseline="0">
                <a:solidFill>
                  <a:schemeClr val="tx1">
                    <a:alpha val="80000"/>
                  </a:schemeClr>
                </a:solidFill>
                <a:latin typeface="Calibri" panose="020F0502020204030204" pitchFamily="34" charset="0"/>
              </a:rPr>
              <a:t>Kognitiv terapi lærer klienterne, at der altid er mere end én måde at anskue tingene på, og at deres synsmåde derfor i det store og hele er et spørgsmål om at vælge (Butler &amp; Hope, 1996)</a:t>
            </a:r>
          </a:p>
          <a:p>
            <a:endParaRPr lang="da-DK" sz="1700">
              <a:solidFill>
                <a:schemeClr val="tx1">
                  <a:alpha val="80000"/>
                </a:schemeClr>
              </a:solidFill>
              <a:latin typeface="Calibri" panose="020F0502020204030204" pitchFamily="34" charset="0"/>
            </a:endParaRPr>
          </a:p>
          <a:p>
            <a:r>
              <a:rPr lang="da-DK" sz="1700" b="0" i="0" u="none" strike="noStrike" baseline="0">
                <a:solidFill>
                  <a:schemeClr val="tx1">
                    <a:alpha val="80000"/>
                  </a:schemeClr>
                </a:solidFill>
                <a:latin typeface="Calibri" panose="020F0502020204030204" pitchFamily="34" charset="0"/>
              </a:rPr>
              <a:t>Kunsten for os alle er at ramme den mest hensigtsmæssige reaktion.</a:t>
            </a:r>
          </a:p>
          <a:p>
            <a:r>
              <a:rPr lang="da-DK" sz="1700" b="0" i="0" u="none" strike="noStrike" baseline="0">
                <a:solidFill>
                  <a:schemeClr val="tx1">
                    <a:alpha val="80000"/>
                  </a:schemeClr>
                </a:solidFill>
                <a:latin typeface="Calibri" panose="020F0502020204030204" pitchFamily="34" charset="0"/>
              </a:rPr>
              <a:t>Det er afgørende for optimal adfærd, at det, vi tænker, er i overensstemmelse med virkeligheden.</a:t>
            </a:r>
          </a:p>
          <a:p>
            <a:pPr marL="0" indent="0">
              <a:buNone/>
            </a:pPr>
            <a:endParaRPr lang="da-DK" sz="1700">
              <a:solidFill>
                <a:schemeClr val="tx1">
                  <a:alpha val="80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da-DK" sz="1700" b="1" i="0" u="sng" strike="noStrike" baseline="0">
                <a:solidFill>
                  <a:schemeClr val="tx1">
                    <a:alpha val="80000"/>
                  </a:schemeClr>
                </a:solidFill>
                <a:latin typeface="Calibri" panose="020F0502020204030204" pitchFamily="34" charset="0"/>
              </a:rPr>
              <a:t>Informationsbehandlingsmodel:</a:t>
            </a:r>
          </a:p>
          <a:p>
            <a:pPr marL="0" indent="0">
              <a:buNone/>
            </a:pPr>
            <a:r>
              <a:rPr lang="da-DK" sz="1700" b="0" i="0" u="none" strike="noStrike" baseline="0">
                <a:solidFill>
                  <a:schemeClr val="tx1">
                    <a:alpha val="80000"/>
                  </a:schemeClr>
                </a:solidFill>
                <a:latin typeface="Calibri" panose="020F0502020204030204" pitchFamily="34" charset="0"/>
              </a:rPr>
              <a:t>”Som hævder, at en persons tænkning under psykologiske belastninger bliver mere rigid og forvrænget. Vurderinger bliver overgeneraliserede og absolutte, og personens grundlæggende opfattelse af selvet, andre og verdenen bliver fikseret”</a:t>
            </a:r>
          </a:p>
          <a:p>
            <a:pPr marL="0" indent="0">
              <a:buNone/>
            </a:pPr>
            <a:r>
              <a:rPr lang="da-DK" sz="1700" b="0" i="1" u="none" strike="noStrike" baseline="0">
                <a:solidFill>
                  <a:schemeClr val="tx1">
                    <a:alpha val="80000"/>
                  </a:schemeClr>
                </a:solidFill>
                <a:latin typeface="Calibri" panose="020F0502020204030204" pitchFamily="34" charset="0"/>
              </a:rPr>
              <a:t>(Weishaar, 1996)</a:t>
            </a:r>
            <a:endParaRPr lang="da-DK" sz="1700" i="1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6694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5FC4E9-85DC-4C73-977A-00FEE0CD1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DEN KOGNITIVE GRUNDMODEL</a:t>
            </a:r>
            <a:endParaRPr lang="da-DK" sz="72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E305355-E366-4CDF-AB85-8F4BC4E19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9424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”DIAMANTEN”</a:t>
            </a:r>
            <a:endParaRPr lang="da-DK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a-DK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Modellen viser, hvordan vores tanker, følelser, kropslige fornemmelser og adfærd påvirker hinanden indbyrdes.</a:t>
            </a:r>
          </a:p>
          <a:p>
            <a:endParaRPr lang="da-DK"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a-DK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Som mennesker kan vi nemt havne i GODE SOM ONDE CIRKLER</a:t>
            </a:r>
          </a:p>
          <a:p>
            <a:r>
              <a:rPr lang="da-DK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Den kognitive model illustrerer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, at det, vi tænker i en situation, er afgørende for, hvordan vi får det, og hvordan vi optræder.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1CDF70F-246F-40EA-8028-2BE440761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7836" y="1119742"/>
            <a:ext cx="4441372" cy="52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765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0155189-D96C-4527-B0EC-654B946BE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E66ADA6-FA98-4DE5-B1B8-80B1493A2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70" y="150789"/>
            <a:ext cx="2882239" cy="1104857"/>
          </a:xfr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100" b="1" dirty="0" err="1">
                <a:solidFill>
                  <a:srgbClr val="FFC000"/>
                </a:solidFill>
              </a:rPr>
              <a:t>Personlighedsmodellen</a:t>
            </a:r>
            <a:br>
              <a:rPr lang="en-US" sz="2100" b="1" dirty="0">
                <a:solidFill>
                  <a:srgbClr val="FFC000"/>
                </a:solidFill>
              </a:rPr>
            </a:br>
            <a:r>
              <a:rPr lang="en-US" sz="2100" b="1" dirty="0">
                <a:solidFill>
                  <a:srgbClr val="FFC000"/>
                </a:solidFill>
              </a:rPr>
              <a:t>&amp; </a:t>
            </a:r>
            <a:br>
              <a:rPr lang="en-US" sz="2100" b="1" dirty="0">
                <a:solidFill>
                  <a:srgbClr val="FFC000"/>
                </a:solidFill>
              </a:rPr>
            </a:br>
            <a:r>
              <a:rPr lang="en-US" sz="2100" b="1" dirty="0">
                <a:solidFill>
                  <a:srgbClr val="FFC000"/>
                </a:solidFill>
              </a:rPr>
              <a:t>det </a:t>
            </a:r>
            <a:r>
              <a:rPr lang="en-US" sz="2100" b="1" dirty="0" err="1">
                <a:solidFill>
                  <a:srgbClr val="FFC000"/>
                </a:solidFill>
              </a:rPr>
              <a:t>kognitive</a:t>
            </a:r>
            <a:r>
              <a:rPr lang="en-US" sz="2100" b="1" dirty="0">
                <a:solidFill>
                  <a:srgbClr val="FFC000"/>
                </a:solidFill>
              </a:rPr>
              <a:t> </a:t>
            </a:r>
            <a:r>
              <a:rPr lang="en-US" sz="2100" b="1" dirty="0" err="1">
                <a:solidFill>
                  <a:srgbClr val="FFC000"/>
                </a:solidFill>
              </a:rPr>
              <a:t>skemata</a:t>
            </a:r>
            <a:endParaRPr lang="en-US" sz="2100" b="1" dirty="0">
              <a:solidFill>
                <a:srgbClr val="FFC000"/>
              </a:solidFill>
            </a:endParaRPr>
          </a:p>
        </p:txBody>
      </p:sp>
      <p:pic>
        <p:nvPicPr>
          <p:cNvPr id="1026" name="Picture 2" descr="Multiteoretisk praksis i socialt arbejde | Samfundslitteratur">
            <a:extLst>
              <a:ext uri="{FF2B5EF4-FFF2-40B4-BE49-F238E27FC236}">
                <a16:creationId xmlns:a16="http://schemas.microsoft.com/office/drawing/2014/main" id="{80C73F6F-2F50-43BA-8737-8B17122B1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3891" y="787629"/>
            <a:ext cx="3592945" cy="577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815C9FCE-DF18-4E94-9FD4-E5A6E7D61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64" y="1551955"/>
            <a:ext cx="4064079" cy="485045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7ED52898-2900-4EA0-A2AE-18C1BB2FC6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023" y="3013555"/>
            <a:ext cx="3797536" cy="192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6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A2B0B7E-5A31-4A11-9B70-0A244E25A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>
                <a:solidFill>
                  <a:srgbClr val="FFFFFF"/>
                </a:solidFill>
              </a:rPr>
              <a:t>Lommelygten &amp; STOP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Billede 4">
            <a:extLst>
              <a:ext uri="{FF2B5EF4-FFF2-40B4-BE49-F238E27FC236}">
                <a16:creationId xmlns:a16="http://schemas.microsoft.com/office/drawing/2014/main" id="{F0A2ED75-3B01-47DD-B798-07819DEE0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375" y="2426818"/>
            <a:ext cx="5060300" cy="3997637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Billede 6" descr="Et billede, der indeholder tekst&#10;&#10;Automatisk genereret beskrivelse">
            <a:extLst>
              <a:ext uri="{FF2B5EF4-FFF2-40B4-BE49-F238E27FC236}">
                <a16:creationId xmlns:a16="http://schemas.microsoft.com/office/drawing/2014/main" id="{8E859D7A-A397-4EE1-9948-7D767513A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5073" y="3288987"/>
            <a:ext cx="5455917" cy="227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525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53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DEE1F14-5F3A-4E1D-B3E0-811CA73F6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6622" y="765912"/>
            <a:ext cx="4124678" cy="4910988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EE6F4A04-D320-4AB8-966D-009D0ED33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1300" y="738753"/>
            <a:ext cx="4020256" cy="538049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3773FAD-E650-49DE-B18C-A8DB86786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7400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da-DK" sz="1600">
                <a:solidFill>
                  <a:srgbClr val="FFFFFF"/>
                </a:solidFill>
              </a:rPr>
              <a:t>Livshistorie og relationspsykologien</a:t>
            </a:r>
          </a:p>
        </p:txBody>
      </p:sp>
    </p:spTree>
    <p:extLst>
      <p:ext uri="{BB962C8B-B14F-4D97-AF65-F5344CB8AC3E}">
        <p14:creationId xmlns:p14="http://schemas.microsoft.com/office/powerpoint/2010/main" val="1463763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1E2EF4A0-D378-4FF7-8184-048E2C312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1307" y="100723"/>
            <a:ext cx="4017630" cy="3220849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ECF367CC-E506-4BC6-B263-82EB97FB7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8937" y="3355350"/>
            <a:ext cx="4203180" cy="3502650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80B04C71-09EA-4547-A6EA-AD3A5CC4E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969" y="0"/>
            <a:ext cx="4191399" cy="3220850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4E33468D-CC0C-435B-8686-7E3FC2C851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8687" y="4194160"/>
            <a:ext cx="3824288" cy="2209278"/>
          </a:xfrm>
          <a:prstGeom prst="rect">
            <a:avLst/>
          </a:prstGeom>
        </p:spPr>
      </p:pic>
      <p:sp>
        <p:nvSpPr>
          <p:cNvPr id="12" name="Tekstfelt 11">
            <a:extLst>
              <a:ext uri="{FF2B5EF4-FFF2-40B4-BE49-F238E27FC236}">
                <a16:creationId xmlns:a16="http://schemas.microsoft.com/office/drawing/2014/main" id="{05FC6597-4B55-4EBB-BF3D-581BD684E549}"/>
              </a:ext>
            </a:extLst>
          </p:cNvPr>
          <p:cNvSpPr txBox="1"/>
          <p:nvPr/>
        </p:nvSpPr>
        <p:spPr>
          <a:xfrm>
            <a:off x="212632" y="1437651"/>
            <a:ext cx="29351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LEVERREGLER</a:t>
            </a:r>
            <a:r>
              <a:rPr lang="da-DK" dirty="0"/>
              <a:t> – </a:t>
            </a:r>
          </a:p>
          <a:p>
            <a:r>
              <a:rPr lang="da-DK" dirty="0"/>
              <a:t>Eksempler på problemskabende leveregler</a:t>
            </a:r>
          </a:p>
        </p:txBody>
      </p:sp>
    </p:spTree>
    <p:extLst>
      <p:ext uri="{BB962C8B-B14F-4D97-AF65-F5344CB8AC3E}">
        <p14:creationId xmlns:p14="http://schemas.microsoft.com/office/powerpoint/2010/main" val="2915652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C524DC-7083-4BD2-89D0-7F868AA78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9608" y="3382835"/>
            <a:ext cx="3051110" cy="721177"/>
          </a:xfrm>
        </p:spPr>
        <p:txBody>
          <a:bodyPr>
            <a:normAutofit/>
          </a:bodyPr>
          <a:lstStyle/>
          <a:p>
            <a:r>
              <a:rPr lang="da-DK" sz="2400" dirty="0" err="1"/>
              <a:t>Casearbejde</a:t>
            </a:r>
            <a:r>
              <a:rPr lang="da-DK" sz="2400" dirty="0"/>
              <a:t> - Analyser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0A878209-819E-497F-BF60-15779C1F0F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7290" y="89503"/>
            <a:ext cx="5085183" cy="6607157"/>
          </a:xfr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0F2DD313-7F5D-4235-80EC-1B5F5FADB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123" y="109965"/>
            <a:ext cx="4963886" cy="658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99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352</Words>
  <Application>Microsoft Office PowerPoint</Application>
  <PresentationFormat>Widescreen</PresentationFormat>
  <Paragraphs>38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Kognitiv Indlæringsteori</vt:lpstr>
      <vt:lpstr>FILOSOFIEN BAG KOGNITIV TERAPI Du føler, som du tænker… (Burns, 1980)</vt:lpstr>
      <vt:lpstr>”Det er din fest, det er dig, der bestemmer, hvordan du vil feste”</vt:lpstr>
      <vt:lpstr>DEN KOGNITIVE GRUNDMODEL</vt:lpstr>
      <vt:lpstr>Personlighedsmodellen &amp;  det kognitive skemata</vt:lpstr>
      <vt:lpstr>Lommelygten &amp; STOP</vt:lpstr>
      <vt:lpstr>Livshistorie og relationspsykologien</vt:lpstr>
      <vt:lpstr>PowerPoint-præsentation</vt:lpstr>
      <vt:lpstr>Casearbejde - Analyser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Kognitiv Indlæringsteori</dc:title>
  <dc:creator>Lars Skadhauge-Jensen</dc:creator>
  <cp:lastModifiedBy>Lars Skadhauge-Jensen</cp:lastModifiedBy>
  <cp:revision>1</cp:revision>
  <dcterms:created xsi:type="dcterms:W3CDTF">2020-12-10T11:52:59Z</dcterms:created>
  <dcterms:modified xsi:type="dcterms:W3CDTF">2020-12-10T11:54:22Z</dcterms:modified>
</cp:coreProperties>
</file>