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7" d="100"/>
          <a:sy n="77" d="100"/>
        </p:scale>
        <p:origin x="1574" y="1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a-DK"/>
              <a:t>Klik for at redigere titeltypografien i masteren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58918FAE-6695-4FA5-BE1B-47C50475E907}" type="datetimeFigureOut">
              <a:rPr lang="da-DK" smtClean="0"/>
              <a:t>21-01-2024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0800D01-5C75-4578-9335-67F9CC939B79}" type="slidenum">
              <a:rPr lang="da-DK" smtClean="0"/>
              <a:t>‹nr.›</a:t>
            </a:fld>
            <a:endParaRPr lang="da-DK"/>
          </a:p>
        </p:txBody>
      </p:sp>
    </p:spTree>
    <p:extLst>
      <p:ext uri="{BB962C8B-B14F-4D97-AF65-F5344CB8AC3E}">
        <p14:creationId xmlns:p14="http://schemas.microsoft.com/office/powerpoint/2010/main" val="815373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58918FAE-6695-4FA5-BE1B-47C50475E907}" type="datetimeFigureOut">
              <a:rPr lang="da-DK" smtClean="0"/>
              <a:t>21-01-2024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0800D01-5C75-4578-9335-67F9CC939B79}" type="slidenum">
              <a:rPr lang="da-DK" smtClean="0"/>
              <a:t>‹nr.›</a:t>
            </a:fld>
            <a:endParaRPr lang="da-DK"/>
          </a:p>
        </p:txBody>
      </p:sp>
    </p:spTree>
    <p:extLst>
      <p:ext uri="{BB962C8B-B14F-4D97-AF65-F5344CB8AC3E}">
        <p14:creationId xmlns:p14="http://schemas.microsoft.com/office/powerpoint/2010/main" val="1259163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58918FAE-6695-4FA5-BE1B-47C50475E907}" type="datetimeFigureOut">
              <a:rPr lang="da-DK" smtClean="0"/>
              <a:t>21-01-2024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0800D01-5C75-4578-9335-67F9CC939B79}" type="slidenum">
              <a:rPr lang="da-DK" smtClean="0"/>
              <a:t>‹nr.›</a:t>
            </a:fld>
            <a:endParaRPr lang="da-DK"/>
          </a:p>
        </p:txBody>
      </p:sp>
    </p:spTree>
    <p:extLst>
      <p:ext uri="{BB962C8B-B14F-4D97-AF65-F5344CB8AC3E}">
        <p14:creationId xmlns:p14="http://schemas.microsoft.com/office/powerpoint/2010/main" val="2360411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58918FAE-6695-4FA5-BE1B-47C50475E907}" type="datetimeFigureOut">
              <a:rPr lang="da-DK" smtClean="0"/>
              <a:t>21-01-2024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0800D01-5C75-4578-9335-67F9CC939B79}" type="slidenum">
              <a:rPr lang="da-DK" smtClean="0"/>
              <a:t>‹nr.›</a:t>
            </a:fld>
            <a:endParaRPr lang="da-DK"/>
          </a:p>
        </p:txBody>
      </p:sp>
    </p:spTree>
    <p:extLst>
      <p:ext uri="{BB962C8B-B14F-4D97-AF65-F5344CB8AC3E}">
        <p14:creationId xmlns:p14="http://schemas.microsoft.com/office/powerpoint/2010/main" val="3954793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a-DK"/>
              <a:t>Klik for at redigere titeltypografien i masteren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58918FAE-6695-4FA5-BE1B-47C50475E907}" type="datetimeFigureOut">
              <a:rPr lang="da-DK" smtClean="0"/>
              <a:t>21-01-2024</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0800D01-5C75-4578-9335-67F9CC939B79}" type="slidenum">
              <a:rPr lang="da-DK" smtClean="0"/>
              <a:t>‹nr.›</a:t>
            </a:fld>
            <a:endParaRPr lang="da-DK"/>
          </a:p>
        </p:txBody>
      </p:sp>
    </p:spTree>
    <p:extLst>
      <p:ext uri="{BB962C8B-B14F-4D97-AF65-F5344CB8AC3E}">
        <p14:creationId xmlns:p14="http://schemas.microsoft.com/office/powerpoint/2010/main" val="474237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58918FAE-6695-4FA5-BE1B-47C50475E907}" type="datetimeFigureOut">
              <a:rPr lang="da-DK" smtClean="0"/>
              <a:t>21-01-2024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40800D01-5C75-4578-9335-67F9CC939B79}" type="slidenum">
              <a:rPr lang="da-DK" smtClean="0"/>
              <a:t>‹nr.›</a:t>
            </a:fld>
            <a:endParaRPr lang="da-DK"/>
          </a:p>
        </p:txBody>
      </p:sp>
    </p:spTree>
    <p:extLst>
      <p:ext uri="{BB962C8B-B14F-4D97-AF65-F5344CB8AC3E}">
        <p14:creationId xmlns:p14="http://schemas.microsoft.com/office/powerpoint/2010/main" val="1045806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629842" y="2505075"/>
            <a:ext cx="3868340"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4629150" y="2505075"/>
            <a:ext cx="3887391"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58918FAE-6695-4FA5-BE1B-47C50475E907}" type="datetimeFigureOut">
              <a:rPr lang="da-DK" smtClean="0"/>
              <a:t>21-01-2024</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40800D01-5C75-4578-9335-67F9CC939B79}" type="slidenum">
              <a:rPr lang="da-DK" smtClean="0"/>
              <a:t>‹nr.›</a:t>
            </a:fld>
            <a:endParaRPr lang="da-DK"/>
          </a:p>
        </p:txBody>
      </p:sp>
    </p:spTree>
    <p:extLst>
      <p:ext uri="{BB962C8B-B14F-4D97-AF65-F5344CB8AC3E}">
        <p14:creationId xmlns:p14="http://schemas.microsoft.com/office/powerpoint/2010/main" val="2894077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58918FAE-6695-4FA5-BE1B-47C50475E907}" type="datetimeFigureOut">
              <a:rPr lang="da-DK" smtClean="0"/>
              <a:t>21-01-2024</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40800D01-5C75-4578-9335-67F9CC939B79}" type="slidenum">
              <a:rPr lang="da-DK" smtClean="0"/>
              <a:t>‹nr.›</a:t>
            </a:fld>
            <a:endParaRPr lang="da-DK"/>
          </a:p>
        </p:txBody>
      </p:sp>
    </p:spTree>
    <p:extLst>
      <p:ext uri="{BB962C8B-B14F-4D97-AF65-F5344CB8AC3E}">
        <p14:creationId xmlns:p14="http://schemas.microsoft.com/office/powerpoint/2010/main" val="1975924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918FAE-6695-4FA5-BE1B-47C50475E907}" type="datetimeFigureOut">
              <a:rPr lang="da-DK" smtClean="0"/>
              <a:t>21-01-2024</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40800D01-5C75-4578-9335-67F9CC939B79}" type="slidenum">
              <a:rPr lang="da-DK" smtClean="0"/>
              <a:t>‹nr.›</a:t>
            </a:fld>
            <a:endParaRPr lang="da-DK"/>
          </a:p>
        </p:txBody>
      </p:sp>
    </p:spTree>
    <p:extLst>
      <p:ext uri="{BB962C8B-B14F-4D97-AF65-F5344CB8AC3E}">
        <p14:creationId xmlns:p14="http://schemas.microsoft.com/office/powerpoint/2010/main" val="4047115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a-DK"/>
              <a:t>Klik for at redigere titeltypografien i masteren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58918FAE-6695-4FA5-BE1B-47C50475E907}" type="datetimeFigureOut">
              <a:rPr lang="da-DK" smtClean="0"/>
              <a:t>21-01-2024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40800D01-5C75-4578-9335-67F9CC939B79}" type="slidenum">
              <a:rPr lang="da-DK" smtClean="0"/>
              <a:t>‹nr.›</a:t>
            </a:fld>
            <a:endParaRPr lang="da-DK"/>
          </a:p>
        </p:txBody>
      </p:sp>
    </p:spTree>
    <p:extLst>
      <p:ext uri="{BB962C8B-B14F-4D97-AF65-F5344CB8AC3E}">
        <p14:creationId xmlns:p14="http://schemas.microsoft.com/office/powerpoint/2010/main" val="4011030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58918FAE-6695-4FA5-BE1B-47C50475E907}" type="datetimeFigureOut">
              <a:rPr lang="da-DK" smtClean="0"/>
              <a:t>21-01-2024</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40800D01-5C75-4578-9335-67F9CC939B79}" type="slidenum">
              <a:rPr lang="da-DK" smtClean="0"/>
              <a:t>‹nr.›</a:t>
            </a:fld>
            <a:endParaRPr lang="da-DK"/>
          </a:p>
        </p:txBody>
      </p:sp>
    </p:spTree>
    <p:extLst>
      <p:ext uri="{BB962C8B-B14F-4D97-AF65-F5344CB8AC3E}">
        <p14:creationId xmlns:p14="http://schemas.microsoft.com/office/powerpoint/2010/main" val="3658702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8918FAE-6695-4FA5-BE1B-47C50475E907}" type="datetimeFigureOut">
              <a:rPr lang="da-DK" smtClean="0"/>
              <a:t>21-01-2024</a:t>
            </a:fld>
            <a:endParaRPr lang="da-D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800D01-5C75-4578-9335-67F9CC939B79}" type="slidenum">
              <a:rPr lang="da-DK" smtClean="0"/>
              <a:t>‹nr.›</a:t>
            </a:fld>
            <a:endParaRPr lang="da-DK"/>
          </a:p>
        </p:txBody>
      </p:sp>
    </p:spTree>
    <p:extLst>
      <p:ext uri="{BB962C8B-B14F-4D97-AF65-F5344CB8AC3E}">
        <p14:creationId xmlns:p14="http://schemas.microsoft.com/office/powerpoint/2010/main" val="836249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4978D5-EF07-D3B6-C9DC-9530C1AB7FFE}"/>
              </a:ext>
            </a:extLst>
          </p:cNvPr>
          <p:cNvSpPr>
            <a:spLocks noGrp="1"/>
          </p:cNvSpPr>
          <p:nvPr>
            <p:ph type="ctrTitle"/>
          </p:nvPr>
        </p:nvSpPr>
        <p:spPr/>
        <p:txBody>
          <a:bodyPr/>
          <a:lstStyle/>
          <a:p>
            <a:r>
              <a:rPr lang="da-DK" dirty="0"/>
              <a:t>Kommunisme og </a:t>
            </a:r>
            <a:r>
              <a:rPr lang="da-DK" dirty="0" err="1"/>
              <a:t>Socialdemokratisme</a:t>
            </a:r>
            <a:endParaRPr lang="da-DK" dirty="0"/>
          </a:p>
        </p:txBody>
      </p:sp>
      <p:sp>
        <p:nvSpPr>
          <p:cNvPr id="3" name="Undertitel 2">
            <a:extLst>
              <a:ext uri="{FF2B5EF4-FFF2-40B4-BE49-F238E27FC236}">
                <a16:creationId xmlns:a16="http://schemas.microsoft.com/office/drawing/2014/main" id="{F4974BE4-6C41-D29F-A106-FB2CECE2A61B}"/>
              </a:ext>
            </a:extLst>
          </p:cNvPr>
          <p:cNvSpPr>
            <a:spLocks noGrp="1"/>
          </p:cNvSpPr>
          <p:nvPr>
            <p:ph type="subTitle" idx="1"/>
          </p:nvPr>
        </p:nvSpPr>
        <p:spPr/>
        <p:txBody>
          <a:bodyPr/>
          <a:lstStyle/>
          <a:p>
            <a:endParaRPr lang="da-DK" dirty="0"/>
          </a:p>
        </p:txBody>
      </p:sp>
    </p:spTree>
    <p:extLst>
      <p:ext uri="{BB962C8B-B14F-4D97-AF65-F5344CB8AC3E}">
        <p14:creationId xmlns:p14="http://schemas.microsoft.com/office/powerpoint/2010/main" val="2951287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dsholder til tekst 4">
            <a:extLst>
              <a:ext uri="{FF2B5EF4-FFF2-40B4-BE49-F238E27FC236}">
                <a16:creationId xmlns:a16="http://schemas.microsoft.com/office/drawing/2014/main" id="{55B98A33-5D64-9AC6-849A-05E735C54F3A}"/>
              </a:ext>
            </a:extLst>
          </p:cNvPr>
          <p:cNvSpPr>
            <a:spLocks noGrp="1"/>
          </p:cNvSpPr>
          <p:nvPr>
            <p:ph type="body" idx="1"/>
          </p:nvPr>
        </p:nvSpPr>
        <p:spPr>
          <a:xfrm>
            <a:off x="629842" y="468589"/>
            <a:ext cx="3868340" cy="823912"/>
          </a:xfrm>
        </p:spPr>
        <p:txBody>
          <a:bodyPr/>
          <a:lstStyle/>
          <a:p>
            <a:r>
              <a:rPr lang="da-DK" dirty="0"/>
              <a:t>Kommunisme</a:t>
            </a:r>
          </a:p>
        </p:txBody>
      </p:sp>
      <p:sp>
        <p:nvSpPr>
          <p:cNvPr id="6" name="Pladsholder til indhold 5">
            <a:extLst>
              <a:ext uri="{FF2B5EF4-FFF2-40B4-BE49-F238E27FC236}">
                <a16:creationId xmlns:a16="http://schemas.microsoft.com/office/drawing/2014/main" id="{6FC9841F-8A00-88BA-D4EA-850E322C3C7E}"/>
              </a:ext>
            </a:extLst>
          </p:cNvPr>
          <p:cNvSpPr>
            <a:spLocks noGrp="1"/>
          </p:cNvSpPr>
          <p:nvPr>
            <p:ph sz="half" idx="2"/>
          </p:nvPr>
        </p:nvSpPr>
        <p:spPr>
          <a:xfrm>
            <a:off x="629842" y="1457952"/>
            <a:ext cx="3868340" cy="4904187"/>
          </a:xfrm>
        </p:spPr>
        <p:txBody>
          <a:bodyPr>
            <a:normAutofit fontScale="55000" lnSpcReduction="20000"/>
          </a:bodyPr>
          <a:lstStyle/>
          <a:p>
            <a:r>
              <a:rPr lang="da-DK" dirty="0"/>
              <a:t>Mål: At bekæmpe social uretfærdighed</a:t>
            </a:r>
          </a:p>
          <a:p>
            <a:endParaRPr lang="da-DK" dirty="0"/>
          </a:p>
          <a:p>
            <a:r>
              <a:rPr lang="da-DK" dirty="0"/>
              <a:t>Årsagen til uretfærdighed skyldes kapitalismen (det fire marked), som udnytter fattige og svage. </a:t>
            </a:r>
          </a:p>
          <a:p>
            <a:endParaRPr lang="da-DK" dirty="0"/>
          </a:p>
          <a:p>
            <a:r>
              <a:rPr lang="da-DK" dirty="0"/>
              <a:t>Ser revolution som eneste mulighed for endeligt at bekæmpe kapitalismen.</a:t>
            </a:r>
          </a:p>
          <a:p>
            <a:endParaRPr lang="da-DK" dirty="0"/>
          </a:p>
          <a:p>
            <a:r>
              <a:rPr lang="da-DK" dirty="0"/>
              <a:t>Behov for midlertidigt diktatur, hvor demokratiet sættes ud af kraft.</a:t>
            </a:r>
          </a:p>
          <a:p>
            <a:endParaRPr lang="da-DK" dirty="0"/>
          </a:p>
          <a:p>
            <a:r>
              <a:rPr lang="da-DK" dirty="0"/>
              <a:t>Arbejder fuldt statseje og planøkonomi. </a:t>
            </a:r>
          </a:p>
          <a:p>
            <a:endParaRPr lang="da-DK" dirty="0"/>
          </a:p>
          <a:p>
            <a:r>
              <a:rPr lang="da-DK" dirty="0"/>
              <a:t>Internationalt fokus. Hele verden skal ændres. </a:t>
            </a:r>
          </a:p>
        </p:txBody>
      </p:sp>
      <p:sp>
        <p:nvSpPr>
          <p:cNvPr id="7" name="Pladsholder til tekst 6">
            <a:extLst>
              <a:ext uri="{FF2B5EF4-FFF2-40B4-BE49-F238E27FC236}">
                <a16:creationId xmlns:a16="http://schemas.microsoft.com/office/drawing/2014/main" id="{F8EF8CD4-5919-6860-F15B-FAF2DF80942A}"/>
              </a:ext>
            </a:extLst>
          </p:cNvPr>
          <p:cNvSpPr>
            <a:spLocks noGrp="1"/>
          </p:cNvSpPr>
          <p:nvPr>
            <p:ph type="body" sz="quarter" idx="3"/>
          </p:nvPr>
        </p:nvSpPr>
        <p:spPr>
          <a:xfrm>
            <a:off x="4645820" y="488468"/>
            <a:ext cx="3887391" cy="823912"/>
          </a:xfrm>
        </p:spPr>
        <p:txBody>
          <a:bodyPr/>
          <a:lstStyle/>
          <a:p>
            <a:r>
              <a:rPr lang="da-DK" dirty="0" err="1"/>
              <a:t>Socialdemokratisme</a:t>
            </a:r>
            <a:endParaRPr lang="da-DK" dirty="0"/>
          </a:p>
        </p:txBody>
      </p:sp>
      <p:sp>
        <p:nvSpPr>
          <p:cNvPr id="8" name="Pladsholder til indhold 7">
            <a:extLst>
              <a:ext uri="{FF2B5EF4-FFF2-40B4-BE49-F238E27FC236}">
                <a16:creationId xmlns:a16="http://schemas.microsoft.com/office/drawing/2014/main" id="{4650098F-900A-8BC2-E6E8-81A430A3A477}"/>
              </a:ext>
            </a:extLst>
          </p:cNvPr>
          <p:cNvSpPr>
            <a:spLocks noGrp="1"/>
          </p:cNvSpPr>
          <p:nvPr>
            <p:ph sz="quarter" idx="4"/>
          </p:nvPr>
        </p:nvSpPr>
        <p:spPr>
          <a:xfrm>
            <a:off x="4629150" y="1457952"/>
            <a:ext cx="3887391" cy="4904187"/>
          </a:xfrm>
        </p:spPr>
        <p:txBody>
          <a:bodyPr>
            <a:normAutofit fontScale="55000" lnSpcReduction="20000"/>
          </a:bodyPr>
          <a:lstStyle/>
          <a:p>
            <a:r>
              <a:rPr lang="da-DK" dirty="0"/>
              <a:t>Mål: At bekæmpe social uretfærdighed</a:t>
            </a:r>
          </a:p>
          <a:p>
            <a:endParaRPr lang="da-DK" dirty="0"/>
          </a:p>
          <a:p>
            <a:r>
              <a:rPr lang="da-DK" dirty="0"/>
              <a:t>Arbejder inden for det eksisterende demokrati. </a:t>
            </a:r>
          </a:p>
          <a:p>
            <a:endParaRPr lang="da-DK" dirty="0"/>
          </a:p>
          <a:p>
            <a:r>
              <a:rPr lang="da-DK" dirty="0"/>
              <a:t>Bruger gerne det frie marked, som dog reguleres betydeligt. </a:t>
            </a:r>
          </a:p>
          <a:p>
            <a:endParaRPr lang="da-DK" dirty="0"/>
          </a:p>
          <a:p>
            <a:r>
              <a:rPr lang="da-DK" dirty="0"/>
              <a:t>Væsentlige opgaver skal være kollektive (blandingsøkonomi)</a:t>
            </a:r>
          </a:p>
          <a:p>
            <a:endParaRPr lang="da-DK" dirty="0"/>
          </a:p>
        </p:txBody>
      </p:sp>
    </p:spTree>
    <p:extLst>
      <p:ext uri="{BB962C8B-B14F-4D97-AF65-F5344CB8AC3E}">
        <p14:creationId xmlns:p14="http://schemas.microsoft.com/office/powerpoint/2010/main" val="2937083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1F08B4-8C2A-6D23-FA03-6D06BC804ABF}"/>
              </a:ext>
            </a:extLst>
          </p:cNvPr>
          <p:cNvSpPr>
            <a:spLocks noGrp="1"/>
          </p:cNvSpPr>
          <p:nvPr>
            <p:ph type="title"/>
          </p:nvPr>
        </p:nvSpPr>
        <p:spPr/>
        <p:txBody>
          <a:bodyPr/>
          <a:lstStyle/>
          <a:p>
            <a:endParaRPr lang="da-DK"/>
          </a:p>
        </p:txBody>
      </p:sp>
      <p:sp>
        <p:nvSpPr>
          <p:cNvPr id="3" name="Pladsholder til tekst 2">
            <a:extLst>
              <a:ext uri="{FF2B5EF4-FFF2-40B4-BE49-F238E27FC236}">
                <a16:creationId xmlns:a16="http://schemas.microsoft.com/office/drawing/2014/main" id="{83458EFF-2B31-C355-C52F-5AF34BB72828}"/>
              </a:ext>
            </a:extLst>
          </p:cNvPr>
          <p:cNvSpPr>
            <a:spLocks noGrp="1"/>
          </p:cNvSpPr>
          <p:nvPr>
            <p:ph type="body" idx="1"/>
          </p:nvPr>
        </p:nvSpPr>
        <p:spPr/>
        <p:txBody>
          <a:bodyPr/>
          <a:lstStyle/>
          <a:p>
            <a:endParaRPr lang="da-DK"/>
          </a:p>
        </p:txBody>
      </p:sp>
      <p:sp>
        <p:nvSpPr>
          <p:cNvPr id="4" name="Pladsholder til indhold 3">
            <a:extLst>
              <a:ext uri="{FF2B5EF4-FFF2-40B4-BE49-F238E27FC236}">
                <a16:creationId xmlns:a16="http://schemas.microsoft.com/office/drawing/2014/main" id="{10374E89-0C81-B335-1CF1-D5E2ECAB155D}"/>
              </a:ext>
            </a:extLst>
          </p:cNvPr>
          <p:cNvSpPr>
            <a:spLocks noGrp="1"/>
          </p:cNvSpPr>
          <p:nvPr>
            <p:ph sz="half" idx="2"/>
          </p:nvPr>
        </p:nvSpPr>
        <p:spPr/>
        <p:txBody>
          <a:bodyPr/>
          <a:lstStyle/>
          <a:p>
            <a:endParaRPr lang="da-DK"/>
          </a:p>
        </p:txBody>
      </p:sp>
      <p:sp>
        <p:nvSpPr>
          <p:cNvPr id="5" name="Pladsholder til tekst 4">
            <a:extLst>
              <a:ext uri="{FF2B5EF4-FFF2-40B4-BE49-F238E27FC236}">
                <a16:creationId xmlns:a16="http://schemas.microsoft.com/office/drawing/2014/main" id="{8C3B75A7-3606-AB0D-AB64-0C8A9D252BCD}"/>
              </a:ext>
            </a:extLst>
          </p:cNvPr>
          <p:cNvSpPr>
            <a:spLocks noGrp="1"/>
          </p:cNvSpPr>
          <p:nvPr>
            <p:ph type="body" sz="quarter" idx="3"/>
          </p:nvPr>
        </p:nvSpPr>
        <p:spPr/>
        <p:txBody>
          <a:bodyPr/>
          <a:lstStyle/>
          <a:p>
            <a:endParaRPr lang="da-DK"/>
          </a:p>
        </p:txBody>
      </p:sp>
      <p:sp>
        <p:nvSpPr>
          <p:cNvPr id="6" name="Pladsholder til indhold 5">
            <a:extLst>
              <a:ext uri="{FF2B5EF4-FFF2-40B4-BE49-F238E27FC236}">
                <a16:creationId xmlns:a16="http://schemas.microsoft.com/office/drawing/2014/main" id="{035E1EA6-5346-C73E-7A7A-01FD9B5708EA}"/>
              </a:ext>
            </a:extLst>
          </p:cNvPr>
          <p:cNvSpPr>
            <a:spLocks noGrp="1"/>
          </p:cNvSpPr>
          <p:nvPr>
            <p:ph sz="quarter" idx="4"/>
          </p:nvPr>
        </p:nvSpPr>
        <p:spPr/>
        <p:txBody>
          <a:bodyPr/>
          <a:lstStyle/>
          <a:p>
            <a:endParaRPr lang="da-DK"/>
          </a:p>
        </p:txBody>
      </p:sp>
    </p:spTree>
    <p:extLst>
      <p:ext uri="{BB962C8B-B14F-4D97-AF65-F5344CB8AC3E}">
        <p14:creationId xmlns:p14="http://schemas.microsoft.com/office/powerpoint/2010/main" val="703261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7B664C-B5CC-E5A6-7F98-6F48361233BB}"/>
              </a:ext>
            </a:extLst>
          </p:cNvPr>
          <p:cNvSpPr>
            <a:spLocks noGrp="1"/>
          </p:cNvSpPr>
          <p:nvPr>
            <p:ph type="title"/>
          </p:nvPr>
        </p:nvSpPr>
        <p:spPr/>
        <p:txBody>
          <a:bodyPr/>
          <a:lstStyle/>
          <a:p>
            <a:r>
              <a:rPr lang="da-DK" dirty="0"/>
              <a:t>Orienteringsaften</a:t>
            </a:r>
          </a:p>
        </p:txBody>
      </p:sp>
      <p:sp>
        <p:nvSpPr>
          <p:cNvPr id="3" name="Pladsholder til indhold 2">
            <a:extLst>
              <a:ext uri="{FF2B5EF4-FFF2-40B4-BE49-F238E27FC236}">
                <a16:creationId xmlns:a16="http://schemas.microsoft.com/office/drawing/2014/main" id="{7B7596EE-81B9-98C0-717A-7E0368A6EFB2}"/>
              </a:ext>
            </a:extLst>
          </p:cNvPr>
          <p:cNvSpPr>
            <a:spLocks noGrp="1"/>
          </p:cNvSpPr>
          <p:nvPr>
            <p:ph idx="1"/>
          </p:nvPr>
        </p:nvSpPr>
        <p:spPr/>
        <p:txBody>
          <a:bodyPr/>
          <a:lstStyle/>
          <a:p>
            <a:r>
              <a:rPr lang="da-DK" dirty="0"/>
              <a:t>Anna </a:t>
            </a:r>
          </a:p>
          <a:p>
            <a:r>
              <a:rPr lang="da-DK" dirty="0"/>
              <a:t>Nikoline</a:t>
            </a:r>
          </a:p>
          <a:p>
            <a:r>
              <a:rPr lang="da-DK" dirty="0"/>
              <a:t>Silje</a:t>
            </a:r>
          </a:p>
          <a:p>
            <a:r>
              <a:rPr lang="da-DK" dirty="0"/>
              <a:t>Zaid</a:t>
            </a:r>
          </a:p>
          <a:p>
            <a:r>
              <a:rPr lang="da-DK" dirty="0"/>
              <a:t>Jakob M</a:t>
            </a:r>
          </a:p>
        </p:txBody>
      </p:sp>
    </p:spTree>
    <p:extLst>
      <p:ext uri="{BB962C8B-B14F-4D97-AF65-F5344CB8AC3E}">
        <p14:creationId xmlns:p14="http://schemas.microsoft.com/office/powerpoint/2010/main" val="1846998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F99017-E96E-DC09-42DE-C6E013C579F4}"/>
              </a:ext>
            </a:extLst>
          </p:cNvPr>
          <p:cNvSpPr>
            <a:spLocks noGrp="1"/>
          </p:cNvSpPr>
          <p:nvPr>
            <p:ph type="title"/>
          </p:nvPr>
        </p:nvSpPr>
        <p:spPr/>
        <p:txBody>
          <a:bodyPr/>
          <a:lstStyle/>
          <a:p>
            <a:r>
              <a:rPr lang="da-DK" dirty="0"/>
              <a:t>Bakspejl</a:t>
            </a:r>
          </a:p>
        </p:txBody>
      </p:sp>
      <p:sp>
        <p:nvSpPr>
          <p:cNvPr id="3" name="Pladsholder til indhold 2">
            <a:extLst>
              <a:ext uri="{FF2B5EF4-FFF2-40B4-BE49-F238E27FC236}">
                <a16:creationId xmlns:a16="http://schemas.microsoft.com/office/drawing/2014/main" id="{FC0D7133-1B05-7B15-A5CF-1A7D98EE9901}"/>
              </a:ext>
            </a:extLst>
          </p:cNvPr>
          <p:cNvSpPr>
            <a:spLocks noGrp="1"/>
          </p:cNvSpPr>
          <p:nvPr>
            <p:ph idx="1"/>
          </p:nvPr>
        </p:nvSpPr>
        <p:spPr>
          <a:ln>
            <a:solidFill>
              <a:srgbClr val="00B050"/>
            </a:solidFill>
          </a:ln>
        </p:spPr>
        <p:txBody>
          <a:bodyPr/>
          <a:lstStyle/>
          <a:p>
            <a:r>
              <a:rPr lang="da-DK" dirty="0"/>
              <a:t>Liberalistiske forgreninger:</a:t>
            </a:r>
            <a:r>
              <a:rPr lang="da-DK" i="1" dirty="0"/>
              <a:t> Hvor meget må staten intervenere i markedet?</a:t>
            </a:r>
          </a:p>
          <a:p>
            <a:r>
              <a:rPr lang="da-DK" dirty="0"/>
              <a:t>Konservative forgreninger: </a:t>
            </a:r>
            <a:r>
              <a:rPr lang="da-DK" i="1" dirty="0"/>
              <a:t>Hvor meget skal man tage sig af de svageste og hvor meget skal man beskytte traditioner og værdier?</a:t>
            </a:r>
          </a:p>
          <a:p>
            <a:endParaRPr lang="da-DK" dirty="0"/>
          </a:p>
          <a:p>
            <a:r>
              <a:rPr lang="da-DK" dirty="0">
                <a:solidFill>
                  <a:srgbClr val="00B050"/>
                </a:solidFill>
              </a:rPr>
              <a:t>Socialistiske forgreninger: Er en væbnet revolution nødvendig og hvor meget markedsøkonomi skal bevares uden regulering?</a:t>
            </a:r>
          </a:p>
        </p:txBody>
      </p:sp>
    </p:spTree>
    <p:extLst>
      <p:ext uri="{BB962C8B-B14F-4D97-AF65-F5344CB8AC3E}">
        <p14:creationId xmlns:p14="http://schemas.microsoft.com/office/powerpoint/2010/main" val="1461364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64BC13-E915-9159-6E8C-2830C5F798C2}"/>
              </a:ext>
            </a:extLst>
          </p:cNvPr>
          <p:cNvSpPr>
            <a:spLocks noGrp="1"/>
          </p:cNvSpPr>
          <p:nvPr>
            <p:ph type="title"/>
          </p:nvPr>
        </p:nvSpPr>
        <p:spPr/>
        <p:txBody>
          <a:bodyPr/>
          <a:lstStyle/>
          <a:p>
            <a:r>
              <a:rPr lang="da-DK" dirty="0"/>
              <a:t>Socialliberalisme 1</a:t>
            </a:r>
          </a:p>
        </p:txBody>
      </p:sp>
      <p:sp>
        <p:nvSpPr>
          <p:cNvPr id="3" name="Pladsholder til indhold 2">
            <a:extLst>
              <a:ext uri="{FF2B5EF4-FFF2-40B4-BE49-F238E27FC236}">
                <a16:creationId xmlns:a16="http://schemas.microsoft.com/office/drawing/2014/main" id="{1E8ED0D5-8BDA-A2AA-C469-9A74599D6B97}"/>
              </a:ext>
            </a:extLst>
          </p:cNvPr>
          <p:cNvSpPr>
            <a:spLocks noGrp="1"/>
          </p:cNvSpPr>
          <p:nvPr>
            <p:ph idx="1"/>
          </p:nvPr>
        </p:nvSpPr>
        <p:spPr/>
        <p:txBody>
          <a:bodyPr>
            <a:normAutofit fontScale="92500" lnSpcReduction="10000"/>
          </a:bodyPr>
          <a:lstStyle/>
          <a:p>
            <a:pPr marL="0" indent="0">
              <a:buNone/>
            </a:pPr>
            <a:r>
              <a:rPr lang="da-DK" dirty="0"/>
              <a:t>Anskuer det frie markedet og ideen som frihed som ønskværdige og gavnlige. Dog ser de et behov for at staten hjælper både den individuelle frihed på vej og det frie marked til at være mere social balanceret. </a:t>
            </a:r>
          </a:p>
          <a:p>
            <a:endParaRPr lang="da-DK" dirty="0"/>
          </a:p>
          <a:p>
            <a:r>
              <a:rPr lang="da-DK" dirty="0"/>
              <a:t>Stuart Mill:	The Harm </a:t>
            </a:r>
            <a:r>
              <a:rPr lang="da-DK" dirty="0" err="1"/>
              <a:t>Principle</a:t>
            </a:r>
            <a:r>
              <a:rPr lang="da-DK" dirty="0"/>
              <a:t>	</a:t>
            </a:r>
          </a:p>
          <a:p>
            <a:pPr lvl="1"/>
            <a:r>
              <a:rPr lang="da-DK" dirty="0"/>
              <a:t>Leve som man selv ønsker, så længe man ikke skader andre</a:t>
            </a:r>
          </a:p>
          <a:p>
            <a:r>
              <a:rPr lang="da-DK" dirty="0"/>
              <a:t>Hill Green:	Positiv frihed</a:t>
            </a:r>
          </a:p>
          <a:p>
            <a:pPr lvl="1"/>
            <a:r>
              <a:rPr lang="da-DK" dirty="0"/>
              <a:t>Man skal have en reel frihed til at vælge og leve. Man behøver derfor visse ressourcer. Fx Uddannelse og et eksistensminimum.</a:t>
            </a:r>
          </a:p>
        </p:txBody>
      </p:sp>
    </p:spTree>
    <p:extLst>
      <p:ext uri="{BB962C8B-B14F-4D97-AF65-F5344CB8AC3E}">
        <p14:creationId xmlns:p14="http://schemas.microsoft.com/office/powerpoint/2010/main" val="2239356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B074F1-0CED-9D31-5DA1-82E58D9A4038}"/>
              </a:ext>
            </a:extLst>
          </p:cNvPr>
          <p:cNvSpPr>
            <a:spLocks noGrp="1"/>
          </p:cNvSpPr>
          <p:nvPr>
            <p:ph type="title"/>
          </p:nvPr>
        </p:nvSpPr>
        <p:spPr/>
        <p:txBody>
          <a:bodyPr/>
          <a:lstStyle/>
          <a:p>
            <a:r>
              <a:rPr lang="da-DK" dirty="0"/>
              <a:t>Socialliberalisme 2</a:t>
            </a:r>
          </a:p>
        </p:txBody>
      </p:sp>
      <p:sp>
        <p:nvSpPr>
          <p:cNvPr id="3" name="Pladsholder til indhold 2">
            <a:extLst>
              <a:ext uri="{FF2B5EF4-FFF2-40B4-BE49-F238E27FC236}">
                <a16:creationId xmlns:a16="http://schemas.microsoft.com/office/drawing/2014/main" id="{45B203A4-203E-B9FB-9B22-3E173B23E39E}"/>
              </a:ext>
            </a:extLst>
          </p:cNvPr>
          <p:cNvSpPr>
            <a:spLocks noGrp="1"/>
          </p:cNvSpPr>
          <p:nvPr>
            <p:ph idx="1"/>
          </p:nvPr>
        </p:nvSpPr>
        <p:spPr/>
        <p:txBody>
          <a:bodyPr>
            <a:normAutofit/>
          </a:bodyPr>
          <a:lstStyle/>
          <a:p>
            <a:r>
              <a:rPr lang="da-DK" dirty="0" err="1"/>
              <a:t>Rawls</a:t>
            </a:r>
            <a:endParaRPr lang="da-DK" dirty="0"/>
          </a:p>
          <a:p>
            <a:pPr lvl="1"/>
            <a:r>
              <a:rPr lang="da-DK" dirty="0"/>
              <a:t>Den originale position og uvidenhedens slør. Vi skal bestemme samfundets indretning og institutioner uden at kende vores egen position. </a:t>
            </a:r>
            <a:br>
              <a:rPr lang="da-DK" dirty="0"/>
            </a:br>
            <a:endParaRPr lang="da-DK" dirty="0"/>
          </a:p>
          <a:p>
            <a:pPr lvl="1"/>
            <a:r>
              <a:rPr lang="da-DK" dirty="0"/>
              <a:t>Frihedsprincippet:</a:t>
            </a:r>
            <a:br>
              <a:rPr lang="da-DK" dirty="0"/>
            </a:br>
            <a:r>
              <a:rPr lang="da-DK" dirty="0"/>
              <a:t>Alle skal have adgang til grundlæggende friheder som fx menneskerettigheder</a:t>
            </a:r>
          </a:p>
          <a:p>
            <a:pPr lvl="1"/>
            <a:r>
              <a:rPr lang="da-DK" dirty="0"/>
              <a:t>Forskelsprincippet: </a:t>
            </a:r>
            <a:br>
              <a:rPr lang="da-DK" dirty="0"/>
            </a:br>
            <a:r>
              <a:rPr lang="da-DK" dirty="0"/>
              <a:t>Ulighed i samfundet kan accepteres såfremt det gavner de svagest stillede og såfremt at kan opnå de forskellige positioner.</a:t>
            </a:r>
          </a:p>
        </p:txBody>
      </p:sp>
    </p:spTree>
    <p:extLst>
      <p:ext uri="{BB962C8B-B14F-4D97-AF65-F5344CB8AC3E}">
        <p14:creationId xmlns:p14="http://schemas.microsoft.com/office/powerpoint/2010/main" val="2651335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E5C9CD-6F10-7CAC-A396-94A59B67B56A}"/>
              </a:ext>
            </a:extLst>
          </p:cNvPr>
          <p:cNvSpPr>
            <a:spLocks noGrp="1"/>
          </p:cNvSpPr>
          <p:nvPr>
            <p:ph type="title"/>
          </p:nvPr>
        </p:nvSpPr>
        <p:spPr/>
        <p:txBody>
          <a:bodyPr/>
          <a:lstStyle/>
          <a:p>
            <a:r>
              <a:rPr lang="da-DK" b="1" i="0" dirty="0">
                <a:solidFill>
                  <a:srgbClr val="222222"/>
                </a:solidFill>
                <a:effectLst/>
                <a:latin typeface="var(--h1-font)"/>
              </a:rPr>
              <a:t>Neoliberalisme</a:t>
            </a:r>
            <a:br>
              <a:rPr lang="da-DK" b="1" i="0" dirty="0">
                <a:solidFill>
                  <a:srgbClr val="222222"/>
                </a:solidFill>
                <a:effectLst/>
                <a:latin typeface="var(--h1-font)"/>
              </a:rPr>
            </a:br>
            <a:endParaRPr lang="da-DK" dirty="0"/>
          </a:p>
        </p:txBody>
      </p:sp>
      <p:sp>
        <p:nvSpPr>
          <p:cNvPr id="3" name="Pladsholder til indhold 2">
            <a:extLst>
              <a:ext uri="{FF2B5EF4-FFF2-40B4-BE49-F238E27FC236}">
                <a16:creationId xmlns:a16="http://schemas.microsoft.com/office/drawing/2014/main" id="{FB585E1B-8D9C-7059-D0FF-40CF475C5552}"/>
              </a:ext>
            </a:extLst>
          </p:cNvPr>
          <p:cNvSpPr>
            <a:spLocks noGrp="1"/>
          </p:cNvSpPr>
          <p:nvPr>
            <p:ph idx="1"/>
          </p:nvPr>
        </p:nvSpPr>
        <p:spPr/>
        <p:txBody>
          <a:bodyPr>
            <a:normAutofit fontScale="92500" lnSpcReduction="10000"/>
          </a:bodyPr>
          <a:lstStyle/>
          <a:p>
            <a:pPr marL="0" indent="0" algn="l">
              <a:buNone/>
            </a:pPr>
            <a:r>
              <a:rPr lang="da-DK" b="0" i="0" dirty="0">
                <a:solidFill>
                  <a:srgbClr val="222222"/>
                </a:solidFill>
                <a:effectLst/>
                <a:latin typeface="??"/>
              </a:rPr>
              <a:t>Anskuer negativ frihed som et mere eller mindre absolut gode. Staten skal som udgangspunkt blande sig uden om. Der er dog få undtagelser som lov og orden og et fokus på at det frie marked skal fungere.</a:t>
            </a:r>
          </a:p>
          <a:p>
            <a:pPr algn="l"/>
            <a:r>
              <a:rPr lang="da-DK" b="0" i="0" dirty="0">
                <a:solidFill>
                  <a:srgbClr val="222222"/>
                </a:solidFill>
                <a:effectLst/>
                <a:latin typeface="??"/>
              </a:rPr>
              <a:t>Ideologisk dimension: Det frie marked er det eneste sted, hvor frihed og samhandel fungerer. Staten skal være en natvægterstat</a:t>
            </a:r>
          </a:p>
          <a:p>
            <a:pPr algn="l"/>
            <a:r>
              <a:rPr lang="da-DK" b="0" i="0" dirty="0">
                <a:solidFill>
                  <a:srgbClr val="222222"/>
                </a:solidFill>
                <a:effectLst/>
                <a:latin typeface="??"/>
              </a:rPr>
              <a:t>Politisk dimension: Staten skal sørge for, at frivillig samhandel er mulig og ellers holde sig uden for.</a:t>
            </a:r>
          </a:p>
          <a:p>
            <a:pPr algn="l"/>
            <a:r>
              <a:rPr lang="da-DK" b="0" i="0" dirty="0">
                <a:solidFill>
                  <a:srgbClr val="222222"/>
                </a:solidFill>
                <a:effectLst/>
                <a:latin typeface="??"/>
              </a:rPr>
              <a:t>Værdidimension: Den universelle velfærdsstat får statens indbyggere til ikke at tage ansvar for eget liv. Reguleringer får det frie marked til at fungere dårligt.</a:t>
            </a:r>
          </a:p>
          <a:p>
            <a:endParaRPr lang="da-DK" dirty="0"/>
          </a:p>
        </p:txBody>
      </p:sp>
    </p:spTree>
    <p:extLst>
      <p:ext uri="{BB962C8B-B14F-4D97-AF65-F5344CB8AC3E}">
        <p14:creationId xmlns:p14="http://schemas.microsoft.com/office/powerpoint/2010/main" val="2185141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ED540D-9850-6F59-2855-8C6E9CF335C3}"/>
              </a:ext>
            </a:extLst>
          </p:cNvPr>
          <p:cNvSpPr>
            <a:spLocks noGrp="1"/>
          </p:cNvSpPr>
          <p:nvPr>
            <p:ph type="title"/>
          </p:nvPr>
        </p:nvSpPr>
        <p:spPr/>
        <p:txBody>
          <a:bodyPr/>
          <a:lstStyle/>
          <a:p>
            <a:r>
              <a:rPr lang="da-DK" b="1" i="0" dirty="0">
                <a:solidFill>
                  <a:srgbClr val="222222"/>
                </a:solidFill>
                <a:effectLst/>
                <a:latin typeface="??"/>
              </a:rPr>
              <a:t>Socialkonservatisme</a:t>
            </a:r>
            <a:endParaRPr lang="da-DK" dirty="0"/>
          </a:p>
        </p:txBody>
      </p:sp>
      <p:sp>
        <p:nvSpPr>
          <p:cNvPr id="3" name="Pladsholder til indhold 2">
            <a:extLst>
              <a:ext uri="{FF2B5EF4-FFF2-40B4-BE49-F238E27FC236}">
                <a16:creationId xmlns:a16="http://schemas.microsoft.com/office/drawing/2014/main" id="{33A81306-7D20-906A-A02F-31559CF9D5DF}"/>
              </a:ext>
            </a:extLst>
          </p:cNvPr>
          <p:cNvSpPr>
            <a:spLocks noGrp="1"/>
          </p:cNvSpPr>
          <p:nvPr>
            <p:ph idx="1"/>
          </p:nvPr>
        </p:nvSpPr>
        <p:spPr/>
        <p:txBody>
          <a:bodyPr/>
          <a:lstStyle/>
          <a:p>
            <a:pPr algn="l"/>
            <a:r>
              <a:rPr lang="da-DK" b="0" i="0" dirty="0">
                <a:solidFill>
                  <a:srgbClr val="222222"/>
                </a:solidFill>
                <a:effectLst/>
                <a:latin typeface="??"/>
              </a:rPr>
              <a:t>Giver højere sociale ydelser --&gt; Dog kun til dem der virkelig har brug for det.</a:t>
            </a:r>
          </a:p>
          <a:p>
            <a:pPr algn="l"/>
            <a:r>
              <a:rPr lang="da-DK" b="0" i="0" dirty="0">
                <a:solidFill>
                  <a:srgbClr val="222222"/>
                </a:solidFill>
                <a:effectLst/>
                <a:latin typeface="??"/>
              </a:rPr>
              <a:t>Fokus på at styrke civilsamfund - frivillige foreninger etc.</a:t>
            </a:r>
          </a:p>
          <a:p>
            <a:pPr algn="l"/>
            <a:r>
              <a:rPr lang="da-DK" b="0" i="0" dirty="0">
                <a:solidFill>
                  <a:srgbClr val="222222"/>
                </a:solidFill>
                <a:effectLst/>
                <a:latin typeface="??"/>
              </a:rPr>
              <a:t>Fokus på bæredygtighed dvs. stram regulering af miljø</a:t>
            </a:r>
          </a:p>
        </p:txBody>
      </p:sp>
    </p:spTree>
    <p:extLst>
      <p:ext uri="{BB962C8B-B14F-4D97-AF65-F5344CB8AC3E}">
        <p14:creationId xmlns:p14="http://schemas.microsoft.com/office/powerpoint/2010/main" val="1073860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9FD3C7-84C9-D594-54BD-3318FF613F96}"/>
              </a:ext>
            </a:extLst>
          </p:cNvPr>
          <p:cNvSpPr>
            <a:spLocks noGrp="1"/>
          </p:cNvSpPr>
          <p:nvPr>
            <p:ph type="title"/>
          </p:nvPr>
        </p:nvSpPr>
        <p:spPr/>
        <p:txBody>
          <a:bodyPr>
            <a:normAutofit/>
          </a:bodyPr>
          <a:lstStyle/>
          <a:p>
            <a:r>
              <a:rPr lang="da-DK" b="1" i="0" dirty="0">
                <a:solidFill>
                  <a:srgbClr val="222222"/>
                </a:solidFill>
                <a:effectLst/>
                <a:latin typeface="var(--h1-font)"/>
              </a:rPr>
              <a:t>Neo- eller liberalkonservatisme</a:t>
            </a:r>
            <a:endParaRPr lang="da-DK" dirty="0"/>
          </a:p>
        </p:txBody>
      </p:sp>
      <p:sp>
        <p:nvSpPr>
          <p:cNvPr id="3" name="Pladsholder til indhold 2">
            <a:extLst>
              <a:ext uri="{FF2B5EF4-FFF2-40B4-BE49-F238E27FC236}">
                <a16:creationId xmlns:a16="http://schemas.microsoft.com/office/drawing/2014/main" id="{DD53AE21-DE44-D0AA-DB99-564628818F04}"/>
              </a:ext>
            </a:extLst>
          </p:cNvPr>
          <p:cNvSpPr>
            <a:spLocks noGrp="1"/>
          </p:cNvSpPr>
          <p:nvPr>
            <p:ph idx="1"/>
          </p:nvPr>
        </p:nvSpPr>
        <p:spPr/>
        <p:txBody>
          <a:bodyPr/>
          <a:lstStyle/>
          <a:p>
            <a:r>
              <a:rPr lang="da-DK" b="0" i="0" dirty="0">
                <a:solidFill>
                  <a:srgbClr val="222222"/>
                </a:solidFill>
                <a:effectLst/>
                <a:latin typeface="??"/>
              </a:rPr>
              <a:t>Fokuserer på at bevare særlige traditionelle værdier i samfundet. Fx kønsroller, patriotisme (fædrelandskærlighed). Arbejder imod særligt moderne tendenser.</a:t>
            </a:r>
          </a:p>
          <a:p>
            <a:r>
              <a:rPr lang="da-DK" b="0" i="0" dirty="0">
                <a:solidFill>
                  <a:srgbClr val="222222"/>
                </a:solidFill>
                <a:effectLst/>
                <a:latin typeface="??"/>
              </a:rPr>
              <a:t>Fokuserer desuden på at bevare det frie marked.</a:t>
            </a:r>
            <a:endParaRPr lang="da-DK" dirty="0"/>
          </a:p>
        </p:txBody>
      </p:sp>
    </p:spTree>
    <p:extLst>
      <p:ext uri="{BB962C8B-B14F-4D97-AF65-F5344CB8AC3E}">
        <p14:creationId xmlns:p14="http://schemas.microsoft.com/office/powerpoint/2010/main" val="197228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AF3EB5-35B4-01E7-9C42-A815AFF32ECB}"/>
              </a:ext>
            </a:extLst>
          </p:cNvPr>
          <p:cNvSpPr>
            <a:spLocks noGrp="1"/>
          </p:cNvSpPr>
          <p:nvPr>
            <p:ph type="title"/>
          </p:nvPr>
        </p:nvSpPr>
        <p:spPr/>
        <p:txBody>
          <a:bodyPr/>
          <a:lstStyle/>
          <a:p>
            <a:r>
              <a:rPr lang="da-DK" b="1" i="0" dirty="0">
                <a:solidFill>
                  <a:srgbClr val="222222"/>
                </a:solidFill>
                <a:effectLst/>
                <a:latin typeface="var(--h1-font)"/>
              </a:rPr>
              <a:t>Nationalkonservatisme</a:t>
            </a:r>
            <a:endParaRPr lang="da-DK" dirty="0"/>
          </a:p>
        </p:txBody>
      </p:sp>
      <p:sp>
        <p:nvSpPr>
          <p:cNvPr id="3" name="Pladsholder til indhold 2">
            <a:extLst>
              <a:ext uri="{FF2B5EF4-FFF2-40B4-BE49-F238E27FC236}">
                <a16:creationId xmlns:a16="http://schemas.microsoft.com/office/drawing/2014/main" id="{554385A5-7185-2142-4A64-052B52961962}"/>
              </a:ext>
            </a:extLst>
          </p:cNvPr>
          <p:cNvSpPr>
            <a:spLocks noGrp="1"/>
          </p:cNvSpPr>
          <p:nvPr>
            <p:ph idx="1"/>
          </p:nvPr>
        </p:nvSpPr>
        <p:spPr/>
        <p:txBody>
          <a:bodyPr/>
          <a:lstStyle/>
          <a:p>
            <a:pPr algn="l"/>
            <a:r>
              <a:rPr lang="da-DK" b="0" i="0" dirty="0">
                <a:solidFill>
                  <a:srgbClr val="222222"/>
                </a:solidFill>
                <a:effectLst/>
                <a:latin typeface="??"/>
              </a:rPr>
              <a:t>Fokuserer på nationalstaten som udgangspunkt. Bevarer danske traditioner som fx nytårstale osv.</a:t>
            </a:r>
          </a:p>
          <a:p>
            <a:endParaRPr lang="da-DK" dirty="0"/>
          </a:p>
        </p:txBody>
      </p:sp>
    </p:spTree>
    <p:extLst>
      <p:ext uri="{BB962C8B-B14F-4D97-AF65-F5344CB8AC3E}">
        <p14:creationId xmlns:p14="http://schemas.microsoft.com/office/powerpoint/2010/main" val="718194356"/>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tem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1133</TotalTime>
  <Words>503</Words>
  <Application>Microsoft Office PowerPoint</Application>
  <PresentationFormat>Skærmshow (4:3)</PresentationFormat>
  <Paragraphs>58</Paragraphs>
  <Slides>11</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11</vt:i4>
      </vt:variant>
    </vt:vector>
  </HeadingPairs>
  <TitlesOfParts>
    <vt:vector size="17" baseType="lpstr">
      <vt:lpstr>??</vt:lpstr>
      <vt:lpstr>Aptos</vt:lpstr>
      <vt:lpstr>Aptos Display</vt:lpstr>
      <vt:lpstr>Arial</vt:lpstr>
      <vt:lpstr>var(--h1-font)</vt:lpstr>
      <vt:lpstr>Office-tema</vt:lpstr>
      <vt:lpstr>Kommunisme og Socialdemokratisme</vt:lpstr>
      <vt:lpstr>Orienteringsaften</vt:lpstr>
      <vt:lpstr>Bakspejl</vt:lpstr>
      <vt:lpstr>Socialliberalisme 1</vt:lpstr>
      <vt:lpstr>Socialliberalisme 2</vt:lpstr>
      <vt:lpstr>Neoliberalisme </vt:lpstr>
      <vt:lpstr>Socialkonservatisme</vt:lpstr>
      <vt:lpstr>Neo- eller liberalkonservatisme</vt:lpstr>
      <vt:lpstr>Nationalkonservatisme</vt:lpstr>
      <vt:lpstr>PowerPoint-præsentation</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Kommunisme og Socialdemokratisme</dc:title>
  <dc:creator>Lasse Christensen</dc:creator>
  <cp:lastModifiedBy>Lasse Christensen</cp:lastModifiedBy>
  <cp:revision>2</cp:revision>
  <dcterms:created xsi:type="dcterms:W3CDTF">2024-01-21T12:28:13Z</dcterms:created>
  <dcterms:modified xsi:type="dcterms:W3CDTF">2024-01-22T07:22:12Z</dcterms:modified>
</cp:coreProperties>
</file>