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Friday, September 20,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82667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Friday, September 20,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906715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Friday, September 20,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08545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Friday, September 20,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629977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Friday, September 20,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439201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Friday, September 20,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766562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Friday, September 20,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44802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Friday, September 20,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575457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Friday, September 20,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96641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Friday, September 20,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246912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Friday, September 20,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20849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Friday, September 20,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2917735541"/>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1F4D251-B7D8-402D-950A-F9D15396E9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4236E7-59C8-36CB-C8C9-14829E600796}"/>
              </a:ext>
            </a:extLst>
          </p:cNvPr>
          <p:cNvSpPr>
            <a:spLocks noGrp="1"/>
          </p:cNvSpPr>
          <p:nvPr>
            <p:ph type="ctrTitle"/>
          </p:nvPr>
        </p:nvSpPr>
        <p:spPr>
          <a:xfrm>
            <a:off x="6480000" y="728663"/>
            <a:ext cx="5015638" cy="2795737"/>
          </a:xfrm>
        </p:spPr>
        <p:txBody>
          <a:bodyPr>
            <a:normAutofit/>
          </a:bodyPr>
          <a:lstStyle/>
          <a:p>
            <a:r>
              <a:rPr lang="da-DK" dirty="0"/>
              <a:t>Økonomi – skat og afgifter</a:t>
            </a:r>
          </a:p>
        </p:txBody>
      </p:sp>
      <p:sp>
        <p:nvSpPr>
          <p:cNvPr id="3" name="Subtitle 2">
            <a:extLst>
              <a:ext uri="{FF2B5EF4-FFF2-40B4-BE49-F238E27FC236}">
                <a16:creationId xmlns:a16="http://schemas.microsoft.com/office/drawing/2014/main" id="{5ECC55B8-5D84-33C4-F612-54349C9D6F23}"/>
              </a:ext>
            </a:extLst>
          </p:cNvPr>
          <p:cNvSpPr>
            <a:spLocks noGrp="1"/>
          </p:cNvSpPr>
          <p:nvPr>
            <p:ph type="subTitle" idx="1"/>
          </p:nvPr>
        </p:nvSpPr>
        <p:spPr>
          <a:xfrm>
            <a:off x="6480000" y="3830399"/>
            <a:ext cx="5015638" cy="2298938"/>
          </a:xfrm>
        </p:spPr>
        <p:txBody>
          <a:bodyPr>
            <a:normAutofit/>
          </a:bodyPr>
          <a:lstStyle/>
          <a:p>
            <a:r>
              <a:rPr lang="da-DK" dirty="0"/>
              <a:t>Hvordan fungerer degressiv beskatning?</a:t>
            </a:r>
          </a:p>
        </p:txBody>
      </p:sp>
      <p:pic>
        <p:nvPicPr>
          <p:cNvPr id="4" name="Picture 3" descr="Wavy 3D art">
            <a:extLst>
              <a:ext uri="{FF2B5EF4-FFF2-40B4-BE49-F238E27FC236}">
                <a16:creationId xmlns:a16="http://schemas.microsoft.com/office/drawing/2014/main" id="{84916A64-1874-627C-9384-F4D5BBF1204C}"/>
              </a:ext>
            </a:extLst>
          </p:cNvPr>
          <p:cNvPicPr>
            <a:picLocks noChangeAspect="1"/>
          </p:cNvPicPr>
          <p:nvPr/>
        </p:nvPicPr>
        <p:blipFill>
          <a:blip r:embed="rId2"/>
          <a:srcRect l="23726" r="12280" b="2"/>
          <a:stretch/>
        </p:blipFill>
        <p:spPr>
          <a:xfrm>
            <a:off x="1" y="10"/>
            <a:ext cx="5662934" cy="6857990"/>
          </a:xfrm>
          <a:custGeom>
            <a:avLst/>
            <a:gdLst/>
            <a:ahLst/>
            <a:cxnLst/>
            <a:rect l="l" t="t" r="r" b="b"/>
            <a:pathLst>
              <a:path w="5662934" h="6858000">
                <a:moveTo>
                  <a:pt x="0" y="0"/>
                </a:moveTo>
                <a:lnTo>
                  <a:pt x="5064602" y="0"/>
                </a:lnTo>
                <a:lnTo>
                  <a:pt x="4889880" y="279455"/>
                </a:lnTo>
                <a:cubicBezTo>
                  <a:pt x="4472355" y="1021447"/>
                  <a:pt x="4263593" y="1948936"/>
                  <a:pt x="4263593" y="3061922"/>
                </a:cubicBezTo>
                <a:cubicBezTo>
                  <a:pt x="4263593" y="3516203"/>
                  <a:pt x="4324186" y="3970483"/>
                  <a:pt x="4445372" y="4515619"/>
                </a:cubicBezTo>
                <a:cubicBezTo>
                  <a:pt x="4596855" y="5030470"/>
                  <a:pt x="4748338" y="5515036"/>
                  <a:pt x="4990710" y="5969316"/>
                </a:cubicBezTo>
                <a:cubicBezTo>
                  <a:pt x="5172489" y="6275955"/>
                  <a:pt x="5371310" y="6544265"/>
                  <a:pt x="5583977" y="6777438"/>
                </a:cubicBezTo>
                <a:lnTo>
                  <a:pt x="5662934" y="6858000"/>
                </a:lnTo>
                <a:lnTo>
                  <a:pt x="0" y="6858000"/>
                </a:lnTo>
                <a:close/>
              </a:path>
            </a:pathLst>
          </a:custGeom>
        </p:spPr>
      </p:pic>
      <p:sp>
        <p:nvSpPr>
          <p:cNvPr id="11" name="Freeform 10">
            <a:extLst>
              <a:ext uri="{FF2B5EF4-FFF2-40B4-BE49-F238E27FC236}">
                <a16:creationId xmlns:a16="http://schemas.microsoft.com/office/drawing/2014/main" id="{E67870A8-BE17-461C-AD58-035AD7FA0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7291575">
            <a:off x="3479502" y="491434"/>
            <a:ext cx="2397877" cy="2244442"/>
          </a:xfrm>
          <a:custGeom>
            <a:avLst/>
            <a:gdLst>
              <a:gd name="T0" fmla="*/ 43 w 250"/>
              <a:gd name="T1" fmla="*/ 167 h 234"/>
              <a:gd name="T2" fmla="*/ 70 w 250"/>
              <a:gd name="T3" fmla="*/ 133 h 234"/>
              <a:gd name="T4" fmla="*/ 48 w 250"/>
              <a:gd name="T5" fmla="*/ 134 h 234"/>
              <a:gd name="T6" fmla="*/ 19 w 250"/>
              <a:gd name="T7" fmla="*/ 130 h 234"/>
              <a:gd name="T8" fmla="*/ 6 w 250"/>
              <a:gd name="T9" fmla="*/ 123 h 234"/>
              <a:gd name="T10" fmla="*/ 1 w 250"/>
              <a:gd name="T11" fmla="*/ 103 h 234"/>
              <a:gd name="T12" fmla="*/ 11 w 250"/>
              <a:gd name="T13" fmla="*/ 81 h 234"/>
              <a:gd name="T14" fmla="*/ 23 w 250"/>
              <a:gd name="T15" fmla="*/ 76 h 234"/>
              <a:gd name="T16" fmla="*/ 81 w 250"/>
              <a:gd name="T17" fmla="*/ 78 h 234"/>
              <a:gd name="T18" fmla="*/ 65 w 250"/>
              <a:gd name="T19" fmla="*/ 49 h 234"/>
              <a:gd name="T20" fmla="*/ 57 w 250"/>
              <a:gd name="T21" fmla="*/ 27 h 234"/>
              <a:gd name="T22" fmla="*/ 67 w 250"/>
              <a:gd name="T23" fmla="*/ 12 h 234"/>
              <a:gd name="T24" fmla="*/ 85 w 250"/>
              <a:gd name="T25" fmla="*/ 1 h 234"/>
              <a:gd name="T26" fmla="*/ 101 w 250"/>
              <a:gd name="T27" fmla="*/ 8 h 234"/>
              <a:gd name="T28" fmla="*/ 107 w 250"/>
              <a:gd name="T29" fmla="*/ 15 h 234"/>
              <a:gd name="T30" fmla="*/ 120 w 250"/>
              <a:gd name="T31" fmla="*/ 37 h 234"/>
              <a:gd name="T32" fmla="*/ 131 w 250"/>
              <a:gd name="T33" fmla="*/ 60 h 234"/>
              <a:gd name="T34" fmla="*/ 164 w 250"/>
              <a:gd name="T35" fmla="*/ 25 h 234"/>
              <a:gd name="T36" fmla="*/ 187 w 250"/>
              <a:gd name="T37" fmla="*/ 11 h 234"/>
              <a:gd name="T38" fmla="*/ 205 w 250"/>
              <a:gd name="T39" fmla="*/ 19 h 234"/>
              <a:gd name="T40" fmla="*/ 214 w 250"/>
              <a:gd name="T41" fmla="*/ 34 h 234"/>
              <a:gd name="T42" fmla="*/ 203 w 250"/>
              <a:gd name="T43" fmla="*/ 57 h 234"/>
              <a:gd name="T44" fmla="*/ 166 w 250"/>
              <a:gd name="T45" fmla="*/ 100 h 234"/>
              <a:gd name="T46" fmla="*/ 217 w 250"/>
              <a:gd name="T47" fmla="*/ 98 h 234"/>
              <a:gd name="T48" fmla="*/ 244 w 250"/>
              <a:gd name="T49" fmla="*/ 104 h 234"/>
              <a:gd name="T50" fmla="*/ 249 w 250"/>
              <a:gd name="T51" fmla="*/ 115 h 234"/>
              <a:gd name="T52" fmla="*/ 247 w 250"/>
              <a:gd name="T53" fmla="*/ 129 h 234"/>
              <a:gd name="T54" fmla="*/ 245 w 250"/>
              <a:gd name="T55" fmla="*/ 134 h 234"/>
              <a:gd name="T56" fmla="*/ 241 w 250"/>
              <a:gd name="T57" fmla="*/ 141 h 234"/>
              <a:gd name="T58" fmla="*/ 227 w 250"/>
              <a:gd name="T59" fmla="*/ 147 h 234"/>
              <a:gd name="T60" fmla="*/ 187 w 250"/>
              <a:gd name="T61" fmla="*/ 151 h 234"/>
              <a:gd name="T62" fmla="*/ 160 w 250"/>
              <a:gd name="T63" fmla="*/ 148 h 234"/>
              <a:gd name="T64" fmla="*/ 168 w 250"/>
              <a:gd name="T65" fmla="*/ 168 h 234"/>
              <a:gd name="T66" fmla="*/ 176 w 250"/>
              <a:gd name="T67" fmla="*/ 194 h 234"/>
              <a:gd name="T68" fmla="*/ 176 w 250"/>
              <a:gd name="T69" fmla="*/ 211 h 234"/>
              <a:gd name="T70" fmla="*/ 170 w 250"/>
              <a:gd name="T71" fmla="*/ 221 h 234"/>
              <a:gd name="T72" fmla="*/ 156 w 250"/>
              <a:gd name="T73" fmla="*/ 230 h 234"/>
              <a:gd name="T74" fmla="*/ 130 w 250"/>
              <a:gd name="T75" fmla="*/ 226 h 234"/>
              <a:gd name="T76" fmla="*/ 122 w 250"/>
              <a:gd name="T77" fmla="*/ 213 h 234"/>
              <a:gd name="T78" fmla="*/ 110 w 250"/>
              <a:gd name="T79" fmla="*/ 169 h 234"/>
              <a:gd name="T80" fmla="*/ 92 w 250"/>
              <a:gd name="T81" fmla="*/ 192 h 234"/>
              <a:gd name="T82" fmla="*/ 87 w 250"/>
              <a:gd name="T83" fmla="*/ 197 h 234"/>
              <a:gd name="T84" fmla="*/ 84 w 250"/>
              <a:gd name="T85" fmla="*/ 201 h 234"/>
              <a:gd name="T86" fmla="*/ 65 w 250"/>
              <a:gd name="T87" fmla="*/ 212 h 234"/>
              <a:gd name="T88" fmla="*/ 50 w 250"/>
              <a:gd name="T89" fmla="*/ 204 h 234"/>
              <a:gd name="T90" fmla="*/ 44 w 250"/>
              <a:gd name="T91" fmla="*/ 198 h 234"/>
              <a:gd name="T92" fmla="*/ 38 w 250"/>
              <a:gd name="T93" fmla="*/ 185 h 234"/>
              <a:gd name="T94" fmla="*/ 43 w 250"/>
              <a:gd name="T95" fmla="*/ 167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0" h="234">
                <a:moveTo>
                  <a:pt x="43" y="167"/>
                </a:moveTo>
                <a:cubicBezTo>
                  <a:pt x="70" y="133"/>
                  <a:pt x="70" y="133"/>
                  <a:pt x="70" y="133"/>
                </a:cubicBezTo>
                <a:cubicBezTo>
                  <a:pt x="60" y="134"/>
                  <a:pt x="61" y="134"/>
                  <a:pt x="48" y="134"/>
                </a:cubicBezTo>
                <a:cubicBezTo>
                  <a:pt x="34" y="133"/>
                  <a:pt x="24" y="132"/>
                  <a:pt x="19" y="130"/>
                </a:cubicBezTo>
                <a:cubicBezTo>
                  <a:pt x="13" y="128"/>
                  <a:pt x="9" y="126"/>
                  <a:pt x="6" y="123"/>
                </a:cubicBezTo>
                <a:cubicBezTo>
                  <a:pt x="1" y="119"/>
                  <a:pt x="0" y="112"/>
                  <a:pt x="1" y="103"/>
                </a:cubicBezTo>
                <a:cubicBezTo>
                  <a:pt x="2" y="93"/>
                  <a:pt x="6" y="86"/>
                  <a:pt x="11" y="81"/>
                </a:cubicBezTo>
                <a:cubicBezTo>
                  <a:pt x="15" y="77"/>
                  <a:pt x="18" y="76"/>
                  <a:pt x="23" y="76"/>
                </a:cubicBezTo>
                <a:cubicBezTo>
                  <a:pt x="81" y="78"/>
                  <a:pt x="81" y="78"/>
                  <a:pt x="81" y="78"/>
                </a:cubicBezTo>
                <a:cubicBezTo>
                  <a:pt x="65" y="49"/>
                  <a:pt x="65" y="49"/>
                  <a:pt x="65" y="49"/>
                </a:cubicBezTo>
                <a:cubicBezTo>
                  <a:pt x="58" y="40"/>
                  <a:pt x="56" y="33"/>
                  <a:pt x="57" y="27"/>
                </a:cubicBezTo>
                <a:cubicBezTo>
                  <a:pt x="58" y="21"/>
                  <a:pt x="62" y="16"/>
                  <a:pt x="67" y="12"/>
                </a:cubicBezTo>
                <a:cubicBezTo>
                  <a:pt x="74" y="6"/>
                  <a:pt x="80" y="2"/>
                  <a:pt x="85" y="1"/>
                </a:cubicBezTo>
                <a:cubicBezTo>
                  <a:pt x="90" y="0"/>
                  <a:pt x="95" y="2"/>
                  <a:pt x="101" y="8"/>
                </a:cubicBezTo>
                <a:cubicBezTo>
                  <a:pt x="104" y="11"/>
                  <a:pt x="106" y="13"/>
                  <a:pt x="107" y="15"/>
                </a:cubicBezTo>
                <a:cubicBezTo>
                  <a:pt x="110" y="19"/>
                  <a:pt x="112" y="20"/>
                  <a:pt x="120" y="37"/>
                </a:cubicBezTo>
                <a:cubicBezTo>
                  <a:pt x="129" y="55"/>
                  <a:pt x="128" y="51"/>
                  <a:pt x="131" y="60"/>
                </a:cubicBezTo>
                <a:cubicBezTo>
                  <a:pt x="164" y="25"/>
                  <a:pt x="164" y="25"/>
                  <a:pt x="164" y="25"/>
                </a:cubicBezTo>
                <a:cubicBezTo>
                  <a:pt x="173" y="16"/>
                  <a:pt x="180" y="11"/>
                  <a:pt x="187" y="11"/>
                </a:cubicBezTo>
                <a:cubicBezTo>
                  <a:pt x="193" y="10"/>
                  <a:pt x="200" y="13"/>
                  <a:pt x="205" y="19"/>
                </a:cubicBezTo>
                <a:cubicBezTo>
                  <a:pt x="210" y="24"/>
                  <a:pt x="213" y="29"/>
                  <a:pt x="214" y="34"/>
                </a:cubicBezTo>
                <a:cubicBezTo>
                  <a:pt x="214" y="39"/>
                  <a:pt x="211" y="47"/>
                  <a:pt x="203" y="57"/>
                </a:cubicBezTo>
                <a:cubicBezTo>
                  <a:pt x="166" y="100"/>
                  <a:pt x="166" y="100"/>
                  <a:pt x="166" y="100"/>
                </a:cubicBezTo>
                <a:cubicBezTo>
                  <a:pt x="217" y="98"/>
                  <a:pt x="217" y="98"/>
                  <a:pt x="217" y="98"/>
                </a:cubicBezTo>
                <a:cubicBezTo>
                  <a:pt x="229" y="96"/>
                  <a:pt x="238" y="98"/>
                  <a:pt x="244" y="104"/>
                </a:cubicBezTo>
                <a:cubicBezTo>
                  <a:pt x="247" y="107"/>
                  <a:pt x="249" y="111"/>
                  <a:pt x="249" y="115"/>
                </a:cubicBezTo>
                <a:cubicBezTo>
                  <a:pt x="250" y="120"/>
                  <a:pt x="249" y="124"/>
                  <a:pt x="247" y="129"/>
                </a:cubicBezTo>
                <a:cubicBezTo>
                  <a:pt x="247" y="130"/>
                  <a:pt x="246" y="132"/>
                  <a:pt x="245" y="134"/>
                </a:cubicBezTo>
                <a:cubicBezTo>
                  <a:pt x="244" y="137"/>
                  <a:pt x="243" y="140"/>
                  <a:pt x="241" y="141"/>
                </a:cubicBezTo>
                <a:cubicBezTo>
                  <a:pt x="239" y="144"/>
                  <a:pt x="234" y="146"/>
                  <a:pt x="227" y="147"/>
                </a:cubicBezTo>
                <a:cubicBezTo>
                  <a:pt x="221" y="149"/>
                  <a:pt x="207" y="150"/>
                  <a:pt x="187" y="151"/>
                </a:cubicBezTo>
                <a:cubicBezTo>
                  <a:pt x="175" y="152"/>
                  <a:pt x="161" y="148"/>
                  <a:pt x="160" y="148"/>
                </a:cubicBezTo>
                <a:cubicBezTo>
                  <a:pt x="161" y="151"/>
                  <a:pt x="165" y="161"/>
                  <a:pt x="168" y="168"/>
                </a:cubicBezTo>
                <a:cubicBezTo>
                  <a:pt x="168" y="171"/>
                  <a:pt x="173" y="181"/>
                  <a:pt x="176" y="194"/>
                </a:cubicBezTo>
                <a:cubicBezTo>
                  <a:pt x="179" y="206"/>
                  <a:pt x="176" y="203"/>
                  <a:pt x="176" y="211"/>
                </a:cubicBezTo>
                <a:cubicBezTo>
                  <a:pt x="176" y="214"/>
                  <a:pt x="174" y="217"/>
                  <a:pt x="170" y="221"/>
                </a:cubicBezTo>
                <a:cubicBezTo>
                  <a:pt x="166" y="226"/>
                  <a:pt x="161" y="228"/>
                  <a:pt x="156" y="230"/>
                </a:cubicBezTo>
                <a:cubicBezTo>
                  <a:pt x="147" y="234"/>
                  <a:pt x="137" y="233"/>
                  <a:pt x="130" y="226"/>
                </a:cubicBezTo>
                <a:cubicBezTo>
                  <a:pt x="127" y="223"/>
                  <a:pt x="125" y="219"/>
                  <a:pt x="122" y="213"/>
                </a:cubicBezTo>
                <a:cubicBezTo>
                  <a:pt x="118" y="188"/>
                  <a:pt x="117" y="189"/>
                  <a:pt x="110" y="169"/>
                </a:cubicBezTo>
                <a:cubicBezTo>
                  <a:pt x="92" y="192"/>
                  <a:pt x="92" y="192"/>
                  <a:pt x="92" y="192"/>
                </a:cubicBezTo>
                <a:cubicBezTo>
                  <a:pt x="90" y="193"/>
                  <a:pt x="88" y="195"/>
                  <a:pt x="87" y="197"/>
                </a:cubicBezTo>
                <a:cubicBezTo>
                  <a:pt x="86" y="198"/>
                  <a:pt x="85" y="200"/>
                  <a:pt x="84" y="201"/>
                </a:cubicBezTo>
                <a:cubicBezTo>
                  <a:pt x="76" y="209"/>
                  <a:pt x="70" y="212"/>
                  <a:pt x="65" y="212"/>
                </a:cubicBezTo>
                <a:cubicBezTo>
                  <a:pt x="60" y="211"/>
                  <a:pt x="55" y="209"/>
                  <a:pt x="50" y="204"/>
                </a:cubicBezTo>
                <a:cubicBezTo>
                  <a:pt x="50" y="203"/>
                  <a:pt x="48" y="202"/>
                  <a:pt x="44" y="198"/>
                </a:cubicBezTo>
                <a:cubicBezTo>
                  <a:pt x="41" y="195"/>
                  <a:pt x="39" y="191"/>
                  <a:pt x="38" y="185"/>
                </a:cubicBezTo>
                <a:cubicBezTo>
                  <a:pt x="37" y="179"/>
                  <a:pt x="39" y="173"/>
                  <a:pt x="43" y="167"/>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680356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C7FA3-4D11-32E6-61E1-F2D72F1BC5ED}"/>
              </a:ext>
            </a:extLst>
          </p:cNvPr>
          <p:cNvSpPr>
            <a:spLocks noGrp="1"/>
          </p:cNvSpPr>
          <p:nvPr>
            <p:ph type="title"/>
          </p:nvPr>
        </p:nvSpPr>
        <p:spPr/>
        <p:txBody>
          <a:bodyPr/>
          <a:lstStyle/>
          <a:p>
            <a:r>
              <a:rPr lang="da-DK" dirty="0"/>
              <a:t>Eksempel del 1:</a:t>
            </a:r>
          </a:p>
        </p:txBody>
      </p:sp>
      <p:sp>
        <p:nvSpPr>
          <p:cNvPr id="3" name="Content Placeholder 2">
            <a:extLst>
              <a:ext uri="{FF2B5EF4-FFF2-40B4-BE49-F238E27FC236}">
                <a16:creationId xmlns:a16="http://schemas.microsoft.com/office/drawing/2014/main" id="{FA1F59C7-A9E6-2577-6BB9-88EBD1D19849}"/>
              </a:ext>
            </a:extLst>
          </p:cNvPr>
          <p:cNvSpPr>
            <a:spLocks noGrp="1"/>
          </p:cNvSpPr>
          <p:nvPr>
            <p:ph idx="1"/>
          </p:nvPr>
        </p:nvSpPr>
        <p:spPr>
          <a:xfrm>
            <a:off x="720000" y="1393371"/>
            <a:ext cx="10728325" cy="5464629"/>
          </a:xfrm>
        </p:spPr>
        <p:txBody>
          <a:bodyPr>
            <a:normAutofit/>
          </a:bodyPr>
          <a:lstStyle/>
          <a:p>
            <a:r>
              <a:rPr lang="da-DK" sz="2300" dirty="0"/>
              <a:t>Lad os forestille os, at der er to personer:</a:t>
            </a:r>
          </a:p>
          <a:p>
            <a:pPr marL="0" indent="0">
              <a:buNone/>
            </a:pPr>
            <a:r>
              <a:rPr lang="da-DK" sz="2300" b="1" dirty="0"/>
              <a:t>Anders</a:t>
            </a:r>
            <a:r>
              <a:rPr lang="da-DK" sz="2300" dirty="0"/>
              <a:t> har en lav indkomst på 100.000 kr. om året.</a:t>
            </a:r>
          </a:p>
          <a:p>
            <a:pPr marL="0" indent="0">
              <a:buNone/>
            </a:pPr>
            <a:r>
              <a:rPr lang="da-DK" sz="2300" b="1" dirty="0"/>
              <a:t>Birgitte</a:t>
            </a:r>
            <a:r>
              <a:rPr lang="da-DK" sz="2300" dirty="0"/>
              <a:t> har en høj indkomst på 1.000.000 kr. om året.</a:t>
            </a:r>
          </a:p>
          <a:p>
            <a:pPr marL="0" indent="0" algn="ctr">
              <a:buNone/>
            </a:pPr>
            <a:endParaRPr lang="da-DK" sz="2300" dirty="0"/>
          </a:p>
          <a:p>
            <a:pPr algn="ctr"/>
            <a:r>
              <a:rPr lang="da-DK" sz="2700" b="1" dirty="0"/>
              <a:t>I en degressiv beskatningsmodel kunne det se sådan her ud:</a:t>
            </a:r>
          </a:p>
          <a:p>
            <a:pPr>
              <a:buFont typeface="Arial" panose="020B0604020202020204" pitchFamily="34" charset="0"/>
              <a:buChar char="•"/>
            </a:pPr>
            <a:r>
              <a:rPr lang="da-DK" sz="2300" b="1" dirty="0"/>
              <a:t>Anders (lav indkomst)</a:t>
            </a:r>
            <a:r>
              <a:rPr lang="da-DK" sz="2300" dirty="0"/>
              <a:t> betaler 20 % i skat på sin indkomst. Det vil sige, at Anders skal betale 20.000 kr. i skat.</a:t>
            </a:r>
          </a:p>
          <a:p>
            <a:pPr>
              <a:buFont typeface="Arial" panose="020B0604020202020204" pitchFamily="34" charset="0"/>
              <a:buChar char="•"/>
            </a:pPr>
            <a:r>
              <a:rPr lang="da-DK" sz="2300" b="1" dirty="0"/>
              <a:t>Birgitte (høj indkomst)</a:t>
            </a:r>
            <a:r>
              <a:rPr lang="da-DK" sz="2300" dirty="0"/>
              <a:t> betaler kun 10 % i skat. Det betyder, at Birgitte skal betale 100.000 kr. i skat.</a:t>
            </a:r>
          </a:p>
          <a:p>
            <a:pPr marL="0" indent="0">
              <a:buNone/>
            </a:pPr>
            <a:endParaRPr lang="da-DK" sz="2300" dirty="0"/>
          </a:p>
        </p:txBody>
      </p:sp>
    </p:spTree>
    <p:extLst>
      <p:ext uri="{BB962C8B-B14F-4D97-AF65-F5344CB8AC3E}">
        <p14:creationId xmlns:p14="http://schemas.microsoft.com/office/powerpoint/2010/main" val="2278294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AF808-C802-DB72-4DAD-5A96B4F4D92E}"/>
              </a:ext>
            </a:extLst>
          </p:cNvPr>
          <p:cNvSpPr>
            <a:spLocks noGrp="1"/>
          </p:cNvSpPr>
          <p:nvPr>
            <p:ph type="title"/>
          </p:nvPr>
        </p:nvSpPr>
        <p:spPr/>
        <p:txBody>
          <a:bodyPr/>
          <a:lstStyle/>
          <a:p>
            <a:r>
              <a:rPr lang="da-DK" dirty="0"/>
              <a:t>Eksempel del 2</a:t>
            </a:r>
          </a:p>
        </p:txBody>
      </p:sp>
      <p:sp>
        <p:nvSpPr>
          <p:cNvPr id="3" name="Content Placeholder 2">
            <a:extLst>
              <a:ext uri="{FF2B5EF4-FFF2-40B4-BE49-F238E27FC236}">
                <a16:creationId xmlns:a16="http://schemas.microsoft.com/office/drawing/2014/main" id="{6679ABFE-1772-8B97-261A-870AD9AC4BF0}"/>
              </a:ext>
            </a:extLst>
          </p:cNvPr>
          <p:cNvSpPr>
            <a:spLocks noGrp="1"/>
          </p:cNvSpPr>
          <p:nvPr>
            <p:ph idx="1"/>
          </p:nvPr>
        </p:nvSpPr>
        <p:spPr>
          <a:xfrm>
            <a:off x="720000" y="1371600"/>
            <a:ext cx="10728325" cy="5116286"/>
          </a:xfrm>
        </p:spPr>
        <p:txBody>
          <a:bodyPr>
            <a:normAutofit/>
          </a:bodyPr>
          <a:lstStyle/>
          <a:p>
            <a:pPr algn="ctr"/>
            <a:r>
              <a:rPr lang="da-DK" sz="2500" b="1" dirty="0"/>
              <a:t>Effekt på lav- og højindkomstgrupper:</a:t>
            </a:r>
            <a:endParaRPr lang="da-DK" sz="2500" dirty="0"/>
          </a:p>
          <a:p>
            <a:pPr>
              <a:buFont typeface="Arial" panose="020B0604020202020204" pitchFamily="34" charset="0"/>
              <a:buChar char="•"/>
            </a:pPr>
            <a:r>
              <a:rPr lang="da-DK" sz="2300" b="1" dirty="0"/>
              <a:t>For Person A (lav indkomst):</a:t>
            </a:r>
            <a:r>
              <a:rPr lang="da-DK" sz="2300" dirty="0"/>
              <a:t> 20.000 kr. udgør en stor del af deres samlede indkomst. Efter skat har de kun 80.000 kr. tilbage, hvilket kan have en markant effekt på deres levestandard og mulighed for at dække basale behov som bolig, mad og sundhedsudgifter.</a:t>
            </a:r>
          </a:p>
          <a:p>
            <a:pPr>
              <a:buFont typeface="Arial" panose="020B0604020202020204" pitchFamily="34" charset="0"/>
              <a:buChar char="•"/>
            </a:pPr>
            <a:endParaRPr lang="da-DK" sz="2300" dirty="0"/>
          </a:p>
          <a:p>
            <a:pPr>
              <a:buFont typeface="Arial" panose="020B0604020202020204" pitchFamily="34" charset="0"/>
              <a:buChar char="•"/>
            </a:pPr>
            <a:r>
              <a:rPr lang="da-DK" sz="2300" b="1" dirty="0"/>
              <a:t>For Person B (høj indkomst):</a:t>
            </a:r>
            <a:r>
              <a:rPr lang="da-DK" sz="2300" dirty="0"/>
              <a:t> Selvom de betaler 100.000 kr. i skat, har de stadig 900.000 kr. tilbage. Det betyder, at selv med skatten kan de fortsætte med en høj levestandard og have råd til luksusvarer, opsparing, investeringer osv.</a:t>
            </a:r>
          </a:p>
          <a:p>
            <a:endParaRPr lang="da-DK" dirty="0"/>
          </a:p>
        </p:txBody>
      </p:sp>
    </p:spTree>
    <p:extLst>
      <p:ext uri="{BB962C8B-B14F-4D97-AF65-F5344CB8AC3E}">
        <p14:creationId xmlns:p14="http://schemas.microsoft.com/office/powerpoint/2010/main" val="1634235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AEF3C-8CCF-6AF9-689C-D7F4330B70F0}"/>
              </a:ext>
            </a:extLst>
          </p:cNvPr>
          <p:cNvSpPr>
            <a:spLocks noGrp="1"/>
          </p:cNvSpPr>
          <p:nvPr>
            <p:ph type="title"/>
          </p:nvPr>
        </p:nvSpPr>
        <p:spPr/>
        <p:txBody>
          <a:bodyPr/>
          <a:lstStyle/>
          <a:p>
            <a:r>
              <a:rPr lang="da-DK" dirty="0"/>
              <a:t>Altså:</a:t>
            </a:r>
          </a:p>
        </p:txBody>
      </p:sp>
      <p:sp>
        <p:nvSpPr>
          <p:cNvPr id="3" name="Content Placeholder 2">
            <a:extLst>
              <a:ext uri="{FF2B5EF4-FFF2-40B4-BE49-F238E27FC236}">
                <a16:creationId xmlns:a16="http://schemas.microsoft.com/office/drawing/2014/main" id="{B19F89D7-0060-C77B-0980-CE60C929D3DA}"/>
              </a:ext>
            </a:extLst>
          </p:cNvPr>
          <p:cNvSpPr>
            <a:spLocks noGrp="1"/>
          </p:cNvSpPr>
          <p:nvPr>
            <p:ph idx="1"/>
          </p:nvPr>
        </p:nvSpPr>
        <p:spPr>
          <a:xfrm>
            <a:off x="720000" y="1360714"/>
            <a:ext cx="10728325" cy="4778829"/>
          </a:xfrm>
        </p:spPr>
        <p:txBody>
          <a:bodyPr>
            <a:normAutofit/>
          </a:bodyPr>
          <a:lstStyle/>
          <a:p>
            <a:r>
              <a:rPr lang="da-DK" sz="2300" dirty="0"/>
              <a:t>I en degressiv beskatning rammer skatten forholdsmæssigt hårdere på dem med lav indkomst, fordi de skal afgive en større procentdel af deres </a:t>
            </a:r>
            <a:r>
              <a:rPr lang="da-DK" sz="2300" b="1" i="1" dirty="0"/>
              <a:t>disponible indkomst </a:t>
            </a:r>
            <a:r>
              <a:rPr lang="da-DK" sz="2300" dirty="0"/>
              <a:t>for at betale skat. </a:t>
            </a:r>
          </a:p>
          <a:p>
            <a:endParaRPr lang="da-DK" sz="2300" dirty="0"/>
          </a:p>
          <a:p>
            <a:r>
              <a:rPr lang="da-DK" sz="2300" dirty="0"/>
              <a:t>For dem med høj indkomst er den relative byrde lavere, da de har </a:t>
            </a:r>
            <a:r>
              <a:rPr lang="da-DK" sz="2300" b="1" i="1" dirty="0"/>
              <a:t>flere penge til rådighed</a:t>
            </a:r>
            <a:r>
              <a:rPr lang="da-DK" sz="2300" dirty="0"/>
              <a:t> efter skat sammenlignet med den person med lav indkomst.</a:t>
            </a:r>
          </a:p>
          <a:p>
            <a:endParaRPr lang="da-DK" sz="2300" dirty="0"/>
          </a:p>
          <a:p>
            <a:pPr algn="ctr"/>
            <a:r>
              <a:rPr lang="da-DK" sz="2300" b="1" dirty="0"/>
              <a:t>Hvad er det, som har en degressiv effekt i Danmark?</a:t>
            </a:r>
          </a:p>
        </p:txBody>
      </p:sp>
    </p:spTree>
    <p:extLst>
      <p:ext uri="{BB962C8B-B14F-4D97-AF65-F5344CB8AC3E}">
        <p14:creationId xmlns:p14="http://schemas.microsoft.com/office/powerpoint/2010/main" val="3584367330"/>
      </p:ext>
    </p:extLst>
  </p:cSld>
  <p:clrMapOvr>
    <a:masterClrMapping/>
  </p:clrMapOvr>
</p:sld>
</file>

<file path=ppt/theme/theme1.xml><?xml version="1.0" encoding="utf-8"?>
<a:theme xmlns:a="http://schemas.openxmlformats.org/drawingml/2006/main" name="BlobVTI">
  <a:themeElements>
    <a:clrScheme name="AnalogousFromRegularSeed_2SEEDS">
      <a:dk1>
        <a:srgbClr val="000000"/>
      </a:dk1>
      <a:lt1>
        <a:srgbClr val="FFFFFF"/>
      </a:lt1>
      <a:dk2>
        <a:srgbClr val="23323E"/>
      </a:dk2>
      <a:lt2>
        <a:srgbClr val="E8E3E2"/>
      </a:lt2>
      <a:accent1>
        <a:srgbClr val="3B94B1"/>
      </a:accent1>
      <a:accent2>
        <a:srgbClr val="46B4A1"/>
      </a:accent2>
      <a:accent3>
        <a:srgbClr val="4D74C3"/>
      </a:accent3>
      <a:accent4>
        <a:srgbClr val="B13B58"/>
      </a:accent4>
      <a:accent5>
        <a:srgbClr val="C3604D"/>
      </a:accent5>
      <a:accent6>
        <a:srgbClr val="B1803B"/>
      </a:accent6>
      <a:hlink>
        <a:srgbClr val="BF5F3F"/>
      </a:hlink>
      <a:folHlink>
        <a:srgbClr val="7F7F7F"/>
      </a:folHlink>
    </a:clrScheme>
    <a:fontScheme name="Blob">
      <a:majorFont>
        <a:latin typeface="Rockwell Nova Light"/>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9</TotalTime>
  <Words>295</Words>
  <Application>Microsoft Office PowerPoint</Application>
  <PresentationFormat>Widescreen</PresentationFormat>
  <Paragraphs>21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Avenir Next LT Pro</vt:lpstr>
      <vt:lpstr>Rockwell Nova Light</vt:lpstr>
      <vt:lpstr>The Hand Extrablack</vt:lpstr>
      <vt:lpstr>BlobVTI</vt:lpstr>
      <vt:lpstr>Økonomi – skat og afgifter</vt:lpstr>
      <vt:lpstr>Eksempel del 1:</vt:lpstr>
      <vt:lpstr>Eksempel del 2</vt:lpstr>
      <vt:lpstr>Altså:</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Jacob Jørgensen</dc:creator>
  <cp:lastModifiedBy>Jacob Jørgensen</cp:lastModifiedBy>
  <cp:revision>1</cp:revision>
  <dcterms:created xsi:type="dcterms:W3CDTF">2024-09-20T07:06:18Z</dcterms:created>
  <dcterms:modified xsi:type="dcterms:W3CDTF">2024-09-20T07:15:32Z</dcterms:modified>
</cp:coreProperties>
</file>