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Jørgensen" userId="0ba1b0a15159641d" providerId="LiveId" clId="{C4B51688-B876-4DE0-8B7C-E7553F4E0446}"/>
    <pc:docChg chg="modSld">
      <pc:chgData name="Jacob Jørgensen" userId="0ba1b0a15159641d" providerId="LiveId" clId="{C4B51688-B876-4DE0-8B7C-E7553F4E0446}" dt="2024-10-31T15:48:40.956" v="2" actId="14100"/>
      <pc:docMkLst>
        <pc:docMk/>
      </pc:docMkLst>
      <pc:sldChg chg="modSp mod">
        <pc:chgData name="Jacob Jørgensen" userId="0ba1b0a15159641d" providerId="LiveId" clId="{C4B51688-B876-4DE0-8B7C-E7553F4E0446}" dt="2024-10-31T15:48:40.956" v="2" actId="14100"/>
        <pc:sldMkLst>
          <pc:docMk/>
          <pc:sldMk cId="1848028867" sldId="256"/>
        </pc:sldMkLst>
        <pc:spChg chg="mod">
          <ac:chgData name="Jacob Jørgensen" userId="0ba1b0a15159641d" providerId="LiveId" clId="{C4B51688-B876-4DE0-8B7C-E7553F4E0446}" dt="2024-10-31T15:48:40.956" v="2" actId="14100"/>
          <ac:spMkLst>
            <pc:docMk/>
            <pc:sldMk cId="1848028867" sldId="256"/>
            <ac:spMk id="3" creationId="{72512E57-F722-BC8B-4110-3A5D48E151A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appe7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CA280448-FBCF-41C3-9C9F-F24641BB5054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42B-47E3-8B58-43D94EB0189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E4B932-F17E-4F5A-9A15-620B4D702A3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42B-47E3-8B58-43D94EB0189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8180916-E113-422D-B274-94EF85609DD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42B-47E3-8B58-43D94EB0189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826E9C6-9743-4C71-A6CB-D7F9123D276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42B-47E3-8B58-43D94EB0189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0568EE9-FF76-440A-923F-688076D55E7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42B-47E3-8B58-43D94EB0189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2C576FB-53C6-474C-8645-57FD519CCC7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42B-47E3-8B58-43D94EB0189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2CFAFAB-5741-426F-A62C-5161DBAB50E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42B-47E3-8B58-43D94EB0189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54EDB04-6CEA-4FCB-B95D-29645A360F0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542B-47E3-8B58-43D94EB0189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ED74A5D-662A-4D91-A1CA-A0535C74D953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542B-47E3-8B58-43D94EB0189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C98FDC0-BFD0-4851-80A4-53A65B7C20C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542B-47E3-8B58-43D94EB0189D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0FA295D1-7ED8-4BDE-9A85-591FEECD900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542B-47E3-8B58-43D94EB0189D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5DE2D9B5-B049-4F46-8456-52543076397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542B-47E3-8B58-43D94EB0189D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08B6A61B-B35B-43EA-AF9B-A399265A84C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542B-47E3-8B58-43D94EB0189D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C27E3794-CDDF-4E18-955E-F9E675AE70A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542B-47E3-8B58-43D94EB0189D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76FC404-0359-4F16-A904-0C9BEF8DC1F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542B-47E3-8B58-43D94EB0189D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EB33FDDD-0C08-4AD6-9D3B-51E496A0309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542B-47E3-8B58-43D94EB0189D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56342F41-DC4D-49A2-AE3B-276DC9BE93A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542B-47E3-8B58-43D94EB0189D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0579E471-B6A0-4E7E-8C8E-B56CC44015D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542B-47E3-8B58-43D94EB0189D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21C653FD-B666-4AF5-8D0F-E096B37E21B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542B-47E3-8B58-43D94EB0189D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E8CEF9B8-3E95-42EC-9D38-0D5D471E685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542B-47E3-8B58-43D94EB0189D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234E2269-72AE-40DF-A9D6-728B5A2D966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542B-47E3-8B58-43D94EB0189D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D3226F95-C301-4F58-B922-4D45B9D9AEE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542B-47E3-8B58-43D94EB018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 dirty="0"/>
                      <a:t>y = -6,7361x + 78,926</a:t>
                    </a:r>
                    <a:br>
                      <a:rPr lang="en-US" sz="1500" baseline="0" dirty="0"/>
                    </a:br>
                    <a:r>
                      <a:rPr lang="en-US" sz="1500" baseline="0" dirty="0"/>
                      <a:t>R² = 0,4635</a:t>
                    </a:r>
                    <a:endParaRPr lang="en-US" sz="15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542B-47E3-8B58-43D94EB018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1AC1BBF8-F247-49BD-A669-72DFE55791BB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3BC-4302-B1A1-783D12EC83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A114ECC-9192-4324-BD2D-1588CF262BE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3BC-4302-B1A1-783D12EC833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37B2208-F2EA-4D8A-8358-9253195730A1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3BC-4302-B1A1-783D12EC833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225FC65-D531-483E-A857-20F03AE704F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3BC-4302-B1A1-783D12EC833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147D6F1-35EB-4FBE-BC56-8A1819E5700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3BC-4302-B1A1-783D12EC833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5CE3A5C-5147-4AF3-AF86-2947C636527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3BC-4302-B1A1-783D12EC833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CB5C828-4092-4CF7-A8E0-724FF4BCA74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3BC-4302-B1A1-783D12EC833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1A938D8-B7DE-4D92-9A61-2CE63BD74ED6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3BC-4302-B1A1-783D12EC833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17CA732-1EAB-4480-BD34-75C2D03F3B3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3BC-4302-B1A1-783D12EC833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075DD51B-B496-43F4-BA23-0A4594116A4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3BC-4302-B1A1-783D12EC833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359774D0-D014-422C-A406-51CC280B277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3BC-4302-B1A1-783D12EC833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4FA7FA75-E3F9-4030-BCE6-280EBAEDEEB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3BC-4302-B1A1-783D12EC8335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6F2E3933-31C3-4E5C-B493-2695254E43BA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3BC-4302-B1A1-783D12EC8335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E8FAE5DE-FD53-48ED-8ED4-8DF33B14639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3BC-4302-B1A1-783D12EC8335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6BC236BF-5331-424E-A042-E212C51240D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3BC-4302-B1A1-783D12EC833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673118B7-3F92-49EB-ACA9-392771410F2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3BC-4302-B1A1-783D12EC833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8A1B37B8-0DF5-4535-BBEF-60C94D44D507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3BC-4302-B1A1-783D12EC8335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D22D7B9C-EEF8-4FB0-9FEA-DE7C10D5165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D3BC-4302-B1A1-783D12EC8335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3A8519E9-B04D-4612-8AF0-BA1E26F92DBE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D3BC-4302-B1A1-783D12EC8335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C23F17AD-8EEF-473D-94AF-FD2701197AA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D3BC-4302-B1A1-783D12EC8335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1FC3F409-706F-4055-B286-A1F8BF2F899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D3BC-4302-B1A1-783D12EC8335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2815CBC1-7EB6-45F2-AC70-01A76E2E4AA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D3BC-4302-B1A1-783D12EC83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 dirty="0"/>
                      <a:t>y = -6,7361x + 78,926</a:t>
                    </a:r>
                    <a:br>
                      <a:rPr lang="en-US" sz="1500" baseline="0" dirty="0"/>
                    </a:br>
                    <a:r>
                      <a:rPr lang="en-US" sz="1500" baseline="0" dirty="0"/>
                      <a:t>R² = 0,4635</a:t>
                    </a:r>
                    <a:endParaRPr lang="en-US" sz="15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D3BC-4302-B1A1-783D12EC8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a-DK"/>
              <a:t>Sammenhængen af mænden af ulighed og tillid i udvalgte landetitel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19A4D728-03D2-4098-A25F-2259D2AEB428}" type="CELLRANGE">
                      <a:rPr lang="en-US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E00-4936-A192-EEC44AE16B3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362B062-54ED-4AD7-862F-F8FDBDF728E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E00-4936-A192-EEC44AE16B3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27AAB4B-123A-47B4-8639-7913CF6265A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E00-4936-A192-EEC44AE16B3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A2195C6-BE62-4641-BAE7-05DD4D03CDB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E00-4936-A192-EEC44AE16B3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5660B75-5DCB-49BA-A825-4167E728095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E00-4936-A192-EEC44AE16B3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46348100-B999-48E2-8062-2282AEA1D88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5E00-4936-A192-EEC44AE16B3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A424DD8-A37D-4971-80F0-154BCA8E91C2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5E00-4936-A192-EEC44AE16B3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80E83E9E-890E-45BF-A61C-398F193678F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5E00-4936-A192-EEC44AE16B3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D68FEEF6-46B6-45C6-843B-5C8A8D5BF99F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5E00-4936-A192-EEC44AE16B37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6718CD7B-B627-4864-BCF7-267B039936F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5E00-4936-A192-EEC44AE16B37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F9EE2AC4-D77D-42B6-B624-94B1FADB252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5E00-4936-A192-EEC44AE16B37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9D1A8DF9-3D52-40D8-B0D8-039CFC5832B9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5E00-4936-A192-EEC44AE16B37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EBF690E0-9C83-471F-A786-764C53592CED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5E00-4936-A192-EEC44AE16B37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3F05A38A-3D12-4DAE-A26A-FEC731431DF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5E00-4936-A192-EEC44AE16B37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3CC2CB1D-058F-42AF-BEF9-68BA086025E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5E00-4936-A192-EEC44AE16B37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35A76119-05E9-432D-A85E-11913B3AE62C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5E00-4936-A192-EEC44AE16B37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E638E820-7514-4EBC-9F97-5B58007FB8B5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5E00-4936-A192-EEC44AE16B37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E0777DD2-2B9A-4DF9-A80F-F524C590F5B4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5E00-4936-A192-EEC44AE16B37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FF7F5D80-3538-431D-8882-EC611D0C01F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5E00-4936-A192-EEC44AE16B37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B008A09F-6B2E-4CB2-A838-6C63F700D31B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5E00-4936-A192-EEC44AE16B37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fld id="{472C1FDD-C2BA-48CD-8402-A8A6E2631ED0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4-5E00-4936-A192-EEC44AE16B37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fld id="{F908E1B8-B51B-4C59-BA3F-E54C3AFC1A68}" type="CELLRANGE">
                      <a:rPr lang="da-DK"/>
                      <a:pPr/>
                      <a:t>[CELLRANGE]</a:t>
                    </a:fld>
                    <a:endParaRPr lang="da-D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5-5E00-4936-A192-EEC44AE16B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38407835121503137"/>
                  <c:y val="3.443610765533601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aseline="0"/>
                      <a:t>y = -6,7361x + 78,926</a:t>
                    </a:r>
                    <a:br>
                      <a:rPr lang="en-US" sz="1500" baseline="0"/>
                    </a:br>
                    <a:r>
                      <a:rPr lang="en-US" sz="1500" baseline="0"/>
                      <a:t>R² = 0,4635</a:t>
                    </a:r>
                    <a:endParaRPr lang="en-US" sz="150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a-DK"/>
                </a:p>
              </c:txPr>
            </c:trendlineLbl>
          </c:trendline>
          <c:xVal>
            <c:numRef>
              <c:f>'Ark1'!$B$3:$B$24</c:f>
              <c:numCache>
                <c:formatCode>General</c:formatCode>
                <c:ptCount val="22"/>
                <c:pt idx="0">
                  <c:v>4.5999999999999996</c:v>
                </c:pt>
                <c:pt idx="1">
                  <c:v>4.3</c:v>
                </c:pt>
                <c:pt idx="2">
                  <c:v>3.7</c:v>
                </c:pt>
                <c:pt idx="3">
                  <c:v>5.6</c:v>
                </c:pt>
                <c:pt idx="4">
                  <c:v>5.2</c:v>
                </c:pt>
                <c:pt idx="5">
                  <c:v>6.2</c:v>
                </c:pt>
                <c:pt idx="6">
                  <c:v>6.5</c:v>
                </c:pt>
                <c:pt idx="7">
                  <c:v>6.7</c:v>
                </c:pt>
                <c:pt idx="8">
                  <c:v>5.3</c:v>
                </c:pt>
                <c:pt idx="9">
                  <c:v>8</c:v>
                </c:pt>
                <c:pt idx="10">
                  <c:v>5.5</c:v>
                </c:pt>
                <c:pt idx="11">
                  <c:v>7.17</c:v>
                </c:pt>
                <c:pt idx="12">
                  <c:v>4</c:v>
                </c:pt>
                <c:pt idx="13">
                  <c:v>7</c:v>
                </c:pt>
                <c:pt idx="14">
                  <c:v>5.6</c:v>
                </c:pt>
                <c:pt idx="15">
                  <c:v>6.8</c:v>
                </c:pt>
                <c:pt idx="16">
                  <c:v>3.4</c:v>
                </c:pt>
                <c:pt idx="17">
                  <c:v>6.8</c:v>
                </c:pt>
                <c:pt idx="18">
                  <c:v>3.9</c:v>
                </c:pt>
                <c:pt idx="19">
                  <c:v>9.6999999999999993</c:v>
                </c:pt>
                <c:pt idx="20">
                  <c:v>5.7</c:v>
                </c:pt>
                <c:pt idx="21">
                  <c:v>8.5500000000000007</c:v>
                </c:pt>
              </c:numCache>
            </c:numRef>
          </c:xVal>
          <c:yVal>
            <c:numRef>
              <c:f>'Ark1'!$C$3:$C$24</c:f>
              <c:numCache>
                <c:formatCode>General</c:formatCode>
                <c:ptCount val="22"/>
                <c:pt idx="0">
                  <c:v>30.7</c:v>
                </c:pt>
                <c:pt idx="1">
                  <c:v>66.5</c:v>
                </c:pt>
                <c:pt idx="2">
                  <c:v>58</c:v>
                </c:pt>
                <c:pt idx="3">
                  <c:v>22.2</c:v>
                </c:pt>
                <c:pt idx="4">
                  <c:v>34.799999999999997</c:v>
                </c:pt>
                <c:pt idx="5">
                  <c:v>23.7</c:v>
                </c:pt>
                <c:pt idx="6">
                  <c:v>35.200000000000003</c:v>
                </c:pt>
                <c:pt idx="7">
                  <c:v>32.6</c:v>
                </c:pt>
                <c:pt idx="8">
                  <c:v>59.8</c:v>
                </c:pt>
                <c:pt idx="9">
                  <c:v>10</c:v>
                </c:pt>
                <c:pt idx="10">
                  <c:v>36.200000000000003</c:v>
                </c:pt>
                <c:pt idx="11">
                  <c:v>29.8</c:v>
                </c:pt>
                <c:pt idx="12">
                  <c:v>66.3</c:v>
                </c:pt>
                <c:pt idx="13">
                  <c:v>39.9</c:v>
                </c:pt>
                <c:pt idx="14">
                  <c:v>38.799999999999997</c:v>
                </c:pt>
                <c:pt idx="15">
                  <c:v>23.5</c:v>
                </c:pt>
                <c:pt idx="16">
                  <c:v>43.1</c:v>
                </c:pt>
                <c:pt idx="17">
                  <c:v>49.1</c:v>
                </c:pt>
                <c:pt idx="18">
                  <c:v>65.3</c:v>
                </c:pt>
                <c:pt idx="19">
                  <c:v>16.899999999999999</c:v>
                </c:pt>
                <c:pt idx="20">
                  <c:v>41</c:v>
                </c:pt>
                <c:pt idx="21">
                  <c:v>35.799999999999997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'Ark1'!$A$3:$A$24</c15:f>
                <c15:dlblRangeCache>
                  <c:ptCount val="22"/>
                  <c:pt idx="0">
                    <c:v>Belgien</c:v>
                  </c:pt>
                  <c:pt idx="1">
                    <c:v>Danmark</c:v>
                  </c:pt>
                  <c:pt idx="2">
                    <c:v>Finland</c:v>
                  </c:pt>
                  <c:pt idx="3">
                    <c:v>Frankrig</c:v>
                  </c:pt>
                  <c:pt idx="4">
                    <c:v>Tyskland</c:v>
                  </c:pt>
                  <c:pt idx="5">
                    <c:v>Grækenland</c:v>
                  </c:pt>
                  <c:pt idx="6">
                    <c:v>Irland</c:v>
                  </c:pt>
                  <c:pt idx="7">
                    <c:v>Italien</c:v>
                  </c:pt>
                  <c:pt idx="8">
                    <c:v>Holland</c:v>
                  </c:pt>
                  <c:pt idx="9">
                    <c:v>Portual</c:v>
                  </c:pt>
                  <c:pt idx="10">
                    <c:v>Spanien</c:v>
                  </c:pt>
                  <c:pt idx="11">
                    <c:v>Storbritanien</c:v>
                  </c:pt>
                  <c:pt idx="12">
                    <c:v>Sverige</c:v>
                  </c:pt>
                  <c:pt idx="13">
                    <c:v>Australien</c:v>
                  </c:pt>
                  <c:pt idx="14">
                    <c:v>Canada</c:v>
                  </c:pt>
                  <c:pt idx="15">
                    <c:v>Isreal</c:v>
                  </c:pt>
                  <c:pt idx="16">
                    <c:v>Japan</c:v>
                  </c:pt>
                  <c:pt idx="17">
                    <c:v>New Zealand</c:v>
                  </c:pt>
                  <c:pt idx="18">
                    <c:v>Norge</c:v>
                  </c:pt>
                  <c:pt idx="19">
                    <c:v>Singapore</c:v>
                  </c:pt>
                  <c:pt idx="20">
                    <c:v>Schweitz</c:v>
                  </c:pt>
                  <c:pt idx="21">
                    <c:v>USA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5E00-4936-A192-EEC44AE16B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5958752"/>
        <c:axId val="655959168"/>
      </c:scatterChart>
      <c:valAx>
        <c:axId val="655958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Graden af ulighed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9168"/>
        <c:crosses val="autoZero"/>
        <c:crossBetween val="midCat"/>
      </c:valAx>
      <c:valAx>
        <c:axId val="6559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a-DK"/>
                  <a:t>Føleslen af tillid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55958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0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1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8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8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5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9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01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7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4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40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1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01" r:id="rId4"/>
    <p:sldLayoutId id="2147483702" r:id="rId5"/>
    <p:sldLayoutId id="2147483707" r:id="rId6"/>
    <p:sldLayoutId id="2147483703" r:id="rId7"/>
    <p:sldLayoutId id="2147483704" r:id="rId8"/>
    <p:sldLayoutId id="2147483705" r:id="rId9"/>
    <p:sldLayoutId id="2147483706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0D4398-84C2-41B8-BF30-3157F7B18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chool desk with books and pencils with chalkboard in background">
            <a:extLst>
              <a:ext uri="{FF2B5EF4-FFF2-40B4-BE49-F238E27FC236}">
                <a16:creationId xmlns:a16="http://schemas.microsoft.com/office/drawing/2014/main" id="{BFA9DF5B-FB34-F741-F733-B8D9611D92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067" r="-1" b="-1"/>
          <a:stretch/>
        </p:blipFill>
        <p:spPr>
          <a:xfrm>
            <a:off x="20" y="10"/>
            <a:ext cx="9137156" cy="6857989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1E519840-CB5B-442F-AF8C-F848E7699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5558" y="-6724"/>
            <a:ext cx="4265457" cy="6868736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240216 w 5664007"/>
              <a:gd name="connsiteY0" fmla="*/ 0 h 6857998"/>
              <a:gd name="connsiteX1" fmla="*/ 5664007 w 5664007"/>
              <a:gd name="connsiteY1" fmla="*/ 0 h 6857998"/>
              <a:gd name="connsiteX2" fmla="*/ 5664007 w 5664007"/>
              <a:gd name="connsiteY2" fmla="*/ 6857998 h 6857998"/>
              <a:gd name="connsiteX3" fmla="*/ 0 w 5664007"/>
              <a:gd name="connsiteY3" fmla="*/ 6846045 h 6857998"/>
              <a:gd name="connsiteX4" fmla="*/ 2240216 w 5664007"/>
              <a:gd name="connsiteY4" fmla="*/ 0 h 6857998"/>
              <a:gd name="connsiteX0" fmla="*/ 2170935 w 5594726"/>
              <a:gd name="connsiteY0" fmla="*/ 0 h 6865085"/>
              <a:gd name="connsiteX1" fmla="*/ 5594726 w 5594726"/>
              <a:gd name="connsiteY1" fmla="*/ 0 h 6865085"/>
              <a:gd name="connsiteX2" fmla="*/ 5594726 w 5594726"/>
              <a:gd name="connsiteY2" fmla="*/ 6857998 h 6865085"/>
              <a:gd name="connsiteX3" fmla="*/ 0 w 5594726"/>
              <a:gd name="connsiteY3" fmla="*/ 6865085 h 6865085"/>
              <a:gd name="connsiteX4" fmla="*/ 2170935 w 5594726"/>
              <a:gd name="connsiteY4" fmla="*/ 0 h 6865085"/>
              <a:gd name="connsiteX0" fmla="*/ 1747097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747097 w 5170888"/>
              <a:gd name="connsiteY4" fmla="*/ 0 h 6865085"/>
              <a:gd name="connsiteX0" fmla="*/ 1404766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404766 w 5170888"/>
              <a:gd name="connsiteY4" fmla="*/ 0 h 686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0888" h="6865085">
                <a:moveTo>
                  <a:pt x="1404766" y="0"/>
                </a:moveTo>
                <a:lnTo>
                  <a:pt x="5170888" y="0"/>
                </a:lnTo>
                <a:lnTo>
                  <a:pt x="5170888" y="6857998"/>
                </a:lnTo>
                <a:lnTo>
                  <a:pt x="0" y="6865085"/>
                </a:lnTo>
                <a:lnTo>
                  <a:pt x="1404766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9E03E-4DEF-B5B5-4DFF-5B08301D7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4192" y="3025587"/>
            <a:ext cx="3613081" cy="2985247"/>
          </a:xfrm>
        </p:spPr>
        <p:txBody>
          <a:bodyPr>
            <a:normAutofit/>
          </a:bodyPr>
          <a:lstStyle/>
          <a:p>
            <a:pPr algn="l"/>
            <a:r>
              <a:rPr lang="da-DK" sz="4100" dirty="0"/>
              <a:t>I dag: lineær regression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512E57-F722-BC8B-4110-3A5D48E15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6257" y="1116873"/>
            <a:ext cx="3101016" cy="1520669"/>
          </a:xfrm>
        </p:spPr>
        <p:txBody>
          <a:bodyPr>
            <a:normAutofit/>
          </a:bodyPr>
          <a:lstStyle/>
          <a:p>
            <a:pPr algn="r"/>
            <a:r>
              <a:rPr lang="da-DK" sz="2500" dirty="0"/>
              <a:t>Databehandling i samfundsfag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7EF422-3076-48F2-A38B-7CA851778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31959" y="0"/>
            <a:ext cx="5279056" cy="77792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896548C-21A4-493D-B220-64E89F1E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81082" y="-6724"/>
            <a:ext cx="2279175" cy="68647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02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BBF8D-FEDF-5621-D631-D49FBC0A8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Men, hvordan laver man den?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8C913-2F5F-E596-3DC5-E6C9AE12A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7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319-36BC-E2E1-5A6C-0A0D57F9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76" y="533401"/>
            <a:ext cx="10326624" cy="1382156"/>
          </a:xfrm>
        </p:spPr>
        <p:txBody>
          <a:bodyPr>
            <a:normAutofit/>
          </a:bodyPr>
          <a:lstStyle/>
          <a:p>
            <a:r>
              <a:rPr lang="da-DK" i="0" dirty="0"/>
              <a:t>Når man laver lineær regression: 6 ting du </a:t>
            </a:r>
            <a:r>
              <a:rPr lang="da-DK" i="0" u="sng" dirty="0"/>
              <a:t>skal</a:t>
            </a:r>
            <a:r>
              <a:rPr lang="da-DK" i="0" dirty="0"/>
              <a:t> gøre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A374-9A67-9934-5E4B-818D666C1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beskriver figuren ud fra dens to akser og udleder fra formlen (y=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), hvordan hældnings-koefficienten x påvirker y.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forklarer den teoretiske sammenhæng mellem de to variable ud fra faglig viden.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tolker R</a:t>
            </a:r>
            <a:r>
              <a:rPr lang="da-DK" sz="1800" b="1" baseline="30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2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forholder mig til punkternes beliggenhed.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forholder mig til 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18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diskuterer kausaliteten mellem de to variable.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608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9BDE5-0ADD-8A3E-A3C5-514097F5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Hvordan ser lineær regression ud:</a:t>
            </a:r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8238629E-DF9D-211E-E51C-5758583CE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3173626"/>
              </p:ext>
            </p:extLst>
          </p:nvPr>
        </p:nvGraphicFramePr>
        <p:xfrm>
          <a:off x="4010875" y="1732677"/>
          <a:ext cx="7681545" cy="3828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EE47F16-E7AE-2B5C-C0A5-218AE3BEC2E4}"/>
              </a:ext>
            </a:extLst>
          </p:cNvPr>
          <p:cNvSpPr txBox="1"/>
          <p:nvPr/>
        </p:nvSpPr>
        <p:spPr>
          <a:xfrm>
            <a:off x="106387" y="1915557"/>
            <a:ext cx="4127285" cy="4401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Ligningen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 = </a:t>
            </a:r>
            <a:r>
              <a:rPr lang="da-DK" sz="1500" b="1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viser, hvor meget en ændring i vores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x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(x vokser med 1) ændrer i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En negativ x-værdi har en ”faldende” tendenslinje og betyder, at der er en </a:t>
            </a:r>
            <a:r>
              <a:rPr lang="da-DK" sz="1500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negativ sammenhæng mellem x og y</a:t>
            </a: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= </a:t>
            </a:r>
            <a:r>
              <a:rPr lang="da-DK" sz="1500" i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når x stiger falder y.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En positiv x-værdi gælder det omvendt.</a:t>
            </a:r>
            <a:endParaRPr lang="da-DK" sz="1500" i="1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da-DK" sz="15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For denne lineære regression gælder det at: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Følelsen af tillid: hvor stor tillid har du til dine medborgere (0 = ingen, 100 = meget stor)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da-DK" sz="15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Graden af ulighed: hvor meget mere tjener den </a:t>
            </a:r>
            <a:r>
              <a:rPr lang="da-DK" sz="15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rigeste femtedel end den fattigste femtedel? (0 = ingen forskel, 12 = meget stor forskel)</a:t>
            </a:r>
            <a:endParaRPr lang="da-DK" sz="15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ACA8C-CDE4-3C2B-F433-EC125289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4109" y="542926"/>
            <a:ext cx="5627891" cy="1668143"/>
          </a:xfrm>
        </p:spPr>
        <p:txBody>
          <a:bodyPr>
            <a:normAutofit/>
          </a:bodyPr>
          <a:lstStyle/>
          <a:p>
            <a:r>
              <a:rPr lang="da-DK" sz="3400" i="0" dirty="0"/>
              <a:t>Hvis vi kigger på regressionsligningen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27A3F-463F-267C-7902-9E3797365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269942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Formlen i kender: </a:t>
            </a:r>
            <a:r>
              <a:rPr lang="da-DK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y=</a:t>
            </a:r>
            <a:r>
              <a:rPr lang="da-DK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– hvad er det </a:t>
            </a:r>
            <a:r>
              <a:rPr lang="da-DK" b="1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</a:t>
            </a:r>
            <a:r>
              <a:rPr lang="da-DK" b="1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er?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US" sz="2400" baseline="0" dirty="0"/>
              <a:t>y = -6,7361x + 78,926</a:t>
            </a:r>
          </a:p>
          <a:p>
            <a:pPr>
              <a:spcAft>
                <a:spcPts val="800"/>
              </a:spcAft>
            </a:pPr>
            <a:r>
              <a:rPr lang="da-DK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U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 fra den lineære regressions formel kan vi se, at hvis uligheden stiger i et land, vil følelsen</a:t>
            </a:r>
            <a:r>
              <a:rPr lang="da-DK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af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tillid i det land falde (med 6,74 enheder).</a:t>
            </a:r>
          </a:p>
          <a:p>
            <a:pPr>
              <a:spcAft>
                <a:spcPts val="800"/>
              </a:spcAft>
              <a:buFontTx/>
              <a:buChar char="-"/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Herefter skal man inddrage faglighed til at forklare, hvorfor der er den sammenhæng – ofte vil der stå i opgaveformuleringen, hvilken teori/faglighed, man skal anvende.</a:t>
            </a:r>
          </a:p>
          <a:p>
            <a:pPr>
              <a:spcAft>
                <a:spcPts val="800"/>
              </a:spcAft>
            </a:pP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R2-værdien (</a:t>
            </a:r>
            <a:r>
              <a:rPr lang="en-US" sz="2400" baseline="0" dirty="0"/>
              <a:t>R² = 0,4635)</a:t>
            </a:r>
            <a:r>
              <a:rPr lang="da-DK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fortæller os, hvor meget af variansen i den afhængige variabel (y), der kan forklares med den uafhængige variabel (x).</a:t>
            </a:r>
            <a:endParaRPr lang="da-DK" dirty="0"/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CE90ABD6-6E97-F2B7-ECA2-25B658AFC1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2439783"/>
              </p:ext>
            </p:extLst>
          </p:nvPr>
        </p:nvGraphicFramePr>
        <p:xfrm>
          <a:off x="320842" y="256675"/>
          <a:ext cx="5922425" cy="62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9744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5869C3-7E20-20A3-74F1-F8FC7F6A904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143000" y="267733"/>
                <a:ext cx="9906000" cy="1382156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da-DK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p>
                        <m:r>
                          <a:rPr lang="da-DK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i="0" dirty="0"/>
                  <a:t>-værdien forklaret: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05869C3-7E20-20A3-74F1-F8FC7F6A90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143000" y="267733"/>
                <a:ext cx="9906000" cy="1382156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B4FE12-07D8-1202-1107-9ED41132FF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5612" y="1320705"/>
                <a:ext cx="10780776" cy="4674710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R²-værdien handler om 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sammenhæng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forklaringsgraden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) IKKE </a:t>
                </a:r>
                <a:r>
                  <a:rPr lang="en-US" sz="1300" baseline="0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troværdighed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–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Omtal det derfor kun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som </a:t>
                </a:r>
                <a:r>
                  <a:rPr lang="da-DK" sz="1300" b="1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svag, moderat eller stærk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sammenhæng – og HUSK dette har </a:t>
                </a:r>
                <a:r>
                  <a:rPr lang="da-DK" sz="1300" b="1" i="1" u="sng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intet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at gøre med målingens/analysens troværdighed!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6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&lt; 0,3 = svag forklaringsgrad		0,3-0,7 = moderat forklaringsgrad	&gt; 0,7 = stærk forklaringsgrad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da-DK" sz="1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Hvis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100 ville graden af ulighed (x) forklare 100% af hvorfor følelsen af tillid (y) falder.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i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Omvendt: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Hvis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ville graden af ulighed (x) forklare </a:t>
                </a:r>
                <a:r>
                  <a:rPr lang="da-DK" sz="13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% af hvorfor </a:t>
                </a:r>
                <a:r>
                  <a:rPr lang="da-DK" sz="1300" b="1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følesen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af tillid (y) falder.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Nu hvor </a:t>
                </a:r>
                <a:r>
                  <a:rPr lang="en-US" sz="1300" baseline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R² = 0,4635  </a:t>
                </a:r>
                <a:r>
                  <a:rPr lang="da-DK" sz="13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kan vi sige følgende: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Med 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13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da-DK" sz="1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-værdi på 46,35% er der tale om en moderat sammenhæng. Derudover kan vi ud fra værdien konkludere at 46,35% af variationen af graden tillid i de udvalgte lande kan forklares med graden af ulighed. Men 53,65% af følelsen af tillid skal forklares med andre variable.” </a:t>
                </a: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3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Fortsæt evt. hvis man har en faglig idé: ”Disse kunne være… ” = </a:t>
                </a:r>
                <a:r>
                  <a:rPr lang="da-DK" sz="1300" b="1" u="sng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stærk besvarelse!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0B4FE12-07D8-1202-1107-9ED41132FF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5612" y="1320705"/>
                <a:ext cx="10780776" cy="4674710"/>
              </a:xfrm>
              <a:blipFill>
                <a:blip r:embed="rId3"/>
                <a:stretch>
                  <a:fillRect l="-33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16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F76928-FF01-42CB-B64F-60011E34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da-DK" i="0" dirty="0" err="1"/>
              <a:t>outliers</a:t>
            </a:r>
            <a:endParaRPr lang="da-DK" i="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57542-C942-CBCA-A723-545531329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637" y="2211069"/>
            <a:ext cx="5315083" cy="4113531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Fremhæv, punkter, der ligger langt </a:t>
            </a:r>
            <a:r>
              <a:rPr lang="da-DK" sz="22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og alene </a:t>
            </a: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fra linjen – præsenter dem som </a:t>
            </a:r>
            <a:r>
              <a:rPr lang="da-DK" sz="2200" i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i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22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a-DK" sz="2200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kan være ubetydelige og afspejle fejl i en enkelt måling, men de kan også være interessante og vise et behov for nærmere undersøgelse af denne observation. 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r>
              <a:rPr lang="da-DK" sz="22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Hertil skal I inddrage relevant faglig viden.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Tx/>
              <a:buChar char="-"/>
            </a:pPr>
            <a:endParaRPr lang="da-DK" sz="22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spcAft>
                <a:spcPts val="800"/>
              </a:spcAft>
              <a:buNone/>
            </a:pP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Hvad kunne være </a:t>
            </a:r>
            <a:r>
              <a:rPr lang="da-DK" sz="2200" b="1" u="sng" dirty="0" err="1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her? Kan vi forklare, hvorfor disse er </a:t>
            </a:r>
            <a:r>
              <a:rPr lang="da-DK" sz="2200" b="1" u="sng" dirty="0" err="1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200" b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?</a:t>
            </a:r>
            <a:endParaRPr lang="da-DK" sz="2200" b="1" u="sng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da-DK" sz="2200" dirty="0"/>
          </a:p>
        </p:txBody>
      </p:sp>
      <p:graphicFrame>
        <p:nvGraphicFramePr>
          <p:cNvPr id="4" name="Diagram 1">
            <a:extLst>
              <a:ext uri="{FF2B5EF4-FFF2-40B4-BE49-F238E27FC236}">
                <a16:creationId xmlns:a16="http://schemas.microsoft.com/office/drawing/2014/main" id="{E91A3C5E-2157-2A43-2EF1-7482C8AF0E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4513324"/>
              </p:ext>
            </p:extLst>
          </p:nvPr>
        </p:nvGraphicFramePr>
        <p:xfrm>
          <a:off x="210312" y="192024"/>
          <a:ext cx="6032955" cy="642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828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4557-AB91-A424-057C-3D3FA9B2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Kausalitet og </a:t>
            </a:r>
            <a:r>
              <a:rPr lang="da-DK" i="0" u="sng" dirty="0"/>
              <a:t>omvendt</a:t>
            </a:r>
            <a:r>
              <a:rPr lang="da-DK" i="0" dirty="0"/>
              <a:t> kausalitet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C974D-9302-E12B-0770-BF34DA24F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 skal forholde jer til, om det kun er variablen på jeres x-akse (den uafhængige), der kan forklare variation i variablen på y-aksen (den afhængige)? Eller om kausaliteten også kan virke den anden vej?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Fx kan følelsen af tillid have en betydning af graden af ulighed, som den er målt i vores datasæt? 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Hvis kausaliteten går begge veje, skyldes det en bagvedliggende variabel, der påvirker begge variable i regressionen (kaldes en </a:t>
            </a:r>
            <a:r>
              <a:rPr lang="da-DK" sz="18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spuriøs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sammenhæng).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Spørgsmålet er: kan y give mere eller mindre påvirke x? Altså, </a:t>
            </a: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an tillid få den rigeste femtedel til at tjene mere eller mere/mindre end den fattigste femtedel?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Har man ikke et svar antager man, så skriver man:</a:t>
            </a:r>
            <a:r>
              <a:rPr lang="da-DK" sz="1800" b="1" i="1" u="sng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der ikke er omvendt kausalitet.</a:t>
            </a:r>
            <a:endParaRPr lang="da-DK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529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01C79-91D8-60E1-8845-02FE18EFB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Hvordan kan det se ud på skrift?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10953-25C8-57C7-6C34-0720ED07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Der er </a:t>
            </a:r>
            <a:r>
              <a:rPr lang="da-DK" sz="1800" b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ikke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omvendt kausalitet: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 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Kausaliteten i datasættet virker kun fra uafhængige variabel (x) til afhængige variabel (y)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da følelsen af tillid ikke kan gøre, at man som landets rigeste femtedel tjener mere eller mindre end landets fattigste femtedel.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Der </a:t>
            </a:r>
            <a:r>
              <a:rPr lang="da-DK" sz="1800" b="1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er</a:t>
            </a:r>
            <a:r>
              <a:rPr lang="da-DK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da-DK" sz="1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omvendt kausalitet:</a:t>
            </a:r>
            <a:endParaRPr lang="da-DK" sz="1800" b="1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 Kausaliteten i datasættet kan gå begge veje, og vi kan derfor tale om en </a:t>
            </a:r>
            <a:r>
              <a:rPr lang="da-DK" sz="1800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spuriøs</a:t>
            </a:r>
            <a:r>
              <a:rPr lang="da-DK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 sammenhæng, da en større grad a tillid i lande kan have betydning for om ressourcer i landet omfordeles effektivt. Her kan man fx kigge på den universelle velfærdsmodel, som kræver tillid for at kunne virke, men som skaber en høj grad af lighed.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93110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6582-152C-CC2F-63A7-80360D86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0" dirty="0"/>
              <a:t>Når man har gjort alt det: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E48F9-0CCE-3290-9DF0-C9147D327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beskrevet figuren ud fra dens to akser og udledt fra formlen (y=</a:t>
            </a:r>
            <a:r>
              <a:rPr lang="da-DK" sz="24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ax+b</a:t>
            </a: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), hvordan hældnings-koefficienten x påvirker y.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forklaret den teoretiske sammenhæng mellem de to variable ud fra faglig viden.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tolket på R</a:t>
            </a:r>
            <a:r>
              <a:rPr lang="da-DK" sz="2400" b="1" baseline="30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2</a:t>
            </a: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-værdien.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forholdt mig til punkternes beliggenhed.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forholdt mig til </a:t>
            </a:r>
            <a:r>
              <a:rPr lang="da-DK" sz="2400" b="1" dirty="0" err="1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outliers</a:t>
            </a:r>
            <a:r>
              <a:rPr lang="da-DK" sz="24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da-DK" sz="2400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arenR"/>
            </a:pPr>
            <a:r>
              <a:rPr lang="da-DK" sz="24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Jeg har diskuteret kausaliteten mellem de to variable.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da-DK" b="1" dirty="0"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Du har nu tolket en lineær regression! :D</a:t>
            </a:r>
            <a:endParaRPr lang="da-DK" sz="24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6710529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LightSeedLeftStep">
      <a:dk1>
        <a:srgbClr val="000000"/>
      </a:dk1>
      <a:lt1>
        <a:srgbClr val="FFFFFF"/>
      </a:lt1>
      <a:dk2>
        <a:srgbClr val="21373A"/>
      </a:dk2>
      <a:lt2>
        <a:srgbClr val="E8E2E2"/>
      </a:lt2>
      <a:accent1>
        <a:srgbClr val="80A9A7"/>
      </a:accent1>
      <a:accent2>
        <a:srgbClr val="75AB91"/>
      </a:accent2>
      <a:accent3>
        <a:srgbClr val="81AC86"/>
      </a:accent3>
      <a:accent4>
        <a:srgbClr val="86AC76"/>
      </a:accent4>
      <a:accent5>
        <a:srgbClr val="9AA57D"/>
      </a:accent5>
      <a:accent6>
        <a:srgbClr val="A9A274"/>
      </a:accent6>
      <a:hlink>
        <a:srgbClr val="AE696D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1000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Univers Condensed Light</vt:lpstr>
      <vt:lpstr>Walbaum Display Light</vt:lpstr>
      <vt:lpstr>AngleLinesVTI</vt:lpstr>
      <vt:lpstr>I dag: lineær regression</vt:lpstr>
      <vt:lpstr>Når man laver lineær regression: 6 ting du skal gøre</vt:lpstr>
      <vt:lpstr>Hvordan ser lineær regression ud:</vt:lpstr>
      <vt:lpstr>Hvis vi kigger på regressionsligningen</vt:lpstr>
      <vt:lpstr>R^2-værdien forklaret:</vt:lpstr>
      <vt:lpstr>outliers</vt:lpstr>
      <vt:lpstr>Kausalitet og omvendt kausalitet</vt:lpstr>
      <vt:lpstr>Hvordan kan det se ud på skrift?</vt:lpstr>
      <vt:lpstr>Når man har gjort alt det:</vt:lpstr>
      <vt:lpstr>Men, hvordan laver man den?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Jørgensen</dc:creator>
  <cp:lastModifiedBy>Jacob Jørgensen</cp:lastModifiedBy>
  <cp:revision>1</cp:revision>
  <dcterms:created xsi:type="dcterms:W3CDTF">2024-10-31T14:53:52Z</dcterms:created>
  <dcterms:modified xsi:type="dcterms:W3CDTF">2024-10-31T15:48:43Z</dcterms:modified>
</cp:coreProperties>
</file>