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4" r:id="rId8"/>
    <p:sldId id="263" r:id="rId9"/>
    <p:sldId id="262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F34294-48E5-49FE-BB85-544AD8111B3A}" v="338" dt="2024-11-04T09:03:33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90F34294-48E5-49FE-BB85-544AD8111B3A}"/>
    <pc:docChg chg="undo custSel addSld delSld modSld">
      <pc:chgData name="Jacob Jørgensen" userId="0ba1b0a15159641d" providerId="LiveId" clId="{90F34294-48E5-49FE-BB85-544AD8111B3A}" dt="2024-11-04T09:42:18.485" v="516" actId="20577"/>
      <pc:docMkLst>
        <pc:docMk/>
      </pc:docMkLst>
      <pc:sldChg chg="modSp mod">
        <pc:chgData name="Jacob Jørgensen" userId="0ba1b0a15159641d" providerId="LiveId" clId="{90F34294-48E5-49FE-BB85-544AD8111B3A}" dt="2024-11-04T09:42:18.485" v="516" actId="20577"/>
        <pc:sldMkLst>
          <pc:docMk/>
          <pc:sldMk cId="957679650" sldId="257"/>
        </pc:sldMkLst>
        <pc:spChg chg="mod">
          <ac:chgData name="Jacob Jørgensen" userId="0ba1b0a15159641d" providerId="LiveId" clId="{90F34294-48E5-49FE-BB85-544AD8111B3A}" dt="2024-11-04T09:42:18.485" v="516" actId="20577"/>
          <ac:spMkLst>
            <pc:docMk/>
            <pc:sldMk cId="957679650" sldId="257"/>
            <ac:spMk id="2" creationId="{B91D87D3-168A-AD72-0DEB-79F35402F62A}"/>
          </ac:spMkLst>
        </pc:spChg>
      </pc:sldChg>
      <pc:sldChg chg="modSp mod">
        <pc:chgData name="Jacob Jørgensen" userId="0ba1b0a15159641d" providerId="LiveId" clId="{90F34294-48E5-49FE-BB85-544AD8111B3A}" dt="2024-11-04T09:29:06.195" v="486" actId="20577"/>
        <pc:sldMkLst>
          <pc:docMk/>
          <pc:sldMk cId="523721941" sldId="258"/>
        </pc:sldMkLst>
        <pc:spChg chg="mod">
          <ac:chgData name="Jacob Jørgensen" userId="0ba1b0a15159641d" providerId="LiveId" clId="{90F34294-48E5-49FE-BB85-544AD8111B3A}" dt="2024-11-04T08:52:21.017" v="120" actId="20577"/>
          <ac:spMkLst>
            <pc:docMk/>
            <pc:sldMk cId="523721941" sldId="258"/>
            <ac:spMk id="2" creationId="{86CF12B3-98F5-088A-B623-EB9E4A185701}"/>
          </ac:spMkLst>
        </pc:spChg>
        <pc:spChg chg="mod">
          <ac:chgData name="Jacob Jørgensen" userId="0ba1b0a15159641d" providerId="LiveId" clId="{90F34294-48E5-49FE-BB85-544AD8111B3A}" dt="2024-11-04T09:29:06.195" v="486" actId="20577"/>
          <ac:spMkLst>
            <pc:docMk/>
            <pc:sldMk cId="523721941" sldId="258"/>
            <ac:spMk id="3" creationId="{9AC2B8AB-5899-4454-1CCA-74137807D2BA}"/>
          </ac:spMkLst>
        </pc:spChg>
      </pc:sldChg>
      <pc:sldChg chg="modSp mod">
        <pc:chgData name="Jacob Jørgensen" userId="0ba1b0a15159641d" providerId="LiveId" clId="{90F34294-48E5-49FE-BB85-544AD8111B3A}" dt="2024-11-04T08:52:32.311" v="124" actId="27636"/>
        <pc:sldMkLst>
          <pc:docMk/>
          <pc:sldMk cId="3949016422" sldId="259"/>
        </pc:sldMkLst>
        <pc:spChg chg="mod">
          <ac:chgData name="Jacob Jørgensen" userId="0ba1b0a15159641d" providerId="LiveId" clId="{90F34294-48E5-49FE-BB85-544AD8111B3A}" dt="2024-11-04T08:52:32.311" v="124" actId="27636"/>
          <ac:spMkLst>
            <pc:docMk/>
            <pc:sldMk cId="3949016422" sldId="259"/>
            <ac:spMk id="3" creationId="{CA9055D3-CB30-D534-D0C0-F175BDFB2D1D}"/>
          </ac:spMkLst>
        </pc:spChg>
      </pc:sldChg>
      <pc:sldChg chg="modSp mod">
        <pc:chgData name="Jacob Jørgensen" userId="0ba1b0a15159641d" providerId="LiveId" clId="{90F34294-48E5-49FE-BB85-544AD8111B3A}" dt="2024-11-04T08:35:08.642" v="104" actId="255"/>
        <pc:sldMkLst>
          <pc:docMk/>
          <pc:sldMk cId="1814340326" sldId="260"/>
        </pc:sldMkLst>
        <pc:spChg chg="mod">
          <ac:chgData name="Jacob Jørgensen" userId="0ba1b0a15159641d" providerId="LiveId" clId="{90F34294-48E5-49FE-BB85-544AD8111B3A}" dt="2024-11-04T08:35:08.642" v="104" actId="255"/>
          <ac:spMkLst>
            <pc:docMk/>
            <pc:sldMk cId="1814340326" sldId="260"/>
            <ac:spMk id="3" creationId="{7DD1C31F-68CE-ACB6-8040-194DFFA7D345}"/>
          </ac:spMkLst>
        </pc:spChg>
      </pc:sldChg>
      <pc:sldChg chg="modSp modAnim">
        <pc:chgData name="Jacob Jørgensen" userId="0ba1b0a15159641d" providerId="LiveId" clId="{90F34294-48E5-49FE-BB85-544AD8111B3A}" dt="2024-11-04T09:02:18.778" v="482" actId="20577"/>
        <pc:sldMkLst>
          <pc:docMk/>
          <pc:sldMk cId="2554792567" sldId="261"/>
        </pc:sldMkLst>
        <pc:spChg chg="mod">
          <ac:chgData name="Jacob Jørgensen" userId="0ba1b0a15159641d" providerId="LiveId" clId="{90F34294-48E5-49FE-BB85-544AD8111B3A}" dt="2024-11-04T09:02:18.778" v="482" actId="20577"/>
          <ac:spMkLst>
            <pc:docMk/>
            <pc:sldMk cId="2554792567" sldId="261"/>
            <ac:spMk id="3" creationId="{88DFEB47-F08A-9862-4B09-B9A1BE3F2ED3}"/>
          </ac:spMkLst>
        </pc:spChg>
      </pc:sldChg>
      <pc:sldChg chg="addSp delSp modSp add mod modAnim">
        <pc:chgData name="Jacob Jørgensen" userId="0ba1b0a15159641d" providerId="LiveId" clId="{90F34294-48E5-49FE-BB85-544AD8111B3A}" dt="2024-11-04T09:03:33.339" v="483"/>
        <pc:sldMkLst>
          <pc:docMk/>
          <pc:sldMk cId="1231111140" sldId="264"/>
        </pc:sldMkLst>
        <pc:spChg chg="mo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" creationId="{20C97F3A-CD4A-847B-01D6-6BDE92B817AF}"/>
          </ac:spMkLst>
        </pc:spChg>
        <pc:spChg chg="mod">
          <ac:chgData name="Jacob Jørgensen" userId="0ba1b0a15159641d" providerId="LiveId" clId="{90F34294-48E5-49FE-BB85-544AD8111B3A}" dt="2024-11-04T08:59:44.117" v="401" actId="27636"/>
          <ac:spMkLst>
            <pc:docMk/>
            <pc:sldMk cId="1231111140" sldId="264"/>
            <ac:spMk id="3" creationId="{B2A154DB-23CE-54ED-9EC9-A4542B2B055F}"/>
          </ac:spMkLst>
        </pc:spChg>
        <pc:spChg chg="del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8" creationId="{AAC94B33-EF22-A430-C7F5-CA538A023E59}"/>
          </ac:spMkLst>
        </pc:spChg>
        <pc:spChg chg="del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10" creationId="{75328B51-1EE3-9F26-50DF-DA6D9B368F77}"/>
          </ac:spMkLst>
        </pc:spChg>
        <pc:spChg chg="del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12" creationId="{10E8DE4C-50EF-0857-5829-34CDDBB4AE2F}"/>
          </ac:spMkLst>
        </pc:spChg>
        <pc:spChg chg="del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14" creationId="{401F007A-8671-A2D6-B9F1-B9AAFAC4C519}"/>
          </ac:spMkLst>
        </pc:spChg>
        <pc:spChg chg="del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16" creationId="{7B48A5A5-1BFB-6BA0-843A-04F5353DD362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1" creationId="{099405E2-1A96-4DBA-A9DC-4C2A1B421CA9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3" creationId="{79855050-A75B-4DD0-9B56-8B1C7722D884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5" creationId="{2060C0F7-61A6-4E64-A77E-AFBD81127352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7" creationId="{BCF4857D-F003-4CA1-82AB-00900B1008BA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29" creationId="{DB791336-FCAA-4174-9303-B3F374861110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31" creationId="{CA212158-300D-44D0-9CCE-472C3F669EE1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33" creationId="{988521F4-D44A-42C5-9BDB-5CA25554098B}"/>
          </ac:spMkLst>
        </pc:spChg>
        <pc:spChg chg="add">
          <ac:chgData name="Jacob Jørgensen" userId="0ba1b0a15159641d" providerId="LiveId" clId="{90F34294-48E5-49FE-BB85-544AD8111B3A}" dt="2024-11-04T08:56:59.016" v="273" actId="26606"/>
          <ac:spMkLst>
            <pc:docMk/>
            <pc:sldMk cId="1231111140" sldId="264"/>
            <ac:spMk id="35" creationId="{5E6738EB-6FF0-4AF9-8462-57F4494B88B2}"/>
          </ac:spMkLst>
        </pc:spChg>
        <pc:picChg chg="add mod">
          <ac:chgData name="Jacob Jørgensen" userId="0ba1b0a15159641d" providerId="LiveId" clId="{90F34294-48E5-49FE-BB85-544AD8111B3A}" dt="2024-11-04T08:57:09.849" v="275" actId="14100"/>
          <ac:picMkLst>
            <pc:docMk/>
            <pc:sldMk cId="1231111140" sldId="264"/>
            <ac:picMk id="5" creationId="{44429FB9-60E7-A424-E70A-5138C30DFE6B}"/>
          </ac:picMkLst>
        </pc:picChg>
      </pc:sldChg>
      <pc:sldChg chg="new del">
        <pc:chgData name="Jacob Jørgensen" userId="0ba1b0a15159641d" providerId="LiveId" clId="{90F34294-48E5-49FE-BB85-544AD8111B3A}" dt="2024-11-04T08:55:44.839" v="166" actId="680"/>
        <pc:sldMkLst>
          <pc:docMk/>
          <pc:sldMk cId="2316835322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6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911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4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430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4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2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5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0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00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10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09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1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urostat" TargetMode="External"/><Relationship Id="rId2" Type="http://schemas.openxmlformats.org/officeDocument/2006/relationships/hyperlink" Target="https://www.dst.dk/d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orldbank.org/ext/en/home" TargetMode="External"/><Relationship Id="rId4" Type="http://schemas.openxmlformats.org/officeDocument/2006/relationships/hyperlink" Target="https://www.pewresearch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t.dk/da/aktuelt/nyheder/2022/11/valgresultat-2022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EDB53A-0493-0B3A-A0D4-4D709B3AB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145" y="1057522"/>
            <a:ext cx="5301673" cy="2173433"/>
          </a:xfrm>
        </p:spPr>
        <p:txBody>
          <a:bodyPr>
            <a:normAutofit fontScale="90000"/>
          </a:bodyPr>
          <a:lstStyle/>
          <a:p>
            <a:r>
              <a:rPr lang="da-DK" sz="4400" dirty="0">
                <a:solidFill>
                  <a:schemeClr val="bg1"/>
                </a:solidFill>
              </a:rPr>
              <a:t>Databehandling i samfundsfag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0C50E2-78F6-5813-1723-4DFB9FAB3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104" y="3751119"/>
            <a:ext cx="4797502" cy="1606163"/>
          </a:xfrm>
        </p:spPr>
        <p:txBody>
          <a:bodyPr anchor="t">
            <a:normAutofit/>
          </a:bodyPr>
          <a:lstStyle/>
          <a:p>
            <a:r>
              <a:rPr lang="da-D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Databehandling og statistisk usikkerhed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3D201B-E743-15D0-E51D-FA6704CC70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299" r="33827"/>
          <a:stretch/>
        </p:blipFill>
        <p:spPr>
          <a:xfrm>
            <a:off x="6859936" y="-2"/>
            <a:ext cx="5332064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9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1D87D3-168A-AD72-0DEB-79F35402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 fontScale="90000"/>
          </a:bodyPr>
          <a:lstStyle/>
          <a:p>
            <a:r>
              <a:rPr lang="da-DK" dirty="0">
                <a:solidFill>
                  <a:schemeClr val="bg1"/>
                </a:solidFill>
              </a:rPr>
              <a:t>Først: nye ansvarsgrupper &amp; 5 aktuelle minutter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8C16E-78D6-E154-E49E-FA3C990E1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67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251F11-8A62-7482-3FC4-B43998241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BEF5D2-2940-0BBA-2E68-DB31CFF09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E228FD-3BDD-F385-2459-FE6797E97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990700-0720-C9C3-F1ED-574C408AE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E157CF-74CD-E0D9-9897-CF0F7E5B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 fontScale="90000"/>
          </a:bodyPr>
          <a:lstStyle/>
          <a:p>
            <a:r>
              <a:rPr lang="da-DK" dirty="0">
                <a:solidFill>
                  <a:schemeClr val="bg1"/>
                </a:solidFill>
              </a:rPr>
              <a:t>Kort: hvad betyder databehandling og hvad er en prognose?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6373DD-1A8E-7CF6-18BE-CB4CC1951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97AA30-74C2-8FCB-C537-F26022230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C31F-68CE-ACB6-8040-194DFFA7D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 fontScale="92500" lnSpcReduction="20000"/>
          </a:bodyPr>
          <a:lstStyle/>
          <a:p>
            <a:r>
              <a:rPr lang="da-DK" sz="2500" u="sng" dirty="0"/>
              <a:t>Databehandling</a:t>
            </a:r>
            <a:r>
              <a:rPr lang="da-DK" dirty="0"/>
              <a:t>: Når vi tolker data – både tal og interviews (kræver faglighed).</a:t>
            </a:r>
          </a:p>
          <a:p>
            <a:endParaRPr lang="da-DK" dirty="0"/>
          </a:p>
          <a:p>
            <a:r>
              <a:rPr lang="da-DK" sz="2500" u="sng" dirty="0"/>
              <a:t>En prognose </a:t>
            </a:r>
            <a:r>
              <a:rPr lang="da-DK" dirty="0"/>
              <a:t>– i kender det måske fra vejrudsigten: det er en forudsigelse/forventning til et resultat. </a:t>
            </a:r>
            <a:r>
              <a:rPr lang="da-DK" u="sng" dirty="0"/>
              <a:t>En ”meningsmåling” gør det samme.</a:t>
            </a:r>
          </a:p>
          <a:p>
            <a:endParaRPr lang="da-DK" dirty="0"/>
          </a:p>
          <a:p>
            <a:r>
              <a:rPr lang="da-DK" dirty="0"/>
              <a:t>Hvordan laves en prognose? En god og en dårlig prognose.</a:t>
            </a:r>
          </a:p>
        </p:txBody>
      </p:sp>
    </p:spTree>
    <p:extLst>
      <p:ext uri="{BB962C8B-B14F-4D97-AF65-F5344CB8AC3E}">
        <p14:creationId xmlns:p14="http://schemas.microsoft.com/office/powerpoint/2010/main" val="1814340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CF12B3-98F5-088A-B623-EB9E4A18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 fontScale="90000"/>
          </a:bodyPr>
          <a:lstStyle/>
          <a:p>
            <a:r>
              <a:rPr lang="da-DK" dirty="0">
                <a:solidFill>
                  <a:schemeClr val="bg1"/>
                </a:solidFill>
              </a:rPr>
              <a:t>Hvad er registerdata? Vigtigt til fx SRP (og evt. SRO).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2B8AB-5899-4454-1CCA-74137807D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300162"/>
            <a:ext cx="9935571" cy="4557838"/>
          </a:xfrm>
        </p:spPr>
        <p:txBody>
          <a:bodyPr anchor="t">
            <a:normAutofit fontScale="85000" lnSpcReduction="20000"/>
          </a:bodyPr>
          <a:lstStyle/>
          <a:p>
            <a:r>
              <a:rPr lang="da-DK" dirty="0"/>
              <a:t>Registerdata er empiri (data) indsamlet af en myndighed – ofte høj troværdighed (men check afsenderen).</a:t>
            </a:r>
          </a:p>
          <a:p>
            <a:r>
              <a:rPr lang="da-DK" dirty="0"/>
              <a:t>4 </a:t>
            </a:r>
            <a:r>
              <a:rPr lang="da-DK" i="1" u="sng" dirty="0"/>
              <a:t>gode</a:t>
            </a:r>
            <a:r>
              <a:rPr lang="da-DK" dirty="0"/>
              <a:t> registerdatabaser:</a:t>
            </a:r>
          </a:p>
          <a:p>
            <a:r>
              <a:rPr lang="da-DK" dirty="0"/>
              <a:t>1) Statistiskbanken (udgiver: Danmarks Statistik): </a:t>
            </a:r>
            <a:r>
              <a:rPr lang="da-DK" dirty="0">
                <a:hlinkClick r:id="rId2"/>
              </a:rPr>
              <a:t>https://www.dst.dk/da/</a:t>
            </a:r>
            <a:endParaRPr lang="da-DK" dirty="0"/>
          </a:p>
          <a:p>
            <a:endParaRPr lang="da-DK" dirty="0"/>
          </a:p>
          <a:p>
            <a:r>
              <a:rPr lang="da-DK" dirty="0"/>
              <a:t>2) Eurostat (udgiver: EU): </a:t>
            </a:r>
            <a:r>
              <a:rPr lang="da-DK" dirty="0">
                <a:hlinkClick r:id="rId3"/>
              </a:rPr>
              <a:t>https://ec.europa.eu/eurostat</a:t>
            </a:r>
            <a:endParaRPr lang="da-DK" dirty="0"/>
          </a:p>
          <a:p>
            <a:endParaRPr lang="da-DK" dirty="0"/>
          </a:p>
          <a:p>
            <a:r>
              <a:rPr lang="da-DK" dirty="0"/>
              <a:t>3) </a:t>
            </a:r>
            <a:r>
              <a:rPr lang="da-DK" dirty="0" err="1"/>
              <a:t>Pew</a:t>
            </a:r>
            <a:r>
              <a:rPr lang="da-DK" dirty="0"/>
              <a:t> </a:t>
            </a:r>
            <a:r>
              <a:rPr lang="da-DK" dirty="0" err="1"/>
              <a:t>Reserch</a:t>
            </a:r>
            <a:r>
              <a:rPr lang="da-DK" dirty="0"/>
              <a:t> Center (uafhængigt forskningsinstitut): </a:t>
            </a:r>
            <a:r>
              <a:rPr lang="da-DK" dirty="0">
                <a:hlinkClick r:id="rId4"/>
              </a:rPr>
              <a:t>https://www.pewresearch.org/</a:t>
            </a:r>
            <a:endParaRPr lang="da-DK" dirty="0"/>
          </a:p>
          <a:p>
            <a:endParaRPr lang="da-DK" dirty="0"/>
          </a:p>
          <a:p>
            <a:r>
              <a:rPr lang="da-DK" dirty="0"/>
              <a:t>4) World Bank (udgiver: Verdensbanken): </a:t>
            </a:r>
            <a:r>
              <a:rPr lang="da-DK" dirty="0">
                <a:hlinkClick r:id="rId5"/>
              </a:rPr>
              <a:t>https://www.worldbank.org/ext/en/home</a:t>
            </a: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3721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E6FC85-83DF-7C70-39BF-26951CB6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Hvad er fejlkilder i databehandling?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055D3-CB30-D534-D0C0-F175BDFB2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391770"/>
            <a:ext cx="9935571" cy="4466230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slags fejlkilder – 3 ting der ”ødelægger” ens databehandling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Matematikken: Stikprøvens størrelse og andelens størrelse spiller en vigtig rolle.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 større en stikprøve jo større sandsynlighed.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 støre en andel man regner med jo større bliver usikkerheden.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Dette gælder også for </a:t>
            </a:r>
            <a:r>
              <a:rPr lang="da-D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konfidensintervallet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(mere om det om lidt).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Stikprøven sammensætning = </a:t>
            </a:r>
            <a:r>
              <a:rPr lang="da-DK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repræsentativitet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Mennesker kan være svære at regne med – taler de sandt, misforstår man? </a:t>
            </a:r>
            <a:r>
              <a:rPr lang="da-DK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Validitet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4901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701977-EA75-4AD7-2443-1E493BB68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05FB1D2-F37C-11E6-8F5D-CD2C64A63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476EA9-C678-2F87-BD05-4F0ACB911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19F64D-C71E-8B60-8184-E880BB894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C2D545-FE30-478B-F487-3715E4FA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Hvad er statistisk usikkerhed?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72323-2BD0-D1A2-E640-72C80944C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480FBC-E6BF-F34A-E2B7-49285AABC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FEB47-F08A-9862-4B09-B9A1BE3F2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875006"/>
          </a:xfrm>
        </p:spPr>
        <p:txBody>
          <a:bodyPr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 er en formel (et værktøj), vi kan bruge på 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prognoser/meningsmålinger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(i %-andele), der kan fortælle os, hvor tæt </a:t>
            </a:r>
            <a:r>
              <a:rPr lang="da-DK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prognosen</a:t>
            </a:r>
            <a:r>
              <a:rPr lang="da-DK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 ligge på det endelige resultat – det er det vi kalder </a:t>
            </a:r>
            <a:r>
              <a:rPr lang="da-DK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konfidensintervallet.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slags værktøjer: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99% konfidensintervallet: ”i 99% af tilfældene kan vi sige at </a:t>
            </a:r>
            <a:r>
              <a:rPr lang="da-DK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 endelige resultatet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 ligger her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95%konfidensintervallet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”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95% af tilfældene kan vi sige at </a:t>
            </a:r>
            <a:r>
              <a:rPr lang="da-DK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 endelige resultatet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vil ligger her”.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79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A423A5-7E9B-4E04-45A3-821E5DECD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7235" y="758246"/>
            <a:ext cx="4658480" cy="538631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C97F3A-CD4A-847B-01D6-6BDE92B81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18" y="1072110"/>
            <a:ext cx="3611029" cy="1862345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da-DK" sz="2500"/>
              <a:t>Hvad er statistisk usikkerhed?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060C0F7-61A6-4E64-A77E-AFBD8112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84060" y="0"/>
            <a:ext cx="7507940" cy="7652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154DB-23CE-54ED-9EC9-A4542B2B0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6" y="2675007"/>
            <a:ext cx="4635004" cy="3434416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da-DK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Hvordan ser det ”95%-konfidensinterval” ud?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da-DK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 antager: prognosen er repræsentativ (ellers kan man ikke regne med det)</a:t>
            </a:r>
            <a:r>
              <a:rPr lang="da-DK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da-DK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endParaRPr lang="da-DK" sz="1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1400" b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95%-konfindensinterval formlen: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1,96*(KVROD(P*(100-P)/n)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1400" b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99%-konfindensinterval formlen: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a-DK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2,57*(KVROD(P*(100-P)/n)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endParaRPr lang="da-DK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spcAft>
                <a:spcPts val="800"/>
              </a:spcAft>
              <a:buFontTx/>
              <a:buChar char="-"/>
            </a:pPr>
            <a:endParaRPr lang="da-DK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lang="da-DK" sz="1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429FB9-60E7-A424-E70A-5138C30DF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801" y="1463151"/>
            <a:ext cx="7474911" cy="396170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6" y="6144564"/>
            <a:ext cx="4656246" cy="713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715122" y="6167615"/>
            <a:ext cx="747382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624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713436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1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7130AD-383C-1619-0FA5-41CA3A12F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90BD2CC-0DF2-572A-CE97-539142AD8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21A562-40E8-0B30-5820-34E51DBFB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E34A549-3DF0-06D3-5ECB-EF8BC21D5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828B9D-A17D-7428-DE22-63A20A0D5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Lad os regne sammen!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37075C-F88E-16D5-94A2-A2EC7F86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0674F08-CC10-BD25-6E49-F4273F7F6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F44DB-C5A6-9150-DF51-C39F2E818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769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9E15A-6C8B-C828-A5DA-76BA59B69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7235" y="758246"/>
            <a:ext cx="4658480" cy="538631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85C310-ED4C-79C0-5788-87753A63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" y="1072110"/>
            <a:ext cx="4453128" cy="1862345"/>
          </a:xfrm>
        </p:spPr>
        <p:txBody>
          <a:bodyPr>
            <a:normAutofit fontScale="90000"/>
          </a:bodyPr>
          <a:lstStyle/>
          <a:p>
            <a:pPr>
              <a:lnSpc>
                <a:spcPct val="140000"/>
              </a:lnSpc>
            </a:pPr>
            <a:r>
              <a:rPr lang="da-DK" sz="2000" dirty="0"/>
              <a:t>Klassearbejde: find og beregn statistisk usikkerhed ift. valget i 2022 &amp; hvis der var valg i morgen (i Excel).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060C0F7-61A6-4E64-A77E-AFBD8112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84060" y="0"/>
            <a:ext cx="7507940" cy="7652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EC038-D723-08EA-9E90-DEE58C684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874" y="2934455"/>
            <a:ext cx="3616073" cy="2840139"/>
          </a:xfrm>
        </p:spPr>
        <p:txBody>
          <a:bodyPr anchor="t">
            <a:normAutofit/>
          </a:bodyPr>
          <a:lstStyle/>
          <a:p>
            <a:endParaRPr lang="da-D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C090F1-0CCD-8E7A-9529-1FCBFA664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0249" y="1411386"/>
            <a:ext cx="7481923" cy="3859266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6" y="6144564"/>
            <a:ext cx="4656246" cy="713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715122" y="6167615"/>
            <a:ext cx="747382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624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713436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62D4CC-90C2-DFBD-7696-2CA07038119B}"/>
              </a:ext>
            </a:extLst>
          </p:cNvPr>
          <p:cNvSpPr txBox="1"/>
          <p:nvPr/>
        </p:nvSpPr>
        <p:spPr>
          <a:xfrm>
            <a:off x="4888481" y="5374484"/>
            <a:ext cx="6199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dirty="0"/>
              <a:t>Kilde: Folketinget.dk, Valgresultat 2022, </a:t>
            </a:r>
            <a:r>
              <a:rPr lang="da-DK" sz="1000" dirty="0">
                <a:hlinkClick r:id="rId3"/>
              </a:rPr>
              <a:t>https://www.ft.dk/da/aktuelt/nyheder/2022/11/valgresultat-2022</a:t>
            </a:r>
            <a:endParaRPr lang="da-DK" sz="1000" dirty="0"/>
          </a:p>
          <a:p>
            <a:endParaRPr lang="da-DK" sz="1000" dirty="0"/>
          </a:p>
        </p:txBody>
      </p:sp>
    </p:spTree>
    <p:extLst>
      <p:ext uri="{BB962C8B-B14F-4D97-AF65-F5344CB8AC3E}">
        <p14:creationId xmlns:p14="http://schemas.microsoft.com/office/powerpoint/2010/main" val="1898645224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_2SEEDS">
      <a:dk1>
        <a:srgbClr val="000000"/>
      </a:dk1>
      <a:lt1>
        <a:srgbClr val="FFFFFF"/>
      </a:lt1>
      <a:dk2>
        <a:srgbClr val="22363C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490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Meiryo</vt:lpstr>
      <vt:lpstr>Calibri</vt:lpstr>
      <vt:lpstr>Corbel</vt:lpstr>
      <vt:lpstr>ShojiVTI</vt:lpstr>
      <vt:lpstr>Databehandling i samfundsfag</vt:lpstr>
      <vt:lpstr>Først: nye ansvarsgrupper &amp; 5 aktuelle minutter</vt:lpstr>
      <vt:lpstr>Kort: hvad betyder databehandling og hvad er en prognose?</vt:lpstr>
      <vt:lpstr>Hvad er registerdata? Vigtigt til fx SRP (og evt. SRO).</vt:lpstr>
      <vt:lpstr>Hvad er fejlkilder i databehandling?</vt:lpstr>
      <vt:lpstr>Hvad er statistisk usikkerhed?</vt:lpstr>
      <vt:lpstr>Hvad er statistisk usikkerhed?</vt:lpstr>
      <vt:lpstr>Lad os regne sammen!</vt:lpstr>
      <vt:lpstr>Klassearbejde: find og beregn statistisk usikkerhed ift. valget i 2022 &amp; hvis der var valg i morgen (i Excel).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2024-10-31T11:18:52Z</dcterms:created>
  <dcterms:modified xsi:type="dcterms:W3CDTF">2024-11-04T09:42:20Z</dcterms:modified>
</cp:coreProperties>
</file>