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B51688-B876-4DE0-8B7C-E7553F4E0446}" v="261" dt="2024-11-14T12:18:54.7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 Jørgensen" userId="0ba1b0a15159641d" providerId="LiveId" clId="{C4B51688-B876-4DE0-8B7C-E7553F4E0446}"/>
    <pc:docChg chg="custSel modSld">
      <pc:chgData name="Jacob Jørgensen" userId="0ba1b0a15159641d" providerId="LiveId" clId="{C4B51688-B876-4DE0-8B7C-E7553F4E0446}" dt="2024-11-14T12:21:51.271" v="813" actId="20577"/>
      <pc:docMkLst>
        <pc:docMk/>
      </pc:docMkLst>
      <pc:sldChg chg="modSp mod">
        <pc:chgData name="Jacob Jørgensen" userId="0ba1b0a15159641d" providerId="LiveId" clId="{C4B51688-B876-4DE0-8B7C-E7553F4E0446}" dt="2024-10-31T15:48:40.956" v="2" actId="14100"/>
        <pc:sldMkLst>
          <pc:docMk/>
          <pc:sldMk cId="1848028867" sldId="256"/>
        </pc:sldMkLst>
        <pc:spChg chg="mod">
          <ac:chgData name="Jacob Jørgensen" userId="0ba1b0a15159641d" providerId="LiveId" clId="{C4B51688-B876-4DE0-8B7C-E7553F4E0446}" dt="2024-10-31T15:48:40.956" v="2" actId="14100"/>
          <ac:spMkLst>
            <pc:docMk/>
            <pc:sldMk cId="1848028867" sldId="256"/>
            <ac:spMk id="3" creationId="{72512E57-F722-BC8B-4110-3A5D48E151A4}"/>
          </ac:spMkLst>
        </pc:spChg>
      </pc:sldChg>
      <pc:sldChg chg="modSp modAnim">
        <pc:chgData name="Jacob Jørgensen" userId="0ba1b0a15159641d" providerId="LiveId" clId="{C4B51688-B876-4DE0-8B7C-E7553F4E0446}" dt="2024-11-14T12:12:13.383" v="117" actId="20577"/>
        <pc:sldMkLst>
          <pc:docMk/>
          <pc:sldMk cId="32907823" sldId="257"/>
        </pc:sldMkLst>
        <pc:spChg chg="mod">
          <ac:chgData name="Jacob Jørgensen" userId="0ba1b0a15159641d" providerId="LiveId" clId="{C4B51688-B876-4DE0-8B7C-E7553F4E0446}" dt="2024-11-14T12:12:13.383" v="117" actId="20577"/>
          <ac:spMkLst>
            <pc:docMk/>
            <pc:sldMk cId="32907823" sldId="257"/>
            <ac:spMk id="2" creationId="{F029BDE5-0ADD-8A3E-A3C5-514097F5C5AB}"/>
          </ac:spMkLst>
        </pc:spChg>
      </pc:sldChg>
      <pc:sldChg chg="modSp modAnim">
        <pc:chgData name="Jacob Jørgensen" userId="0ba1b0a15159641d" providerId="LiveId" clId="{C4B51688-B876-4DE0-8B7C-E7553F4E0446}" dt="2024-11-14T12:13:53.946" v="233" actId="20577"/>
        <pc:sldMkLst>
          <pc:docMk/>
          <pc:sldMk cId="1039744756" sldId="258"/>
        </pc:sldMkLst>
        <pc:spChg chg="mod">
          <ac:chgData name="Jacob Jørgensen" userId="0ba1b0a15159641d" providerId="LiveId" clId="{C4B51688-B876-4DE0-8B7C-E7553F4E0446}" dt="2024-11-14T12:12:25.206" v="159" actId="20577"/>
          <ac:spMkLst>
            <pc:docMk/>
            <pc:sldMk cId="1039744756" sldId="258"/>
            <ac:spMk id="2" creationId="{9F6ACA8C-CDE4-3C2B-F433-EC1252898E2B}"/>
          </ac:spMkLst>
        </pc:spChg>
        <pc:spChg chg="mod">
          <ac:chgData name="Jacob Jørgensen" userId="0ba1b0a15159641d" providerId="LiveId" clId="{C4B51688-B876-4DE0-8B7C-E7553F4E0446}" dt="2024-11-14T12:13:53.946" v="233" actId="20577"/>
          <ac:spMkLst>
            <pc:docMk/>
            <pc:sldMk cId="1039744756" sldId="258"/>
            <ac:spMk id="3" creationId="{F0F27A3F-463F-267C-7902-9E37973654B8}"/>
          </ac:spMkLst>
        </pc:spChg>
      </pc:sldChg>
      <pc:sldChg chg="modSp modAnim">
        <pc:chgData name="Jacob Jørgensen" userId="0ba1b0a15159641d" providerId="LiveId" clId="{C4B51688-B876-4DE0-8B7C-E7553F4E0446}" dt="2024-11-14T12:18:54.773" v="534"/>
        <pc:sldMkLst>
          <pc:docMk/>
          <pc:sldMk cId="3478166510" sldId="259"/>
        </pc:sldMkLst>
        <pc:spChg chg="mod">
          <ac:chgData name="Jacob Jørgensen" userId="0ba1b0a15159641d" providerId="LiveId" clId="{C4B51688-B876-4DE0-8B7C-E7553F4E0446}" dt="2024-11-14T12:13:57.239" v="235" actId="20577"/>
          <ac:spMkLst>
            <pc:docMk/>
            <pc:sldMk cId="3478166510" sldId="259"/>
            <ac:spMk id="2" creationId="{D05869C3-7E20-20A3-74F1-F8FC7F6A9049}"/>
          </ac:spMkLst>
        </pc:spChg>
        <pc:spChg chg="mod">
          <ac:chgData name="Jacob Jørgensen" userId="0ba1b0a15159641d" providerId="LiveId" clId="{C4B51688-B876-4DE0-8B7C-E7553F4E0446}" dt="2024-11-14T12:10:53.740" v="9" actId="313"/>
          <ac:spMkLst>
            <pc:docMk/>
            <pc:sldMk cId="3478166510" sldId="259"/>
            <ac:spMk id="3" creationId="{90B4FE12-07D8-1202-1107-9ED41132FF37}"/>
          </ac:spMkLst>
        </pc:spChg>
      </pc:sldChg>
      <pc:sldChg chg="modSp mod">
        <pc:chgData name="Jacob Jørgensen" userId="0ba1b0a15159641d" providerId="LiveId" clId="{C4B51688-B876-4DE0-8B7C-E7553F4E0446}" dt="2024-11-14T12:19:50.983" v="574" actId="20577"/>
        <pc:sldMkLst>
          <pc:docMk/>
          <pc:sldMk cId="1388287353" sldId="260"/>
        </pc:sldMkLst>
        <pc:spChg chg="mod">
          <ac:chgData name="Jacob Jørgensen" userId="0ba1b0a15159641d" providerId="LiveId" clId="{C4B51688-B876-4DE0-8B7C-E7553F4E0446}" dt="2024-11-14T12:15:14.980" v="401" actId="27636"/>
          <ac:spMkLst>
            <pc:docMk/>
            <pc:sldMk cId="1388287353" sldId="260"/>
            <ac:spMk id="2" creationId="{42F76928-FF01-42CB-B64F-60011E34914D}"/>
          </ac:spMkLst>
        </pc:spChg>
        <pc:spChg chg="mod">
          <ac:chgData name="Jacob Jørgensen" userId="0ba1b0a15159641d" providerId="LiveId" clId="{C4B51688-B876-4DE0-8B7C-E7553F4E0446}" dt="2024-11-14T12:19:50.983" v="574" actId="20577"/>
          <ac:spMkLst>
            <pc:docMk/>
            <pc:sldMk cId="1388287353" sldId="260"/>
            <ac:spMk id="3" creationId="{F1A57542-C942-CBCA-A723-545531329095}"/>
          </ac:spMkLst>
        </pc:spChg>
      </pc:sldChg>
      <pc:sldChg chg="modSp mod modAnim">
        <pc:chgData name="Jacob Jørgensen" userId="0ba1b0a15159641d" providerId="LiveId" clId="{C4B51688-B876-4DE0-8B7C-E7553F4E0446}" dt="2024-11-14T12:16:25.030" v="453"/>
        <pc:sldMkLst>
          <pc:docMk/>
          <pc:sldMk cId="338529951" sldId="261"/>
        </pc:sldMkLst>
        <pc:spChg chg="mod">
          <ac:chgData name="Jacob Jørgensen" userId="0ba1b0a15159641d" providerId="LiveId" clId="{C4B51688-B876-4DE0-8B7C-E7553F4E0446}" dt="2024-11-14T12:15:20.199" v="404" actId="20577"/>
          <ac:spMkLst>
            <pc:docMk/>
            <pc:sldMk cId="338529951" sldId="261"/>
            <ac:spMk id="2" creationId="{11814557-AB91-A424-057C-3D3FA9B25006}"/>
          </ac:spMkLst>
        </pc:spChg>
        <pc:spChg chg="mod">
          <ac:chgData name="Jacob Jørgensen" userId="0ba1b0a15159641d" providerId="LiveId" clId="{C4B51688-B876-4DE0-8B7C-E7553F4E0446}" dt="2024-11-14T12:16:09.126" v="451" actId="114"/>
          <ac:spMkLst>
            <pc:docMk/>
            <pc:sldMk cId="338529951" sldId="261"/>
            <ac:spMk id="3" creationId="{7DFC974D-9302-E12B-0770-BF34DA24F8EC}"/>
          </ac:spMkLst>
        </pc:spChg>
      </pc:sldChg>
      <pc:sldChg chg="modAnim">
        <pc:chgData name="Jacob Jørgensen" userId="0ba1b0a15159641d" providerId="LiveId" clId="{C4B51688-B876-4DE0-8B7C-E7553F4E0446}" dt="2024-11-14T12:16:38.657" v="455"/>
        <pc:sldMkLst>
          <pc:docMk/>
          <pc:sldMk cId="1693110720" sldId="262"/>
        </pc:sldMkLst>
      </pc:sldChg>
      <pc:sldChg chg="modSp mod">
        <pc:chgData name="Jacob Jørgensen" userId="0ba1b0a15159641d" providerId="LiveId" clId="{C4B51688-B876-4DE0-8B7C-E7553F4E0446}" dt="2024-11-14T12:16:56.945" v="458" actId="115"/>
        <pc:sldMkLst>
          <pc:docMk/>
          <pc:sldMk cId="1146710529" sldId="264"/>
        </pc:sldMkLst>
        <pc:spChg chg="mod">
          <ac:chgData name="Jacob Jørgensen" userId="0ba1b0a15159641d" providerId="LiveId" clId="{C4B51688-B876-4DE0-8B7C-E7553F4E0446}" dt="2024-11-14T12:16:56.945" v="458" actId="115"/>
          <ac:spMkLst>
            <pc:docMk/>
            <pc:sldMk cId="1146710529" sldId="264"/>
            <ac:spMk id="3" creationId="{F6BE48F9-0CCE-3290-9DF0-C9147D327E50}"/>
          </ac:spMkLst>
        </pc:spChg>
      </pc:sldChg>
      <pc:sldChg chg="modSp mod">
        <pc:chgData name="Jacob Jørgensen" userId="0ba1b0a15159641d" providerId="LiveId" clId="{C4B51688-B876-4DE0-8B7C-E7553F4E0446}" dt="2024-11-14T12:21:51.271" v="813" actId="20577"/>
        <pc:sldMkLst>
          <pc:docMk/>
          <pc:sldMk cId="35972884" sldId="265"/>
        </pc:sldMkLst>
        <pc:spChg chg="mod">
          <ac:chgData name="Jacob Jørgensen" userId="0ba1b0a15159641d" providerId="LiveId" clId="{C4B51688-B876-4DE0-8B7C-E7553F4E0446}" dt="2024-11-14T12:21:51.271" v="813" actId="20577"/>
          <ac:spMkLst>
            <pc:docMk/>
            <pc:sldMk cId="35972884" sldId="265"/>
            <ac:spMk id="3" creationId="{DFC8C913-2F5F-E596-3DC5-E6C9AE12A2AC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Mappe7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Mappe7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Mappe7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a-DK"/>
              <a:t>Sammenhængen af mænden af ulighed og tillid i udvalgte landetitel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fld id="{CA280448-FBCF-41C3-9C9F-F24641BB5054}" type="CELLRANGE">
                      <a:rPr lang="en-US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542B-47E3-8B58-43D94EB0189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FFEB246-F38E-4236-993E-55640DDC8E02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542B-47E3-8B58-43D94EB0189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01008548-9F1C-4C31-9847-5162C1CD63E1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542B-47E3-8B58-43D94EB0189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849FF731-A272-4812-B8F8-D146CC668987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542B-47E3-8B58-43D94EB0189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80472CE3-8ACB-486C-BEBC-DFF263FAFCC6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542B-47E3-8B58-43D94EB0189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0E0CCD74-5988-45E5-91D4-B563CEED80AB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542B-47E3-8B58-43D94EB0189D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2A20AE01-BC23-486E-81CB-59C7A3F70510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542B-47E3-8B58-43D94EB0189D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8622392A-2F07-4CE5-A94A-CBA34EAF9476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542B-47E3-8B58-43D94EB0189D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43E4E0D1-3D44-4FC0-A30E-EF15996F96DC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542B-47E3-8B58-43D94EB0189D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BE8136FB-2896-46B8-AC6A-4F5BA03586CF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542B-47E3-8B58-43D94EB0189D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BD083BA9-2D79-4AEB-A262-6FCAF60E5F5E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542B-47E3-8B58-43D94EB0189D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2A1CEF2D-6265-4353-878F-74F4D7BD49E3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542B-47E3-8B58-43D94EB0189D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CF1B3917-88F7-4540-A8A2-0012F8B7E58B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542B-47E3-8B58-43D94EB0189D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44F78131-CB15-41A7-9173-9603F17419A1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542B-47E3-8B58-43D94EB0189D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3147BB9D-5C1F-4967-BA54-1E9A706CFBC0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542B-47E3-8B58-43D94EB0189D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635426EE-5D89-43BC-82CF-D4F7A8F2F599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542B-47E3-8B58-43D94EB0189D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5AD02337-37E9-4655-A0BD-331A83257737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542B-47E3-8B58-43D94EB0189D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fld id="{4CC34104-B51D-4CF9-BC08-8DB199D8AE04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542B-47E3-8B58-43D94EB0189D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fld id="{9262D0D4-BD33-46C1-9B72-443B1B9B755A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542B-47E3-8B58-43D94EB0189D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fld id="{A08D4131-8605-4DB2-9AD9-B8998AF71984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542B-47E3-8B58-43D94EB0189D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fld id="{6A744CB7-4634-420D-AC08-F54C3248E9C3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542B-47E3-8B58-43D94EB0189D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fld id="{F27CAEEF-E432-4CD9-94A0-249E94BB000F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5-542B-47E3-8B58-43D94EB018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0.38407835121503137"/>
                  <c:y val="3.4436107655336015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500" baseline="0" dirty="0"/>
                      <a:t>y = -6,7361x + 78,926</a:t>
                    </a:r>
                    <a:br>
                      <a:rPr lang="en-US" sz="1500" baseline="0" dirty="0"/>
                    </a:br>
                    <a:r>
                      <a:rPr lang="en-US" sz="1500" baseline="0" dirty="0"/>
                      <a:t>R² = 0,4635</a:t>
                    </a:r>
                    <a:endParaRPr lang="en-US" sz="1500" dirty="0"/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a-DK"/>
                </a:p>
              </c:txPr>
            </c:trendlineLbl>
          </c:trendline>
          <c:xVal>
            <c:numRef>
              <c:f>'Ark1'!$B$3:$B$24</c:f>
              <c:numCache>
                <c:formatCode>General</c:formatCode>
                <c:ptCount val="22"/>
                <c:pt idx="0">
                  <c:v>4.5999999999999996</c:v>
                </c:pt>
                <c:pt idx="1">
                  <c:v>4.3</c:v>
                </c:pt>
                <c:pt idx="2">
                  <c:v>3.7</c:v>
                </c:pt>
                <c:pt idx="3">
                  <c:v>5.6</c:v>
                </c:pt>
                <c:pt idx="4">
                  <c:v>5.2</c:v>
                </c:pt>
                <c:pt idx="5">
                  <c:v>6.2</c:v>
                </c:pt>
                <c:pt idx="6">
                  <c:v>6.5</c:v>
                </c:pt>
                <c:pt idx="7">
                  <c:v>6.7</c:v>
                </c:pt>
                <c:pt idx="8">
                  <c:v>5.3</c:v>
                </c:pt>
                <c:pt idx="9">
                  <c:v>8</c:v>
                </c:pt>
                <c:pt idx="10">
                  <c:v>5.5</c:v>
                </c:pt>
                <c:pt idx="11">
                  <c:v>7.17</c:v>
                </c:pt>
                <c:pt idx="12">
                  <c:v>4</c:v>
                </c:pt>
                <c:pt idx="13">
                  <c:v>7</c:v>
                </c:pt>
                <c:pt idx="14">
                  <c:v>5.6</c:v>
                </c:pt>
                <c:pt idx="15">
                  <c:v>6.8</c:v>
                </c:pt>
                <c:pt idx="16">
                  <c:v>3.4</c:v>
                </c:pt>
                <c:pt idx="17">
                  <c:v>6.8</c:v>
                </c:pt>
                <c:pt idx="18">
                  <c:v>3.9</c:v>
                </c:pt>
                <c:pt idx="19">
                  <c:v>9.6999999999999993</c:v>
                </c:pt>
                <c:pt idx="20">
                  <c:v>5.7</c:v>
                </c:pt>
                <c:pt idx="21">
                  <c:v>8.5500000000000007</c:v>
                </c:pt>
              </c:numCache>
            </c:numRef>
          </c:xVal>
          <c:yVal>
            <c:numRef>
              <c:f>'Ark1'!$C$3:$C$24</c:f>
              <c:numCache>
                <c:formatCode>General</c:formatCode>
                <c:ptCount val="22"/>
                <c:pt idx="0">
                  <c:v>30.7</c:v>
                </c:pt>
                <c:pt idx="1">
                  <c:v>66.5</c:v>
                </c:pt>
                <c:pt idx="2">
                  <c:v>58</c:v>
                </c:pt>
                <c:pt idx="3">
                  <c:v>22.2</c:v>
                </c:pt>
                <c:pt idx="4">
                  <c:v>34.799999999999997</c:v>
                </c:pt>
                <c:pt idx="5">
                  <c:v>23.7</c:v>
                </c:pt>
                <c:pt idx="6">
                  <c:v>35.200000000000003</c:v>
                </c:pt>
                <c:pt idx="7">
                  <c:v>32.6</c:v>
                </c:pt>
                <c:pt idx="8">
                  <c:v>59.8</c:v>
                </c:pt>
                <c:pt idx="9">
                  <c:v>10</c:v>
                </c:pt>
                <c:pt idx="10">
                  <c:v>36.200000000000003</c:v>
                </c:pt>
                <c:pt idx="11">
                  <c:v>29.8</c:v>
                </c:pt>
                <c:pt idx="12">
                  <c:v>66.3</c:v>
                </c:pt>
                <c:pt idx="13">
                  <c:v>39.9</c:v>
                </c:pt>
                <c:pt idx="14">
                  <c:v>38.799999999999997</c:v>
                </c:pt>
                <c:pt idx="15">
                  <c:v>23.5</c:v>
                </c:pt>
                <c:pt idx="16">
                  <c:v>43.1</c:v>
                </c:pt>
                <c:pt idx="17">
                  <c:v>49.1</c:v>
                </c:pt>
                <c:pt idx="18">
                  <c:v>65.3</c:v>
                </c:pt>
                <c:pt idx="19">
                  <c:v>16.899999999999999</c:v>
                </c:pt>
                <c:pt idx="20">
                  <c:v>41</c:v>
                </c:pt>
                <c:pt idx="21">
                  <c:v>35.799999999999997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'Ark1'!$A$3:$A$24</c15:f>
                <c15:dlblRangeCache>
                  <c:ptCount val="22"/>
                  <c:pt idx="0">
                    <c:v>Belgien</c:v>
                  </c:pt>
                  <c:pt idx="1">
                    <c:v>Danmark</c:v>
                  </c:pt>
                  <c:pt idx="2">
                    <c:v>Finland</c:v>
                  </c:pt>
                  <c:pt idx="3">
                    <c:v>Frankrig</c:v>
                  </c:pt>
                  <c:pt idx="4">
                    <c:v>Tyskland</c:v>
                  </c:pt>
                  <c:pt idx="5">
                    <c:v>Grækenland</c:v>
                  </c:pt>
                  <c:pt idx="6">
                    <c:v>Irland</c:v>
                  </c:pt>
                  <c:pt idx="7">
                    <c:v>Italien</c:v>
                  </c:pt>
                  <c:pt idx="8">
                    <c:v>Holland</c:v>
                  </c:pt>
                  <c:pt idx="9">
                    <c:v>Portual</c:v>
                  </c:pt>
                  <c:pt idx="10">
                    <c:v>Spanien</c:v>
                  </c:pt>
                  <c:pt idx="11">
                    <c:v>Storbritanien</c:v>
                  </c:pt>
                  <c:pt idx="12">
                    <c:v>Sverige</c:v>
                  </c:pt>
                  <c:pt idx="13">
                    <c:v>Australien</c:v>
                  </c:pt>
                  <c:pt idx="14">
                    <c:v>Canada</c:v>
                  </c:pt>
                  <c:pt idx="15">
                    <c:v>Isreal</c:v>
                  </c:pt>
                  <c:pt idx="16">
                    <c:v>Japan</c:v>
                  </c:pt>
                  <c:pt idx="17">
                    <c:v>New Zealand</c:v>
                  </c:pt>
                  <c:pt idx="18">
                    <c:v>Norge</c:v>
                  </c:pt>
                  <c:pt idx="19">
                    <c:v>Singapore</c:v>
                  </c:pt>
                  <c:pt idx="20">
                    <c:v>Schweitz</c:v>
                  </c:pt>
                  <c:pt idx="21">
                    <c:v>USA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7-542B-47E3-8B58-43D94EB018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55958752"/>
        <c:axId val="655959168"/>
      </c:scatterChart>
      <c:valAx>
        <c:axId val="655958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/>
                  <a:t>Graden af ulighed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5959168"/>
        <c:crosses val="autoZero"/>
        <c:crossBetween val="midCat"/>
      </c:valAx>
      <c:valAx>
        <c:axId val="65595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/>
                  <a:t>Føleslen af tillid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59587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a-DK"/>
              <a:t>Sammenhængen af mænden af ulighed og tillid i udvalgte landetitel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fld id="{1AC1BBF8-F247-49BD-A669-72DFE55791BB}" type="CELLRANGE">
                      <a:rPr lang="en-US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D3BC-4302-B1A1-783D12EC833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2BD489D-FBFC-4571-B135-04B0E69A667B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D3BC-4302-B1A1-783D12EC833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CC46B07C-744B-433D-930A-62DA32E2BE87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D3BC-4302-B1A1-783D12EC833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091571E-9AB2-4492-B138-60D04FA63CAF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D3BC-4302-B1A1-783D12EC833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358822C-B5F6-4F78-A05F-EF8F051E0267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D3BC-4302-B1A1-783D12EC833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9F8DFC11-82B7-4C21-A1D6-BC3F46F98D06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D3BC-4302-B1A1-783D12EC833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867FB91C-6914-44D1-A7A0-4950AD588A91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D3BC-4302-B1A1-783D12EC833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016F94DA-12D3-42D4-AAD9-0557D0D16A51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D3BC-4302-B1A1-783D12EC8335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262C0876-6FE4-4EFF-A406-B1066D1EF38D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D3BC-4302-B1A1-783D12EC8335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D9B09B67-D2A9-44BA-80A9-AE9AFE8FE7DA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D3BC-4302-B1A1-783D12EC8335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925153C8-611F-4076-BB3D-A305898048BB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D3BC-4302-B1A1-783D12EC8335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E1A52581-D237-424B-A0B8-1C2DBF12AD24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D3BC-4302-B1A1-783D12EC8335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A5B44932-740E-4A3E-8ECD-1780C95AC196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D3BC-4302-B1A1-783D12EC8335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1FA1C310-2854-4B36-A4A7-562B47CA2FC3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D3BC-4302-B1A1-783D12EC8335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85798F12-44EE-41E8-99FD-DAA5E33B438E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D3BC-4302-B1A1-783D12EC8335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BCD5FDB9-B16D-4773-B3C4-9A5A34892130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D3BC-4302-B1A1-783D12EC8335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29F7635F-2171-4670-87C1-C41DD069563F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D3BC-4302-B1A1-783D12EC8335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fld id="{C3612DED-8308-4186-89DB-DAA17C039708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D3BC-4302-B1A1-783D12EC8335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fld id="{7AAFE6AE-3231-4A9F-A11C-19409C6F2565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D3BC-4302-B1A1-783D12EC8335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fld id="{CBBEE037-44A4-407C-998E-6632F85FF2D8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D3BC-4302-B1A1-783D12EC8335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fld id="{0E13B184-5FA5-447D-A3E1-F900034ECA04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D3BC-4302-B1A1-783D12EC8335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fld id="{C4CCE07A-AFA2-4DD7-B009-C85A812F8DB5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5-D3BC-4302-B1A1-783D12EC83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0.38407835121503137"/>
                  <c:y val="3.4436107655336015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500" baseline="0" dirty="0"/>
                      <a:t>y = -6,7361x + 78,926</a:t>
                    </a:r>
                    <a:br>
                      <a:rPr lang="en-US" sz="1500" baseline="0" dirty="0"/>
                    </a:br>
                    <a:r>
                      <a:rPr lang="en-US" sz="1500" baseline="0" dirty="0"/>
                      <a:t>R² = 0,4635</a:t>
                    </a:r>
                    <a:endParaRPr lang="en-US" sz="1500" dirty="0"/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a-DK"/>
                </a:p>
              </c:txPr>
            </c:trendlineLbl>
          </c:trendline>
          <c:xVal>
            <c:numRef>
              <c:f>'Ark1'!$B$3:$B$24</c:f>
              <c:numCache>
                <c:formatCode>General</c:formatCode>
                <c:ptCount val="22"/>
                <c:pt idx="0">
                  <c:v>4.5999999999999996</c:v>
                </c:pt>
                <c:pt idx="1">
                  <c:v>4.3</c:v>
                </c:pt>
                <c:pt idx="2">
                  <c:v>3.7</c:v>
                </c:pt>
                <c:pt idx="3">
                  <c:v>5.6</c:v>
                </c:pt>
                <c:pt idx="4">
                  <c:v>5.2</c:v>
                </c:pt>
                <c:pt idx="5">
                  <c:v>6.2</c:v>
                </c:pt>
                <c:pt idx="6">
                  <c:v>6.5</c:v>
                </c:pt>
                <c:pt idx="7">
                  <c:v>6.7</c:v>
                </c:pt>
                <c:pt idx="8">
                  <c:v>5.3</c:v>
                </c:pt>
                <c:pt idx="9">
                  <c:v>8</c:v>
                </c:pt>
                <c:pt idx="10">
                  <c:v>5.5</c:v>
                </c:pt>
                <c:pt idx="11">
                  <c:v>7.17</c:v>
                </c:pt>
                <c:pt idx="12">
                  <c:v>4</c:v>
                </c:pt>
                <c:pt idx="13">
                  <c:v>7</c:v>
                </c:pt>
                <c:pt idx="14">
                  <c:v>5.6</c:v>
                </c:pt>
                <c:pt idx="15">
                  <c:v>6.8</c:v>
                </c:pt>
                <c:pt idx="16">
                  <c:v>3.4</c:v>
                </c:pt>
                <c:pt idx="17">
                  <c:v>6.8</c:v>
                </c:pt>
                <c:pt idx="18">
                  <c:v>3.9</c:v>
                </c:pt>
                <c:pt idx="19">
                  <c:v>9.6999999999999993</c:v>
                </c:pt>
                <c:pt idx="20">
                  <c:v>5.7</c:v>
                </c:pt>
                <c:pt idx="21">
                  <c:v>8.5500000000000007</c:v>
                </c:pt>
              </c:numCache>
            </c:numRef>
          </c:xVal>
          <c:yVal>
            <c:numRef>
              <c:f>'Ark1'!$C$3:$C$24</c:f>
              <c:numCache>
                <c:formatCode>General</c:formatCode>
                <c:ptCount val="22"/>
                <c:pt idx="0">
                  <c:v>30.7</c:v>
                </c:pt>
                <c:pt idx="1">
                  <c:v>66.5</c:v>
                </c:pt>
                <c:pt idx="2">
                  <c:v>58</c:v>
                </c:pt>
                <c:pt idx="3">
                  <c:v>22.2</c:v>
                </c:pt>
                <c:pt idx="4">
                  <c:v>34.799999999999997</c:v>
                </c:pt>
                <c:pt idx="5">
                  <c:v>23.7</c:v>
                </c:pt>
                <c:pt idx="6">
                  <c:v>35.200000000000003</c:v>
                </c:pt>
                <c:pt idx="7">
                  <c:v>32.6</c:v>
                </c:pt>
                <c:pt idx="8">
                  <c:v>59.8</c:v>
                </c:pt>
                <c:pt idx="9">
                  <c:v>10</c:v>
                </c:pt>
                <c:pt idx="10">
                  <c:v>36.200000000000003</c:v>
                </c:pt>
                <c:pt idx="11">
                  <c:v>29.8</c:v>
                </c:pt>
                <c:pt idx="12">
                  <c:v>66.3</c:v>
                </c:pt>
                <c:pt idx="13">
                  <c:v>39.9</c:v>
                </c:pt>
                <c:pt idx="14">
                  <c:v>38.799999999999997</c:v>
                </c:pt>
                <c:pt idx="15">
                  <c:v>23.5</c:v>
                </c:pt>
                <c:pt idx="16">
                  <c:v>43.1</c:v>
                </c:pt>
                <c:pt idx="17">
                  <c:v>49.1</c:v>
                </c:pt>
                <c:pt idx="18">
                  <c:v>65.3</c:v>
                </c:pt>
                <c:pt idx="19">
                  <c:v>16.899999999999999</c:v>
                </c:pt>
                <c:pt idx="20">
                  <c:v>41</c:v>
                </c:pt>
                <c:pt idx="21">
                  <c:v>35.799999999999997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'Ark1'!$A$3:$A$24</c15:f>
                <c15:dlblRangeCache>
                  <c:ptCount val="22"/>
                  <c:pt idx="0">
                    <c:v>Belgien</c:v>
                  </c:pt>
                  <c:pt idx="1">
                    <c:v>Danmark</c:v>
                  </c:pt>
                  <c:pt idx="2">
                    <c:v>Finland</c:v>
                  </c:pt>
                  <c:pt idx="3">
                    <c:v>Frankrig</c:v>
                  </c:pt>
                  <c:pt idx="4">
                    <c:v>Tyskland</c:v>
                  </c:pt>
                  <c:pt idx="5">
                    <c:v>Grækenland</c:v>
                  </c:pt>
                  <c:pt idx="6">
                    <c:v>Irland</c:v>
                  </c:pt>
                  <c:pt idx="7">
                    <c:v>Italien</c:v>
                  </c:pt>
                  <c:pt idx="8">
                    <c:v>Holland</c:v>
                  </c:pt>
                  <c:pt idx="9">
                    <c:v>Portual</c:v>
                  </c:pt>
                  <c:pt idx="10">
                    <c:v>Spanien</c:v>
                  </c:pt>
                  <c:pt idx="11">
                    <c:v>Storbritanien</c:v>
                  </c:pt>
                  <c:pt idx="12">
                    <c:v>Sverige</c:v>
                  </c:pt>
                  <c:pt idx="13">
                    <c:v>Australien</c:v>
                  </c:pt>
                  <c:pt idx="14">
                    <c:v>Canada</c:v>
                  </c:pt>
                  <c:pt idx="15">
                    <c:v>Isreal</c:v>
                  </c:pt>
                  <c:pt idx="16">
                    <c:v>Japan</c:v>
                  </c:pt>
                  <c:pt idx="17">
                    <c:v>New Zealand</c:v>
                  </c:pt>
                  <c:pt idx="18">
                    <c:v>Norge</c:v>
                  </c:pt>
                  <c:pt idx="19">
                    <c:v>Singapore</c:v>
                  </c:pt>
                  <c:pt idx="20">
                    <c:v>Schweitz</c:v>
                  </c:pt>
                  <c:pt idx="21">
                    <c:v>USA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7-D3BC-4302-B1A1-783D12EC83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55958752"/>
        <c:axId val="655959168"/>
      </c:scatterChart>
      <c:valAx>
        <c:axId val="655958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/>
                  <a:t>Graden af ulighed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5959168"/>
        <c:crosses val="autoZero"/>
        <c:crossBetween val="midCat"/>
      </c:valAx>
      <c:valAx>
        <c:axId val="65595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/>
                  <a:t>Føleslen af tillid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59587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a-DK"/>
              <a:t>Sammenhængen af mænden af ulighed og tillid i udvalgte landetitel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fld id="{19A4D728-03D2-4098-A25F-2259D2AEB428}" type="CELLRANGE">
                      <a:rPr lang="en-US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5E00-4936-A192-EEC44AE16B3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70DDB08-5073-4B86-B5FB-E259B3E62E51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5E00-4936-A192-EEC44AE16B3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C04909BC-ED78-4987-BFBC-A09E27FE9A59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5E00-4936-A192-EEC44AE16B3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069367C-79C4-49D0-84BA-1737FDBA65A5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5E00-4936-A192-EEC44AE16B3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A455B895-1009-4BC2-9985-1E7F2980A51A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5E00-4936-A192-EEC44AE16B37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0A3C95B1-DBA1-4D87-B17F-27EE8EC9E813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5E00-4936-A192-EEC44AE16B37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3259832F-2960-47B6-9F13-3A1593F99FD0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5E00-4936-A192-EEC44AE16B37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F3A47D69-4081-4BC5-9747-DD1F3EE5B87C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5E00-4936-A192-EEC44AE16B37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11542082-42FD-491D-9393-520843C20B42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5E00-4936-A192-EEC44AE16B37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60CD080C-4E91-4303-8BC7-881A835F7A53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5E00-4936-A192-EEC44AE16B37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6EFC9949-F605-4BD7-955A-50D58FAA7D8B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5E00-4936-A192-EEC44AE16B37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4C684259-8CE8-4812-8412-BE0588549B98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5E00-4936-A192-EEC44AE16B37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1E0515F7-4573-43C7-B43C-0A71D22A9C6A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5E00-4936-A192-EEC44AE16B37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C223C336-2F2C-49B1-8FCD-1E57F9460315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5E00-4936-A192-EEC44AE16B37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51C7C528-5CCE-4D95-8105-88515E6C09FA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5E00-4936-A192-EEC44AE16B37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2DD23F03-E49A-43C9-85EA-E690801BDD85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5E00-4936-A192-EEC44AE16B37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6DB320B1-796E-4EB3-A2A0-92047FFD706E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5E00-4936-A192-EEC44AE16B37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fld id="{9791FFE8-E68D-4E6B-9CB6-1FE86C03DD30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5E00-4936-A192-EEC44AE16B37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fld id="{0B2DED17-8757-4F89-96B2-A3D0E094AE19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5E00-4936-A192-EEC44AE16B37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fld id="{F191B947-F7B7-464B-9B47-7BDA64330305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5E00-4936-A192-EEC44AE16B37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fld id="{275E8939-0476-45BA-B361-224DFAB3CEED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5E00-4936-A192-EEC44AE16B37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fld id="{A5DC507E-4A24-4402-B293-38C4EABB3CC0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5-5E00-4936-A192-EEC44AE16B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0.38407835121503137"/>
                  <c:y val="3.4436107655336015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500" baseline="0"/>
                      <a:t>y = -6,7361x + 78,926</a:t>
                    </a:r>
                    <a:br>
                      <a:rPr lang="en-US" sz="1500" baseline="0"/>
                    </a:br>
                    <a:r>
                      <a:rPr lang="en-US" sz="1500" baseline="0"/>
                      <a:t>R² = 0,4635</a:t>
                    </a:r>
                    <a:endParaRPr lang="en-US" sz="1500"/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a-DK"/>
                </a:p>
              </c:txPr>
            </c:trendlineLbl>
          </c:trendline>
          <c:xVal>
            <c:numRef>
              <c:f>'Ark1'!$B$3:$B$24</c:f>
              <c:numCache>
                <c:formatCode>General</c:formatCode>
                <c:ptCount val="22"/>
                <c:pt idx="0">
                  <c:v>4.5999999999999996</c:v>
                </c:pt>
                <c:pt idx="1">
                  <c:v>4.3</c:v>
                </c:pt>
                <c:pt idx="2">
                  <c:v>3.7</c:v>
                </c:pt>
                <c:pt idx="3">
                  <c:v>5.6</c:v>
                </c:pt>
                <c:pt idx="4">
                  <c:v>5.2</c:v>
                </c:pt>
                <c:pt idx="5">
                  <c:v>6.2</c:v>
                </c:pt>
                <c:pt idx="6">
                  <c:v>6.5</c:v>
                </c:pt>
                <c:pt idx="7">
                  <c:v>6.7</c:v>
                </c:pt>
                <c:pt idx="8">
                  <c:v>5.3</c:v>
                </c:pt>
                <c:pt idx="9">
                  <c:v>8</c:v>
                </c:pt>
                <c:pt idx="10">
                  <c:v>5.5</c:v>
                </c:pt>
                <c:pt idx="11">
                  <c:v>7.17</c:v>
                </c:pt>
                <c:pt idx="12">
                  <c:v>4</c:v>
                </c:pt>
                <c:pt idx="13">
                  <c:v>7</c:v>
                </c:pt>
                <c:pt idx="14">
                  <c:v>5.6</c:v>
                </c:pt>
                <c:pt idx="15">
                  <c:v>6.8</c:v>
                </c:pt>
                <c:pt idx="16">
                  <c:v>3.4</c:v>
                </c:pt>
                <c:pt idx="17">
                  <c:v>6.8</c:v>
                </c:pt>
                <c:pt idx="18">
                  <c:v>3.9</c:v>
                </c:pt>
                <c:pt idx="19">
                  <c:v>9.6999999999999993</c:v>
                </c:pt>
                <c:pt idx="20">
                  <c:v>5.7</c:v>
                </c:pt>
                <c:pt idx="21">
                  <c:v>8.5500000000000007</c:v>
                </c:pt>
              </c:numCache>
            </c:numRef>
          </c:xVal>
          <c:yVal>
            <c:numRef>
              <c:f>'Ark1'!$C$3:$C$24</c:f>
              <c:numCache>
                <c:formatCode>General</c:formatCode>
                <c:ptCount val="22"/>
                <c:pt idx="0">
                  <c:v>30.7</c:v>
                </c:pt>
                <c:pt idx="1">
                  <c:v>66.5</c:v>
                </c:pt>
                <c:pt idx="2">
                  <c:v>58</c:v>
                </c:pt>
                <c:pt idx="3">
                  <c:v>22.2</c:v>
                </c:pt>
                <c:pt idx="4">
                  <c:v>34.799999999999997</c:v>
                </c:pt>
                <c:pt idx="5">
                  <c:v>23.7</c:v>
                </c:pt>
                <c:pt idx="6">
                  <c:v>35.200000000000003</c:v>
                </c:pt>
                <c:pt idx="7">
                  <c:v>32.6</c:v>
                </c:pt>
                <c:pt idx="8">
                  <c:v>59.8</c:v>
                </c:pt>
                <c:pt idx="9">
                  <c:v>10</c:v>
                </c:pt>
                <c:pt idx="10">
                  <c:v>36.200000000000003</c:v>
                </c:pt>
                <c:pt idx="11">
                  <c:v>29.8</c:v>
                </c:pt>
                <c:pt idx="12">
                  <c:v>66.3</c:v>
                </c:pt>
                <c:pt idx="13">
                  <c:v>39.9</c:v>
                </c:pt>
                <c:pt idx="14">
                  <c:v>38.799999999999997</c:v>
                </c:pt>
                <c:pt idx="15">
                  <c:v>23.5</c:v>
                </c:pt>
                <c:pt idx="16">
                  <c:v>43.1</c:v>
                </c:pt>
                <c:pt idx="17">
                  <c:v>49.1</c:v>
                </c:pt>
                <c:pt idx="18">
                  <c:v>65.3</c:v>
                </c:pt>
                <c:pt idx="19">
                  <c:v>16.899999999999999</c:v>
                </c:pt>
                <c:pt idx="20">
                  <c:v>41</c:v>
                </c:pt>
                <c:pt idx="21">
                  <c:v>35.799999999999997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'Ark1'!$A$3:$A$24</c15:f>
                <c15:dlblRangeCache>
                  <c:ptCount val="22"/>
                  <c:pt idx="0">
                    <c:v>Belgien</c:v>
                  </c:pt>
                  <c:pt idx="1">
                    <c:v>Danmark</c:v>
                  </c:pt>
                  <c:pt idx="2">
                    <c:v>Finland</c:v>
                  </c:pt>
                  <c:pt idx="3">
                    <c:v>Frankrig</c:v>
                  </c:pt>
                  <c:pt idx="4">
                    <c:v>Tyskland</c:v>
                  </c:pt>
                  <c:pt idx="5">
                    <c:v>Grækenland</c:v>
                  </c:pt>
                  <c:pt idx="6">
                    <c:v>Irland</c:v>
                  </c:pt>
                  <c:pt idx="7">
                    <c:v>Italien</c:v>
                  </c:pt>
                  <c:pt idx="8">
                    <c:v>Holland</c:v>
                  </c:pt>
                  <c:pt idx="9">
                    <c:v>Portual</c:v>
                  </c:pt>
                  <c:pt idx="10">
                    <c:v>Spanien</c:v>
                  </c:pt>
                  <c:pt idx="11">
                    <c:v>Storbritanien</c:v>
                  </c:pt>
                  <c:pt idx="12">
                    <c:v>Sverige</c:v>
                  </c:pt>
                  <c:pt idx="13">
                    <c:v>Australien</c:v>
                  </c:pt>
                  <c:pt idx="14">
                    <c:v>Canada</c:v>
                  </c:pt>
                  <c:pt idx="15">
                    <c:v>Isreal</c:v>
                  </c:pt>
                  <c:pt idx="16">
                    <c:v>Japan</c:v>
                  </c:pt>
                  <c:pt idx="17">
                    <c:v>New Zealand</c:v>
                  </c:pt>
                  <c:pt idx="18">
                    <c:v>Norge</c:v>
                  </c:pt>
                  <c:pt idx="19">
                    <c:v>Singapore</c:v>
                  </c:pt>
                  <c:pt idx="20">
                    <c:v>Schweitz</c:v>
                  </c:pt>
                  <c:pt idx="21">
                    <c:v>USA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7-5E00-4936-A192-EEC44AE16B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55958752"/>
        <c:axId val="655959168"/>
      </c:scatterChart>
      <c:valAx>
        <c:axId val="655958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/>
                  <a:t>Graden af ulighed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5959168"/>
        <c:crosses val="autoZero"/>
        <c:crossBetween val="midCat"/>
      </c:valAx>
      <c:valAx>
        <c:axId val="65595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/>
                  <a:t>Føleslen af tillid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59587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008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710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88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88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50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96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3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01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178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144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40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115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01" r:id="rId4"/>
    <p:sldLayoutId id="2147483702" r:id="rId5"/>
    <p:sldLayoutId id="2147483707" r:id="rId6"/>
    <p:sldLayoutId id="2147483703" r:id="rId7"/>
    <p:sldLayoutId id="2147483704" r:id="rId8"/>
    <p:sldLayoutId id="2147483705" r:id="rId9"/>
    <p:sldLayoutId id="2147483706" r:id="rId10"/>
    <p:sldLayoutId id="21474837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E0D4398-84C2-41B8-BF30-3157F7B18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chool desk with books and pencils with chalkboard in background">
            <a:extLst>
              <a:ext uri="{FF2B5EF4-FFF2-40B4-BE49-F238E27FC236}">
                <a16:creationId xmlns:a16="http://schemas.microsoft.com/office/drawing/2014/main" id="{BFA9DF5B-FB34-F741-F733-B8D9611D92E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067" r="-1" b="-1"/>
          <a:stretch/>
        </p:blipFill>
        <p:spPr>
          <a:xfrm>
            <a:off x="20" y="10"/>
            <a:ext cx="9137156" cy="6857989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id="{1E519840-CB5B-442F-AF8C-F848E7699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5558" y="-6724"/>
            <a:ext cx="4265457" cy="6868736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2240216 w 5664007"/>
              <a:gd name="connsiteY0" fmla="*/ 0 h 6857998"/>
              <a:gd name="connsiteX1" fmla="*/ 5664007 w 5664007"/>
              <a:gd name="connsiteY1" fmla="*/ 0 h 6857998"/>
              <a:gd name="connsiteX2" fmla="*/ 5664007 w 5664007"/>
              <a:gd name="connsiteY2" fmla="*/ 6857998 h 6857998"/>
              <a:gd name="connsiteX3" fmla="*/ 0 w 5664007"/>
              <a:gd name="connsiteY3" fmla="*/ 6846045 h 6857998"/>
              <a:gd name="connsiteX4" fmla="*/ 2240216 w 5664007"/>
              <a:gd name="connsiteY4" fmla="*/ 0 h 6857998"/>
              <a:gd name="connsiteX0" fmla="*/ 2170935 w 5594726"/>
              <a:gd name="connsiteY0" fmla="*/ 0 h 6865085"/>
              <a:gd name="connsiteX1" fmla="*/ 5594726 w 5594726"/>
              <a:gd name="connsiteY1" fmla="*/ 0 h 6865085"/>
              <a:gd name="connsiteX2" fmla="*/ 5594726 w 5594726"/>
              <a:gd name="connsiteY2" fmla="*/ 6857998 h 6865085"/>
              <a:gd name="connsiteX3" fmla="*/ 0 w 5594726"/>
              <a:gd name="connsiteY3" fmla="*/ 6865085 h 6865085"/>
              <a:gd name="connsiteX4" fmla="*/ 2170935 w 5594726"/>
              <a:gd name="connsiteY4" fmla="*/ 0 h 6865085"/>
              <a:gd name="connsiteX0" fmla="*/ 1747097 w 5170888"/>
              <a:gd name="connsiteY0" fmla="*/ 0 h 6865085"/>
              <a:gd name="connsiteX1" fmla="*/ 5170888 w 5170888"/>
              <a:gd name="connsiteY1" fmla="*/ 0 h 6865085"/>
              <a:gd name="connsiteX2" fmla="*/ 5170888 w 5170888"/>
              <a:gd name="connsiteY2" fmla="*/ 6857998 h 6865085"/>
              <a:gd name="connsiteX3" fmla="*/ 0 w 5170888"/>
              <a:gd name="connsiteY3" fmla="*/ 6865085 h 6865085"/>
              <a:gd name="connsiteX4" fmla="*/ 1747097 w 5170888"/>
              <a:gd name="connsiteY4" fmla="*/ 0 h 6865085"/>
              <a:gd name="connsiteX0" fmla="*/ 1404766 w 5170888"/>
              <a:gd name="connsiteY0" fmla="*/ 0 h 6865085"/>
              <a:gd name="connsiteX1" fmla="*/ 5170888 w 5170888"/>
              <a:gd name="connsiteY1" fmla="*/ 0 h 6865085"/>
              <a:gd name="connsiteX2" fmla="*/ 5170888 w 5170888"/>
              <a:gd name="connsiteY2" fmla="*/ 6857998 h 6865085"/>
              <a:gd name="connsiteX3" fmla="*/ 0 w 5170888"/>
              <a:gd name="connsiteY3" fmla="*/ 6865085 h 6865085"/>
              <a:gd name="connsiteX4" fmla="*/ 1404766 w 5170888"/>
              <a:gd name="connsiteY4" fmla="*/ 0 h 6865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70888" h="6865085">
                <a:moveTo>
                  <a:pt x="1404766" y="0"/>
                </a:moveTo>
                <a:lnTo>
                  <a:pt x="5170888" y="0"/>
                </a:lnTo>
                <a:lnTo>
                  <a:pt x="5170888" y="6857998"/>
                </a:lnTo>
                <a:lnTo>
                  <a:pt x="0" y="6865085"/>
                </a:lnTo>
                <a:lnTo>
                  <a:pt x="1404766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29E03E-4DEF-B5B5-4DFF-5B08301D74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4192" y="3025587"/>
            <a:ext cx="3613081" cy="2985247"/>
          </a:xfrm>
        </p:spPr>
        <p:txBody>
          <a:bodyPr>
            <a:normAutofit/>
          </a:bodyPr>
          <a:lstStyle/>
          <a:p>
            <a:pPr algn="l"/>
            <a:r>
              <a:rPr lang="da-DK" sz="4100" dirty="0"/>
              <a:t>I dag: lineær regression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512E57-F722-BC8B-4110-3A5D48E15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6257" y="1116873"/>
            <a:ext cx="3101016" cy="1520669"/>
          </a:xfrm>
        </p:spPr>
        <p:txBody>
          <a:bodyPr>
            <a:normAutofit/>
          </a:bodyPr>
          <a:lstStyle/>
          <a:p>
            <a:pPr algn="r"/>
            <a:r>
              <a:rPr lang="da-DK" sz="2500" dirty="0"/>
              <a:t>Databehandling i samfundsfag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C7EF422-3076-48F2-A38B-7CA851778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31959" y="0"/>
            <a:ext cx="5279056" cy="777922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896548C-21A4-493D-B220-64E89F1EF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81082" y="-6724"/>
            <a:ext cx="2279175" cy="686472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8028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BBF8D-FEDF-5621-D631-D49FBC0A8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i="0" dirty="0"/>
              <a:t>Men, hvordan laver man den?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8C913-2F5F-E596-3DC5-E6C9AE12A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Lectio: se ”Udregning til lineær regression – Tillid og lighed”</a:t>
            </a:r>
          </a:p>
          <a:p>
            <a:endParaRPr lang="da-DK" dirty="0"/>
          </a:p>
          <a:p>
            <a:r>
              <a:rPr lang="da-DK" dirty="0"/>
              <a:t>Vi laver den første del sammen, bagefter: i par lav resten af analysen. Jeg kommer rundt og hjælper.</a:t>
            </a:r>
          </a:p>
        </p:txBody>
      </p:sp>
    </p:spTree>
    <p:extLst>
      <p:ext uri="{BB962C8B-B14F-4D97-AF65-F5344CB8AC3E}">
        <p14:creationId xmlns:p14="http://schemas.microsoft.com/office/powerpoint/2010/main" val="35972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6319-36BC-E2E1-5A6C-0A0D57F90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76" y="533401"/>
            <a:ext cx="10326624" cy="1382156"/>
          </a:xfrm>
        </p:spPr>
        <p:txBody>
          <a:bodyPr>
            <a:normAutofit/>
          </a:bodyPr>
          <a:lstStyle/>
          <a:p>
            <a:r>
              <a:rPr lang="da-DK" i="0" dirty="0"/>
              <a:t>Når man laver lineær regression: 6 ting du </a:t>
            </a:r>
            <a:r>
              <a:rPr lang="da-DK" i="0" u="sng" dirty="0"/>
              <a:t>skal</a:t>
            </a:r>
            <a:r>
              <a:rPr lang="da-DK" i="0" dirty="0"/>
              <a:t> gøre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1A374-9A67-9934-5E4B-818D666C1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beskriver figuren ud fra dens to akser og udleder fra formlen (y=</a:t>
            </a:r>
            <a:r>
              <a:rPr lang="da-DK" sz="1800" b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ax+b</a:t>
            </a: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), hvordan hældnings-koefficienten x påvirker y.</a:t>
            </a:r>
            <a:endParaRPr lang="da-DK" sz="18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forklarer den teoretiske sammenhæng mellem de to variable ud fra faglig viden.</a:t>
            </a:r>
            <a:endParaRPr lang="da-DK" sz="18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tolker R</a:t>
            </a:r>
            <a:r>
              <a:rPr lang="da-DK" sz="1800" b="1" baseline="300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2</a:t>
            </a: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-værdien.</a:t>
            </a:r>
            <a:endParaRPr lang="da-DK" sz="18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forholder mig til punkternes beliggenhed.</a:t>
            </a:r>
            <a:endParaRPr lang="da-DK" sz="18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forholder mig til </a:t>
            </a:r>
            <a:r>
              <a:rPr lang="da-DK" sz="1800" b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outliers</a:t>
            </a:r>
            <a:r>
              <a:rPr lang="da-DK" sz="1800" b="1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.</a:t>
            </a:r>
            <a:endParaRPr lang="da-DK" sz="18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diskuterer kausaliteten mellem de to variable.</a:t>
            </a:r>
            <a:endParaRPr lang="da-DK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1608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9BDE5-0ADD-8A3E-A3C5-514097F5C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i="0" dirty="0"/>
              <a:t>Hvordan ser en lineær regression ud?</a:t>
            </a:r>
          </a:p>
        </p:txBody>
      </p:sp>
      <p:graphicFrame>
        <p:nvGraphicFramePr>
          <p:cNvPr id="4" name="Diagram 1">
            <a:extLst>
              <a:ext uri="{FF2B5EF4-FFF2-40B4-BE49-F238E27FC236}">
                <a16:creationId xmlns:a16="http://schemas.microsoft.com/office/drawing/2014/main" id="{8238629E-DF9D-211E-E51C-5758583CE2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3173626"/>
              </p:ext>
            </p:extLst>
          </p:nvPr>
        </p:nvGraphicFramePr>
        <p:xfrm>
          <a:off x="4010875" y="1732677"/>
          <a:ext cx="7681545" cy="3828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EE47F16-E7AE-2B5C-C0A5-218AE3BEC2E4}"/>
              </a:ext>
            </a:extLst>
          </p:cNvPr>
          <p:cNvSpPr txBox="1"/>
          <p:nvPr/>
        </p:nvSpPr>
        <p:spPr>
          <a:xfrm>
            <a:off x="106387" y="1915557"/>
            <a:ext cx="4127285" cy="4401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a-DK" sz="15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Ligningen </a:t>
            </a:r>
            <a:r>
              <a:rPr lang="da-DK" sz="1500" b="1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y = </a:t>
            </a:r>
            <a:r>
              <a:rPr lang="da-DK" sz="1500" b="1" i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ax+b</a:t>
            </a:r>
            <a:r>
              <a:rPr lang="da-DK" sz="15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viser, hvor meget en ændring i vores </a:t>
            </a:r>
            <a:r>
              <a:rPr lang="da-DK" sz="1500" b="1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x</a:t>
            </a:r>
            <a:r>
              <a:rPr lang="da-DK" sz="15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(x vokser med 1) ændrer i </a:t>
            </a:r>
            <a:r>
              <a:rPr lang="da-DK" sz="1500" b="1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y</a:t>
            </a:r>
            <a:r>
              <a:rPr lang="da-DK" sz="15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-værdien.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a-DK" sz="15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En negativ x-værdi har en ”faldende” tendenslinje og betyder, at der er en </a:t>
            </a:r>
            <a:r>
              <a:rPr lang="da-DK" sz="1500" b="1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negativ sammenhæng mellem x og y</a:t>
            </a:r>
            <a:r>
              <a:rPr lang="da-DK" sz="15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= </a:t>
            </a:r>
            <a:r>
              <a:rPr lang="da-DK" sz="1500" i="1" u="sng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når x stiger falder y.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a-DK" sz="15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En positiv x-værdi gælder det omvendt.</a:t>
            </a:r>
            <a:endParaRPr lang="da-DK" sz="1500" i="1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da-DK" sz="15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a-DK" sz="15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For denne lineære regression gælder det at: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a-DK" sz="15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Følelsen af tillid: hvor stor tillid har du til dine medborgere (0 = ingen, 100 = meget stor)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a-DK" sz="15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Graden af ulighed: hvor meget mere tjener den </a:t>
            </a:r>
            <a:r>
              <a:rPr lang="da-DK" sz="15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rigeste femtedel end den fattigste femtedel? (0 = ingen forskel, 12 = meget stor forskel)</a:t>
            </a:r>
            <a:endParaRPr lang="da-DK" sz="15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7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6ACA8C-CDE4-3C2B-F433-EC1252898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4109" y="542926"/>
            <a:ext cx="5627891" cy="1668143"/>
          </a:xfrm>
        </p:spPr>
        <p:txBody>
          <a:bodyPr>
            <a:normAutofit/>
          </a:bodyPr>
          <a:lstStyle/>
          <a:p>
            <a:r>
              <a:rPr lang="da-DK" sz="3400" i="0" dirty="0"/>
              <a:t>1) Kommentér på ligningen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27A3F-463F-267C-7902-9E3797365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706" y="2211069"/>
            <a:ext cx="4439894" cy="4269942"/>
          </a:xfrm>
        </p:spPr>
        <p:txBody>
          <a:bodyPr>
            <a:normAutofit fontScale="70000" lnSpcReduction="20000"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da-DK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Formlen i kender: </a:t>
            </a:r>
            <a:r>
              <a:rPr lang="da-DK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y=</a:t>
            </a:r>
            <a:r>
              <a:rPr lang="da-DK" b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ax+b</a:t>
            </a:r>
            <a:r>
              <a:rPr lang="da-DK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da-DK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– hvad er det </a:t>
            </a:r>
            <a:r>
              <a:rPr lang="da-DK" b="1" i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ax</a:t>
            </a:r>
            <a:r>
              <a:rPr lang="da-DK" b="1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da-DK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er?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en-US" sz="2400" baseline="0" dirty="0"/>
              <a:t>y = -6,7361x + 78,926</a:t>
            </a:r>
          </a:p>
          <a:p>
            <a:pPr>
              <a:spcAft>
                <a:spcPts val="800"/>
              </a:spcAft>
            </a:pPr>
            <a:r>
              <a:rPr lang="da-DK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U</a:t>
            </a:r>
            <a:r>
              <a:rPr lang="da-DK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d fra den lineære regressions formel kan vi se, at hvis uligheden stiger i et land, vil følelsen</a:t>
            </a:r>
            <a:r>
              <a:rPr lang="da-DK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af</a:t>
            </a:r>
            <a:r>
              <a:rPr lang="da-DK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tillid i det land falde (med 6,74 enheder).</a:t>
            </a:r>
          </a:p>
          <a:p>
            <a:pPr>
              <a:spcAft>
                <a:spcPts val="800"/>
              </a:spcAft>
              <a:buFontTx/>
              <a:buChar char="-"/>
            </a:pPr>
            <a:r>
              <a:rPr lang="da-DK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Herefter skal man inddrage faglighed (</a:t>
            </a:r>
            <a:r>
              <a:rPr lang="da-DK" b="1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krav</a:t>
            </a:r>
            <a:r>
              <a:rPr lang="da-DK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2</a:t>
            </a:r>
            <a:r>
              <a:rPr lang="da-DK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) til at forklare, hvorfor der er den sammenhæng – ofte vil der stå i opgaveformuleringen, hvilken teori/faglighed, man skal anvende.</a:t>
            </a:r>
          </a:p>
          <a:p>
            <a:pPr>
              <a:spcAft>
                <a:spcPts val="800"/>
              </a:spcAft>
            </a:pPr>
            <a:r>
              <a:rPr lang="da-DK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R2-værdien (</a:t>
            </a:r>
            <a:r>
              <a:rPr lang="en-US" sz="2400" baseline="0" dirty="0"/>
              <a:t>R² = 0,4635)</a:t>
            </a:r>
            <a:r>
              <a:rPr lang="da-DK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fortæller os, hvor meget af variansen i den afhængige variabel (y), der kan forklares med den uafhængige variabel (x).</a:t>
            </a:r>
            <a:endParaRPr lang="da-DK" dirty="0"/>
          </a:p>
        </p:txBody>
      </p:sp>
      <p:graphicFrame>
        <p:nvGraphicFramePr>
          <p:cNvPr id="4" name="Diagram 1">
            <a:extLst>
              <a:ext uri="{FF2B5EF4-FFF2-40B4-BE49-F238E27FC236}">
                <a16:creationId xmlns:a16="http://schemas.microsoft.com/office/drawing/2014/main" id="{CE90ABD6-6E97-F2B7-ECA2-25B658AFC1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2439783"/>
              </p:ext>
            </p:extLst>
          </p:nvPr>
        </p:nvGraphicFramePr>
        <p:xfrm>
          <a:off x="320842" y="256675"/>
          <a:ext cx="5922425" cy="62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974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05869C3-7E20-20A3-74F1-F8FC7F6A9049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143000" y="267733"/>
                <a:ext cx="9906000" cy="1382156"/>
              </a:xfrm>
            </p:spPr>
            <p:txBody>
              <a:bodyPr/>
              <a:lstStyle/>
              <a:p>
                <a:r>
                  <a:rPr lang="pt-BR" i="0" dirty="0"/>
                  <a:t>3) Kommenter på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da-DK" b="0" i="0" smtClean="0"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p>
                        <m:r>
                          <a:rPr lang="da-DK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da-DK" i="0" dirty="0"/>
                  <a:t>-værdien</a:t>
                </a:r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05869C3-7E20-20A3-74F1-F8FC7F6A90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143000" y="267733"/>
                <a:ext cx="9906000" cy="1382156"/>
              </a:xfrm>
              <a:blipFill>
                <a:blip r:embed="rId2"/>
                <a:stretch>
                  <a:fillRect l="-2523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0B4FE12-07D8-1202-1107-9ED41132FF3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05612" y="1320705"/>
                <a:ext cx="10780776" cy="4674710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US" sz="1300" baseline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R²-værdien handler om </a:t>
                </a:r>
                <a:r>
                  <a:rPr lang="en-US" sz="1300" baseline="0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sammenhæng</a:t>
                </a:r>
                <a:r>
                  <a:rPr lang="en-US" sz="1300" baseline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(</a:t>
                </a:r>
                <a:r>
                  <a:rPr lang="en-US" sz="1300" baseline="0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forklaringsgraden</a:t>
                </a:r>
                <a:r>
                  <a:rPr lang="en-US" sz="1300" baseline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) IKKE </a:t>
                </a:r>
                <a:r>
                  <a:rPr lang="en-US" sz="1300" baseline="0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troværdighed</a:t>
                </a:r>
                <a:r>
                  <a:rPr lang="en-US" sz="1300" baseline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– </a:t>
                </a:r>
                <a:r>
                  <a:rPr lang="da-DK" sz="13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Omtal det derfor kun</a:t>
                </a: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som </a:t>
                </a:r>
                <a:r>
                  <a:rPr lang="da-DK" sz="1300" b="1" i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svag, moderat eller stærk</a:t>
                </a: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sammenhæng – og HUSK dette har </a:t>
                </a:r>
                <a:r>
                  <a:rPr lang="da-DK" sz="1300" b="1" i="1" u="sng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intet</a:t>
                </a: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at gøre med målingens/analysens troværdighed!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da-DK" sz="16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&lt; 0,3 = svag forklaringsgrad		0,3-0,7 = moderat forklaringsgrad	&gt; 0,7 = stærk forklaringsgrad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da-DK" sz="10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Hvis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13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a-DK" sz="13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da-DK" sz="13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= 100 ville graden af ulighed (x) forklare 100% af hvorfor følelsen af tillid (y) falder.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da-DK" sz="1300" i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Omvendt: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Hvis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13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a-DK" sz="13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da-DK" sz="13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= </a:t>
                </a:r>
                <a:r>
                  <a:rPr lang="da-DK" sz="13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ville graden af ulighed (x) forklare </a:t>
                </a:r>
                <a:r>
                  <a:rPr lang="da-DK" sz="13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% af hvorfor følelsen af tillid (y) falder.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Nu hvor </a:t>
                </a:r>
                <a:r>
                  <a:rPr lang="en-US" sz="1300" baseline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R² = 0,4635  </a:t>
                </a: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kan vi sige følgende: 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da-DK" sz="13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Med 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13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a-DK" sz="13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da-DK" sz="13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da-DK" sz="13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-værdi på 46,35% er der tale om en moderat sammenhæng. Derudover kan vi ud fra værdien konkludere at 46,35% af variationen af graden tillid i de udvalgte lande kan forklares med graden af ulighed. Men 53,65% af følelsen af tillid skal forklares med andre variable.” 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da-DK" sz="13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Fortsæt evt. hvis man har en faglig idé: ”Disse kunne være… ” = </a:t>
                </a:r>
                <a:r>
                  <a:rPr lang="da-DK" sz="1300" b="1" u="sng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stærk besvarelse!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0B4FE12-07D8-1202-1107-9ED41132FF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5612" y="1320705"/>
                <a:ext cx="10780776" cy="4674710"/>
              </a:xfrm>
              <a:blipFill>
                <a:blip r:embed="rId3"/>
                <a:stretch>
                  <a:fillRect l="-339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8166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F76928-FF01-42CB-B64F-60011E349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>
            <a:normAutofit/>
          </a:bodyPr>
          <a:lstStyle/>
          <a:p>
            <a:r>
              <a:rPr lang="da-DK" sz="3500" i="0" dirty="0"/>
              <a:t>4 &amp; 5) Kommenter på punkternes </a:t>
            </a:r>
            <a:r>
              <a:rPr lang="da-DK" sz="3500" i="0" dirty="0" err="1"/>
              <a:t>beliggnhed</a:t>
            </a:r>
            <a:endParaRPr lang="da-DK" sz="3500" i="0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57542-C942-CBCA-A723-545531329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1637" y="2211069"/>
            <a:ext cx="5315083" cy="411353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da-DK" sz="22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4) Kommenter på punkternes beliggenhed: ”klumper de sammen”,? ”følger de tendenslinjen (cigarform)”?</a:t>
            </a: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da-DK" sz="22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5) Fremhæv, punkter, der ligger langt </a:t>
            </a:r>
            <a:r>
              <a:rPr lang="da-DK" sz="22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og alene </a:t>
            </a:r>
            <a:r>
              <a:rPr lang="da-DK" sz="22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fra linjen – præsenter dem som </a:t>
            </a:r>
            <a:r>
              <a:rPr lang="da-DK" sz="2200" i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outliers</a:t>
            </a:r>
            <a:r>
              <a:rPr lang="da-DK" sz="22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.</a:t>
            </a:r>
            <a:endParaRPr lang="da-DK" sz="22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da-DK" sz="2200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Outliers</a:t>
            </a:r>
            <a:r>
              <a:rPr lang="da-DK" sz="22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kan være ubetydelige og afspejle fejl i en enkelt måling, men de kan også ofte være interessante og </a:t>
            </a:r>
            <a:r>
              <a:rPr lang="da-DK" sz="22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kræver</a:t>
            </a:r>
            <a:r>
              <a:rPr lang="da-DK" sz="22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nærmere undersøgelse af denne observation. </a:t>
            </a:r>
          </a:p>
          <a:p>
            <a:pPr>
              <a:lnSpc>
                <a:spcPct val="90000"/>
              </a:lnSpc>
              <a:spcAft>
                <a:spcPts val="800"/>
              </a:spcAft>
              <a:buFontTx/>
              <a:buChar char="-"/>
            </a:pPr>
            <a:r>
              <a:rPr lang="da-DK" sz="22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Hertil skal I inddrage relevant faglig viden.</a:t>
            </a:r>
          </a:p>
          <a:p>
            <a:pPr>
              <a:lnSpc>
                <a:spcPct val="90000"/>
              </a:lnSpc>
              <a:spcAft>
                <a:spcPts val="800"/>
              </a:spcAft>
              <a:buFontTx/>
              <a:buChar char="-"/>
            </a:pPr>
            <a:endParaRPr lang="da-DK" sz="22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0" indent="0" algn="ctr">
              <a:lnSpc>
                <a:spcPct val="90000"/>
              </a:lnSpc>
              <a:spcAft>
                <a:spcPts val="800"/>
              </a:spcAft>
              <a:buNone/>
            </a:pPr>
            <a:r>
              <a:rPr lang="da-DK" sz="2200" b="1" u="sng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Hvad kunne være </a:t>
            </a:r>
            <a:r>
              <a:rPr lang="da-DK" sz="2200" b="1" u="sng" dirty="0" err="1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outliers</a:t>
            </a:r>
            <a:r>
              <a:rPr lang="da-DK" sz="2200" b="1" u="sng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her? Kan vi forklare, hvorfor disse er </a:t>
            </a:r>
            <a:r>
              <a:rPr lang="da-DK" sz="2200" b="1" u="sng" dirty="0" err="1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outliers</a:t>
            </a:r>
            <a:r>
              <a:rPr lang="da-DK" sz="2200" b="1" u="sng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?</a:t>
            </a:r>
            <a:endParaRPr lang="da-DK" sz="2200" b="1" u="sng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da-DK" sz="2200" dirty="0"/>
          </a:p>
        </p:txBody>
      </p:sp>
      <p:graphicFrame>
        <p:nvGraphicFramePr>
          <p:cNvPr id="4" name="Diagram 1">
            <a:extLst>
              <a:ext uri="{FF2B5EF4-FFF2-40B4-BE49-F238E27FC236}">
                <a16:creationId xmlns:a16="http://schemas.microsoft.com/office/drawing/2014/main" id="{E91A3C5E-2157-2A43-2EF1-7482C8AF0E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4513324"/>
              </p:ext>
            </p:extLst>
          </p:nvPr>
        </p:nvGraphicFramePr>
        <p:xfrm>
          <a:off x="210312" y="192024"/>
          <a:ext cx="6032955" cy="642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8287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14557-AB91-A424-057C-3D3FA9B25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i="0" dirty="0"/>
              <a:t>6) Kausalitet og </a:t>
            </a:r>
            <a:r>
              <a:rPr lang="da-DK" i="0" u="sng" dirty="0"/>
              <a:t>omvendt</a:t>
            </a:r>
            <a:r>
              <a:rPr lang="da-DK" i="0" dirty="0"/>
              <a:t> kausalitet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C974D-9302-E12B-0770-BF34DA24F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I skal forholde jer til, om det kun er variablen på jeres x-akse (den uafhængige), der kan forklare variation i variablen på y-aksen (den afhængige)? Eller om kausaliteten også kan virke den anden vej?</a:t>
            </a:r>
            <a:endParaRPr lang="da-DK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Fx: kan følelsen af tillid have en betydning af graden af ulighed, som den er målt i vores datasæt? </a:t>
            </a:r>
            <a:endParaRPr lang="da-DK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Hvis kausaliteten går begge veje, skyldes det en bagvedliggende variabel, der påvirker begge variable i regressionen (kaldes en </a:t>
            </a:r>
            <a:r>
              <a:rPr lang="da-DK" sz="1800" b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spuriøs</a:t>
            </a: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sammenhæng).</a:t>
            </a:r>
            <a:endParaRPr lang="da-DK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da-DK" sz="1800" b="1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Her skal man spørge sig selv</a:t>
            </a: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: </a:t>
            </a:r>
            <a:r>
              <a:rPr lang="da-DK" sz="1800" b="1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kan y give mere eller mindre påvirke x? Altså, </a:t>
            </a:r>
            <a:r>
              <a:rPr lang="da-DK" sz="1800" b="1" i="1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k</a:t>
            </a:r>
            <a:r>
              <a:rPr lang="da-DK" sz="1800" b="1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an tillid få den rigeste femtedel til at tjene mere eller mere/mindre end den fattigste femtedel?</a:t>
            </a:r>
            <a:endParaRPr lang="da-DK" sz="1800" i="1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Har man ikke et svar antager man, så skriver man:</a:t>
            </a:r>
            <a:r>
              <a:rPr lang="da-DK" sz="1800" b="1" i="1" u="sng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der ikke er omvendt kausalitet.</a:t>
            </a:r>
            <a:endParaRPr lang="da-DK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852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01C79-91D8-60E1-8845-02FE18EFB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i="0" dirty="0"/>
              <a:t>Hvordan kan det se ud på skrift?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10953-25C8-57C7-6C34-0720ED07E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Der er </a:t>
            </a:r>
            <a:r>
              <a:rPr lang="da-DK" sz="1800" b="1" u="sng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ikke</a:t>
            </a: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omvendt kausalitet: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18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- </a:t>
            </a:r>
            <a:r>
              <a:rPr lang="da-DK" sz="18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Kausaliteten i datasættet virker kun fra uafhængige variabel (x) til afhængige variabel (y)</a:t>
            </a: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, </a:t>
            </a:r>
            <a:r>
              <a:rPr lang="da-DK" sz="18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da følelsen af tillid ikke kan gøre, at man som landets rigeste femtedel tjener mere eller mindre end landets fattigste femtedel.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Der </a:t>
            </a:r>
            <a:r>
              <a:rPr lang="da-DK" sz="1800" b="1" u="sng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er</a:t>
            </a: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da-DK" sz="1800" b="1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omvendt kausalitet:</a:t>
            </a:r>
            <a:endParaRPr lang="da-DK" sz="1800" b="1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- Kausaliteten i datasættet kan gå begge veje, og vi kan derfor tale om en </a:t>
            </a:r>
            <a:r>
              <a:rPr lang="da-DK" sz="1800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spuriøs</a:t>
            </a:r>
            <a:r>
              <a:rPr lang="da-DK" sz="18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sammenhæng, da en større grad a tillid i lande kan have betydning for om ressourcer i landet omfordeles effektivt. Her kan man fx kigge på den universelle velfærdsmodel, som kræver tillid for at kunne virke, men som skaber en høj grad af lighed.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93110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16582-152C-CC2F-63A7-80360D86A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i="0" dirty="0"/>
              <a:t>Når man har gjort alt det: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E48F9-0CCE-3290-9DF0-C9147D327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24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har beskrevet figuren ud fra dens to akser og udledt fra formlen (y=</a:t>
            </a:r>
            <a:r>
              <a:rPr lang="da-DK" sz="2400" b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ax+b</a:t>
            </a:r>
            <a:r>
              <a:rPr lang="da-DK" sz="24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), hvordan hældnings-koefficienten x påvirker y.</a:t>
            </a:r>
            <a:endParaRPr lang="da-DK" sz="24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24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har forklaret den teoretiske sammenhæng mellem de to variable ud fra faglig viden.</a:t>
            </a:r>
            <a:endParaRPr lang="da-DK" sz="24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24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har tolket på R</a:t>
            </a:r>
            <a:r>
              <a:rPr lang="da-DK" sz="2400" b="1" baseline="300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2</a:t>
            </a:r>
            <a:r>
              <a:rPr lang="da-DK" sz="24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-værdien.</a:t>
            </a:r>
            <a:endParaRPr lang="da-DK" sz="24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24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har forholdt mig til punkternes beliggenhed.</a:t>
            </a:r>
            <a:endParaRPr lang="da-DK" sz="24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24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har forholdt mig til </a:t>
            </a:r>
            <a:r>
              <a:rPr lang="da-DK" sz="2400" b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outliers</a:t>
            </a:r>
            <a:r>
              <a:rPr lang="da-DK" sz="2400" b="1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.</a:t>
            </a:r>
            <a:endParaRPr lang="da-DK" sz="24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24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har diskuteret kausaliteten mellem de to variable.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da-DK" b="1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2900" b="1" u="sng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Du har nu tolket en lineær regression! :D</a:t>
            </a:r>
            <a:endParaRPr lang="da-DK" sz="2900" u="sng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46710529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AnalogousFromLightSeedLeftStep">
      <a:dk1>
        <a:srgbClr val="000000"/>
      </a:dk1>
      <a:lt1>
        <a:srgbClr val="FFFFFF"/>
      </a:lt1>
      <a:dk2>
        <a:srgbClr val="21373A"/>
      </a:dk2>
      <a:lt2>
        <a:srgbClr val="E8E2E2"/>
      </a:lt2>
      <a:accent1>
        <a:srgbClr val="80A9A7"/>
      </a:accent1>
      <a:accent2>
        <a:srgbClr val="75AB91"/>
      </a:accent2>
      <a:accent3>
        <a:srgbClr val="81AC86"/>
      </a:accent3>
      <a:accent4>
        <a:srgbClr val="86AC76"/>
      </a:accent4>
      <a:accent5>
        <a:srgbClr val="9AA57D"/>
      </a:accent5>
      <a:accent6>
        <a:srgbClr val="A9A274"/>
      </a:accent6>
      <a:hlink>
        <a:srgbClr val="AE696D"/>
      </a:hlink>
      <a:folHlink>
        <a:srgbClr val="7F7F7F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1076</Words>
  <Application>Microsoft Office PowerPoint</Application>
  <PresentationFormat>Widescreen</PresentationFormat>
  <Paragraphs>76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 Math</vt:lpstr>
      <vt:lpstr>Univers Condensed Light</vt:lpstr>
      <vt:lpstr>Walbaum Display Light</vt:lpstr>
      <vt:lpstr>AngleLinesVTI</vt:lpstr>
      <vt:lpstr>I dag: lineær regression</vt:lpstr>
      <vt:lpstr>Når man laver lineær regression: 6 ting du skal gøre</vt:lpstr>
      <vt:lpstr>Hvordan ser en lineær regression ud?</vt:lpstr>
      <vt:lpstr>1) Kommentér på ligningen</vt:lpstr>
      <vt:lpstr>3) Kommenter på R^2-værdien</vt:lpstr>
      <vt:lpstr>4 &amp; 5) Kommenter på punkternes beliggnhed</vt:lpstr>
      <vt:lpstr>6) Kausalitet og omvendt kausalitet</vt:lpstr>
      <vt:lpstr>Hvordan kan det se ud på skrift?</vt:lpstr>
      <vt:lpstr>Når man har gjort alt det:</vt:lpstr>
      <vt:lpstr>Men, hvordan laver man den?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Jacob Jørgensen</dc:creator>
  <cp:lastModifiedBy>Jacob Jørgensen</cp:lastModifiedBy>
  <cp:revision>1</cp:revision>
  <dcterms:created xsi:type="dcterms:W3CDTF">2024-10-31T14:53:52Z</dcterms:created>
  <dcterms:modified xsi:type="dcterms:W3CDTF">2024-11-14T12:21:58Z</dcterms:modified>
</cp:coreProperties>
</file>