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sldIdLst>
    <p:sldId id="256" r:id="rId2"/>
    <p:sldId id="280" r:id="rId3"/>
    <p:sldId id="279" r:id="rId4"/>
    <p:sldId id="282" r:id="rId5"/>
    <p:sldId id="281" r:id="rId6"/>
    <p:sldId id="283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15"/>
    <p:restoredTop sz="96018"/>
  </p:normalViewPr>
  <p:slideViewPr>
    <p:cSldViewPr snapToGrid="0">
      <p:cViewPr varScale="1">
        <p:scale>
          <a:sx n="115" d="100"/>
          <a:sy n="115" d="100"/>
        </p:scale>
        <p:origin x="208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4079F7-9C68-F2F5-F70E-FA59F4F44E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3199B55-EE8A-9707-E046-116C6A439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FDA19D-8E34-456A-47DE-3284A0BAF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F26E58-4251-487E-565C-AC84A55D8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D344C5-68AD-EC1C-8E3A-AC205728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28415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ABB2D0-BA65-0CCF-A5D4-34991B30E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F787C0-18CF-B607-034C-0336C0B0F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81249F0-A495-C2F6-8888-E42221DB5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17AB72-A384-5B9E-C58E-6083295A6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19D503-799B-F9AF-9B8B-EB53F0D06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174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0FDB0A-5726-A36A-6758-0644BFFC4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9255D66-3D18-233D-A09F-D2606526B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D4C92D-1C70-15EC-BDBB-AE253192A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EAC27E-EAB1-FB4C-B10F-EBC7A2D9F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F5EB8F2-72E1-DBCA-6910-AE5952ED7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60714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2907E9-007A-3F58-51BD-8F21BDF29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191BBE-0A17-1E74-43E9-74D63BCC8B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C936DBB-8C86-8E1A-DDE2-089552CB3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D93B580-8F99-C046-2E02-03F66D78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EE0C052-816F-CCC7-0734-15CD6B68B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35C23BC-E03F-19FD-ACC6-0863BF40A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8387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3EE822-7B3B-CD56-6D23-D341BAA9F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86D3021-77D5-F50B-91D3-B82B6AA4E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7FEDCC2-0746-E7FA-0019-4340841E1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3491305-BF9F-E717-81A0-AF9E36D3FB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8F8FF2C-ACA0-EF19-6BB7-68331018F2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D58A3E3-2733-B685-5512-A7F006D3E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B2D3C3B-7F8F-4DCF-BC78-F6BF6A0A1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8B91A24-C9B3-4E4E-6A23-5D29361D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7288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16769-7D1D-1A94-64B0-D5EE8AB63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8BC90A6-523C-CDEB-B773-82AEBB68D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C69E18E-A3AB-8EEC-DEDC-BADDDD4D8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A812950-4E0D-B7CC-B8E7-843D6903E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2338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809A0BC-5F33-E04D-03EC-754BE871C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C333B4D-50C5-0AB2-0551-E14ADF3E5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426DF3F-ECD8-2BBB-82B6-DB71397D2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82846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4D0754-03B2-6DFE-0A68-1DD8F129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3E8182-E152-B749-8BC7-8637E37B8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42A67B-3797-921D-EEBC-5DC6A0C0A0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BFED934-5A53-E31A-BE13-7351539E9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C2F5023-B785-6BC3-5227-D90A279BB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B5E25B-23CD-6C25-A22D-1C982CA72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8413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317A29-30B3-ECFA-3788-0A0222F17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D011A42-AE68-1A28-79BC-93D8EC8AE7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64DFF65-D3C0-0A81-3C65-A72F109C4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AFF4DAD-99A8-CDC4-E4C7-6CFF9295A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954FA8B-E134-3CD8-8085-4269EDB69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F3D9F56-947D-F144-EDB2-BE82B2E2E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52284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1B2278-162F-B6B5-09A3-04F368DC6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8005C6-7C96-2837-ED4A-8DA51052B6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317FBB-A6AA-E324-F96A-AFFCE77AB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0E0CF9-AF1E-39B0-6D3D-CC6CD8115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F23E96-8C98-A3E9-3123-F44A37DE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663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80ECC1D-9842-E4FE-A105-7A3832D0D1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105B439-5E53-0208-BAB5-43181AC74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D0D0CA9-00EC-AC4D-4BB4-CE03A2046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97B9A4-7F3A-F18E-58C0-F12852B2F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12509B3-E8C1-6516-5643-2FC963669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88785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1A347CF-D925-FA26-26BF-17CF13CC4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0F92925-0BB9-1183-2177-B81B713DD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06A08AC-3F11-B242-0DEA-08EED6267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0CF6C-748E-4B7A-BC8B-3011EF78ED13}" type="datetime1">
              <a:rPr lang="en-US" smtClean="0"/>
              <a:pPr/>
              <a:t>9/3/23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B62C17-9020-D37C-A5F7-8C2919F9E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57115C-0384-F3D7-583E-A7C67A17B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2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t blåt, abstrakt mønster i vandfarve på en hvid baggrund">
            <a:extLst>
              <a:ext uri="{FF2B5EF4-FFF2-40B4-BE49-F238E27FC236}">
                <a16:creationId xmlns:a16="http://schemas.microsoft.com/office/drawing/2014/main" id="{27AD77F7-61F5-CC0C-7E8C-2F1FFDB78B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642" r="-1" b="1083"/>
          <a:stretch/>
        </p:blipFill>
        <p:spPr>
          <a:xfrm>
            <a:off x="3048" y="10"/>
            <a:ext cx="12188952" cy="68566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0BB5F5C-4F86-4009-F878-E555CF928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744909"/>
            <a:ext cx="10190071" cy="3145855"/>
          </a:xfrm>
        </p:spPr>
        <p:txBody>
          <a:bodyPr anchor="b">
            <a:normAutofit/>
          </a:bodyPr>
          <a:lstStyle/>
          <a:p>
            <a:r>
              <a:rPr lang="da-DK" sz="5200" dirty="0">
                <a:solidFill>
                  <a:schemeClr val="accent1">
                    <a:lumMod val="50000"/>
                  </a:schemeClr>
                </a:solidFill>
              </a:rPr>
              <a:t>Tour de chambre – modul 5+6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05BEFF0-9249-77E1-AA4A-E4E125E47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4069780"/>
            <a:ext cx="9781327" cy="2056617"/>
          </a:xfrm>
        </p:spPr>
        <p:txBody>
          <a:bodyPr anchor="t">
            <a:normAutofit/>
          </a:bodyPr>
          <a:lstStyle/>
          <a:p>
            <a:r>
              <a:rPr lang="da-DK" sz="2200" dirty="0">
                <a:solidFill>
                  <a:srgbClr val="FFFFFF"/>
                </a:solidFill>
              </a:rPr>
              <a:t>Vanskelige, vidunderlige venskaber</a:t>
            </a:r>
          </a:p>
          <a:p>
            <a:r>
              <a:rPr lang="da-DK" sz="2200" dirty="0">
                <a:solidFill>
                  <a:srgbClr val="FFFFFF"/>
                </a:solidFill>
              </a:rPr>
              <a:t>Dansk i 2a 2023-24</a:t>
            </a:r>
          </a:p>
        </p:txBody>
      </p:sp>
    </p:spTree>
    <p:extLst>
      <p:ext uri="{BB962C8B-B14F-4D97-AF65-F5344CB8AC3E}">
        <p14:creationId xmlns:p14="http://schemas.microsoft.com/office/powerpoint/2010/main" val="3491594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7E2363-B3CE-9EDE-2D86-28896532B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da-DK" sz="4000"/>
              <a:t>Formålet med læsecirkler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212F2E-11BF-0501-ED71-F323EF012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da-DK" sz="2000" dirty="0"/>
              <a:t>At få romanens mundtlige stil tydeliggjort</a:t>
            </a:r>
          </a:p>
          <a:p>
            <a:r>
              <a:rPr lang="da-DK" sz="2000" dirty="0"/>
              <a:t>At give jer mulighed for at dele jeres læseoplevelse – både det I genkender og det I ikke helt forstår.</a:t>
            </a:r>
          </a:p>
          <a:p>
            <a:endParaRPr lang="da-DK" sz="2000" dirty="0"/>
          </a:p>
        </p:txBody>
      </p:sp>
      <p:pic>
        <p:nvPicPr>
          <p:cNvPr id="5" name="Picture 4" descr="Luft visning af en båd på havet">
            <a:extLst>
              <a:ext uri="{FF2B5EF4-FFF2-40B4-BE49-F238E27FC236}">
                <a16:creationId xmlns:a16="http://schemas.microsoft.com/office/drawing/2014/main" id="{E1AEA104-C459-93B9-9271-60E1C68BC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825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73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B98C6-C5E4-C9C7-A335-F0F969CB5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Læsecirkler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37D7FC-351D-783B-C159-A543E4FFA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Struktur </a:t>
            </a:r>
          </a:p>
          <a:p>
            <a:r>
              <a:rPr lang="da-DK" dirty="0"/>
              <a:t>Find en god plads og læs højt for hinanden </a:t>
            </a:r>
          </a:p>
          <a:p>
            <a:r>
              <a:rPr lang="da-DK" dirty="0"/>
              <a:t>Stop op indimellem om snak om indholdet. Hjælp hinanden med at få et godt greb om måden den er skrevet på</a:t>
            </a:r>
          </a:p>
          <a:p>
            <a:r>
              <a:rPr lang="da-DK" dirty="0"/>
              <a:t>Medbring blyant og post-</a:t>
            </a:r>
            <a:r>
              <a:rPr lang="da-DK" dirty="0" err="1"/>
              <a:t>its</a:t>
            </a:r>
            <a:r>
              <a:rPr lang="da-DK" dirty="0"/>
              <a:t> og skriv evt. noter ved interessante steder</a:t>
            </a:r>
          </a:p>
          <a:p>
            <a:r>
              <a:rPr lang="da-DK" dirty="0"/>
              <a:t>Medbring én computer – I kan dele noter til sidst</a:t>
            </a:r>
          </a:p>
          <a:p>
            <a:r>
              <a:rPr lang="da-DK" dirty="0"/>
              <a:t>Vi samler op kl. 9:30</a:t>
            </a:r>
          </a:p>
        </p:txBody>
      </p:sp>
    </p:spTree>
    <p:extLst>
      <p:ext uri="{BB962C8B-B14F-4D97-AF65-F5344CB8AC3E}">
        <p14:creationId xmlns:p14="http://schemas.microsoft.com/office/powerpoint/2010/main" val="304328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4FB178-DDEF-ABF7-205F-D62757B94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 - gennemgang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41F9C3-7F95-1A08-025B-F470EE452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2195"/>
            <a:ext cx="10515600" cy="3934767"/>
          </a:xfrm>
        </p:spPr>
        <p:txBody>
          <a:bodyPr>
            <a:normAutofit/>
          </a:bodyPr>
          <a:lstStyle/>
          <a:p>
            <a:endParaRPr lang="da-DK" sz="2200" dirty="0"/>
          </a:p>
          <a:p>
            <a:r>
              <a:rPr lang="da-DK" sz="2200" dirty="0"/>
              <a:t>Find opgaverne i </a:t>
            </a:r>
            <a:r>
              <a:rPr lang="da-DK" sz="2200" dirty="0" err="1"/>
              <a:t>lectio</a:t>
            </a:r>
            <a:endParaRPr lang="da-DK" sz="2200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a-DK" altLang="da-DK" sz="2200" dirty="0"/>
              <a:t>Bestem hvem af jer, der skriver noter på computeren.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a-DK" altLang="da-DK" sz="2200" dirty="0"/>
              <a:t>Del og begrund først de tre steder I har fundet, mens I læste i romanen hjemme. Husk at give tid til at alle kan finde stederne og genlæse dem, så man kan knytte din begrundelse til indholdet.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a-DK" altLang="da-DK" sz="2200" dirty="0"/>
              <a:t>Af de steder I samlet som gruppe har peget på er særligt interessante, skal I bruge dem i en nærlæsning/ analyse og fortolkning med forskellige fokuser. Udfyld sammen nedenstående skema. I må også gerne finde citater andre steder end dem, I har delt.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a-DK" altLang="da-DK" sz="2200" dirty="0"/>
              <a:t>Del skemaet med hinanden inden kl. 9:00. Efter pausen skal I fremlægge jeres analyser i en matrixgruppe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da-DK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1619702D-F87E-76FB-7084-B55D8933C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541329"/>
              </p:ext>
            </p:extLst>
          </p:nvPr>
        </p:nvGraphicFramePr>
        <p:xfrm>
          <a:off x="6679580" y="671310"/>
          <a:ext cx="5026941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5473">
                  <a:extLst>
                    <a:ext uri="{9D8B030D-6E8A-4147-A177-3AD203B41FA5}">
                      <a16:colId xmlns:a16="http://schemas.microsoft.com/office/drawing/2014/main" val="1954394893"/>
                    </a:ext>
                  </a:extLst>
                </a:gridCol>
                <a:gridCol w="1675473">
                  <a:extLst>
                    <a:ext uri="{9D8B030D-6E8A-4147-A177-3AD203B41FA5}">
                      <a16:colId xmlns:a16="http://schemas.microsoft.com/office/drawing/2014/main" val="2991330753"/>
                    </a:ext>
                  </a:extLst>
                </a:gridCol>
                <a:gridCol w="1675995">
                  <a:extLst>
                    <a:ext uri="{9D8B030D-6E8A-4147-A177-3AD203B41FA5}">
                      <a16:colId xmlns:a16="http://schemas.microsoft.com/office/drawing/2014/main" val="550219570"/>
                    </a:ext>
                  </a:extLst>
                </a:gridCol>
              </a:tblGrid>
              <a:tr h="361517">
                <a:tc>
                  <a:txBody>
                    <a:bodyPr/>
                    <a:lstStyle/>
                    <a:p>
                      <a:r>
                        <a:rPr lang="da-DK" sz="1200" kern="100">
                          <a:effectLst/>
                        </a:rPr>
                        <a:t>Analytisk pointe</a:t>
                      </a:r>
                      <a:endParaRPr lang="da-DK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 kern="100" dirty="0">
                          <a:effectLst/>
                        </a:rPr>
                        <a:t>Citat</a:t>
                      </a:r>
                      <a:endParaRPr lang="da-DK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 kern="100">
                          <a:effectLst/>
                        </a:rPr>
                        <a:t>Forklaring/ fortolkning</a:t>
                      </a:r>
                    </a:p>
                    <a:p>
                      <a:r>
                        <a:rPr lang="da-DK" sz="1200" kern="100">
                          <a:effectLst/>
                        </a:rPr>
                        <a:t> </a:t>
                      </a:r>
                    </a:p>
                    <a:p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1963465"/>
                  </a:ext>
                </a:extLst>
              </a:tr>
              <a:tr h="964046">
                <a:tc>
                  <a:txBody>
                    <a:bodyPr/>
                    <a:lstStyle/>
                    <a:p>
                      <a:r>
                        <a:rPr lang="da-DK" sz="1200" kern="100">
                          <a:effectLst/>
                        </a:rPr>
                        <a:t>Jeg-fortælleren fremstår indimellem upålidelig, dvs. det er som om Asta indimellem skjuler eller undlader at fortælle hele sandheden, ja indimellem lyver hun faktisk. Hvor og hvorfor?</a:t>
                      </a:r>
                      <a:endParaRPr lang="da-DK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 kern="100" dirty="0">
                          <a:effectLst/>
                        </a:rPr>
                        <a:t> </a:t>
                      </a:r>
                      <a:endParaRPr lang="da-DK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7189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788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BE879-1378-AFA4-A4AE-27D890B57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Matrixgrupper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4C97CC57-4BEE-42B7-5560-450AC497D1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8838430"/>
              </p:ext>
            </p:extLst>
          </p:nvPr>
        </p:nvGraphicFramePr>
        <p:xfrm>
          <a:off x="838200" y="1825625"/>
          <a:ext cx="10515600" cy="38337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85252727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2589787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94740815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30671684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70400423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700276415"/>
                    </a:ext>
                  </a:extLst>
                </a:gridCol>
              </a:tblGrid>
              <a:tr h="766754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 (klasseværelse)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</a:t>
                      </a:r>
                    </a:p>
                    <a:p>
                      <a:r>
                        <a:rPr lang="da-DK" dirty="0"/>
                        <a:t>(1C-gangen)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3</a:t>
                      </a:r>
                    </a:p>
                    <a:p>
                      <a:r>
                        <a:rPr lang="da-DK" dirty="0"/>
                        <a:t>(På Balkonen)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4</a:t>
                      </a:r>
                    </a:p>
                    <a:p>
                      <a:r>
                        <a:rPr lang="da-DK"/>
                        <a:t>(1C-9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5</a:t>
                      </a:r>
                    </a:p>
                    <a:p>
                      <a:r>
                        <a:rPr lang="da-DK" dirty="0"/>
                        <a:t>(1C-gangen)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443326"/>
                  </a:ext>
                </a:extLst>
              </a:tr>
              <a:tr h="766754">
                <a:tc>
                  <a:txBody>
                    <a:bodyPr/>
                    <a:lstStyle/>
                    <a:p>
                      <a:r>
                        <a:rPr lang="da-DK" dirty="0"/>
                        <a:t>A</a:t>
                      </a:r>
                    </a:p>
                    <a:p>
                      <a:r>
                        <a:rPr lang="da-DK" dirty="0"/>
                        <a:t>(1C-1)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kern="1200" dirty="0">
                          <a:solidFill>
                            <a:schemeClr val="dk1"/>
                          </a:solidFill>
                          <a:effectLst/>
                        </a:rPr>
                        <a:t>Kaya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Flora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Ruweyda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Robin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Tilde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857658"/>
                  </a:ext>
                </a:extLst>
              </a:tr>
              <a:tr h="766754">
                <a:tc>
                  <a:txBody>
                    <a:bodyPr/>
                    <a:lstStyle/>
                    <a:p>
                      <a:r>
                        <a:rPr lang="da-DK" dirty="0"/>
                        <a:t>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(1C-gangen)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b="0" dirty="0"/>
                        <a:t>Maya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Soukaina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Rebekka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Cecilie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Alma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80350"/>
                  </a:ext>
                </a:extLst>
              </a:tr>
              <a:tr h="766754">
                <a:tc>
                  <a:txBody>
                    <a:bodyPr/>
                    <a:lstStyle/>
                    <a:p>
                      <a:r>
                        <a:rPr lang="da-DK" dirty="0"/>
                        <a:t>C</a:t>
                      </a:r>
                    </a:p>
                    <a:p>
                      <a:r>
                        <a:rPr lang="da-DK" dirty="0"/>
                        <a:t>(1C-8)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Sebastian</a:t>
                      </a:r>
                      <a:r>
                        <a:rPr lang="da-DK" dirty="0"/>
                        <a:t> +</a:t>
                      </a:r>
                    </a:p>
                    <a:p>
                      <a:r>
                        <a:rPr lang="da-DK" dirty="0"/>
                        <a:t>Rosa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Bodil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016487"/>
                  </a:ext>
                </a:extLst>
              </a:tr>
              <a:tr h="766754">
                <a:tc>
                  <a:txBody>
                    <a:bodyPr/>
                    <a:lstStyle/>
                    <a:p>
                      <a:r>
                        <a:rPr lang="da-DK" dirty="0"/>
                        <a:t>D</a:t>
                      </a:r>
                    </a:p>
                    <a:p>
                      <a:r>
                        <a:rPr lang="da-DK" dirty="0"/>
                        <a:t>(1C-9)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Benjamin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Liva Fr. + </a:t>
                      </a:r>
                      <a:r>
                        <a:rPr lang="da-DK" dirty="0"/>
                        <a:t>Meryem</a:t>
                      </a:r>
                      <a:endParaRPr lang="da-D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Chili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Abdiqani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Liva L. +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277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567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B11BF-61F7-F123-5B2B-3C928F14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 bogen færdig sammen i gruppen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801572-B168-1912-36F3-5D6D19BC7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Hvem læser højt for de andre?</a:t>
            </a:r>
          </a:p>
          <a:p>
            <a:endParaRPr lang="da-D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a-D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 en fortolkning af titlen</a:t>
            </a:r>
          </a:p>
          <a:p>
            <a:r>
              <a:rPr lang="da-D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Kollegiets tour de chambre er også romanens klimaks. Hvordan bygges der stemning og spænding op? </a:t>
            </a:r>
          </a:p>
          <a:p>
            <a:r>
              <a:rPr lang="da-D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Kaster festen et nyt lys over det, vi tidligere har fortalt? </a:t>
            </a:r>
          </a:p>
          <a:p>
            <a:r>
              <a:rPr lang="da-D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Vi har talt om Astas upålidelighed. Hvad forklarer den og de mange tomme pladser romanen rummer?</a:t>
            </a:r>
          </a:p>
          <a:p>
            <a:r>
              <a:rPr lang="da-D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Hvordan tolker I slutningen. Hvor dan reagerer Mai på romanen (som ikke længere handler om den polske kunstner)?</a:t>
            </a:r>
          </a:p>
          <a:p>
            <a:r>
              <a:rPr lang="da-D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Hvordan tolker I den sidste sms-tråd?</a:t>
            </a:r>
          </a:p>
        </p:txBody>
      </p:sp>
    </p:spTree>
    <p:extLst>
      <p:ext uri="{BB962C8B-B14F-4D97-AF65-F5344CB8AC3E}">
        <p14:creationId xmlns:p14="http://schemas.microsoft.com/office/powerpoint/2010/main" val="337902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5226</TotalTime>
  <Words>438</Words>
  <Application>Microsoft Macintosh PowerPoint</Application>
  <PresentationFormat>Widescreen</PresentationFormat>
  <Paragraphs>76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Tour de chambre – modul 5+6</vt:lpstr>
      <vt:lpstr>Formålet med læsecirkler</vt:lpstr>
      <vt:lpstr>Læsecirkler</vt:lpstr>
      <vt:lpstr>Opgaver - gennemgang</vt:lpstr>
      <vt:lpstr>Matrixgrupper</vt:lpstr>
      <vt:lpstr>Læs bogen færdig sammen i gruppen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kroniske uskyld – modul 4</dc:title>
  <dc:creator>Signe Clausen Eike</dc:creator>
  <cp:lastModifiedBy>Signe Clausen Eike</cp:lastModifiedBy>
  <cp:revision>10</cp:revision>
  <dcterms:created xsi:type="dcterms:W3CDTF">2023-08-17T12:39:54Z</dcterms:created>
  <dcterms:modified xsi:type="dcterms:W3CDTF">2023-09-05T12:43:55Z</dcterms:modified>
</cp:coreProperties>
</file>