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9" r:id="rId4"/>
    <p:sldId id="280" r:id="rId5"/>
    <p:sldId id="282" r:id="rId6"/>
    <p:sldId id="283" r:id="rId7"/>
    <p:sldId id="285" r:id="rId8"/>
    <p:sldId id="286" r:id="rId9"/>
    <p:sldId id="289" r:id="rId10"/>
    <p:sldId id="293" r:id="rId11"/>
    <p:sldId id="291" r:id="rId12"/>
    <p:sldId id="292" r:id="rId13"/>
    <p:sldId id="294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344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42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458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859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70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91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764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4112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889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5327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745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A6C41-A9B1-43AE-B42C-CA309FD41954}" type="datetimeFigureOut">
              <a:rPr lang="da-DK" smtClean="0"/>
              <a:t>07-01-2019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668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Ionforbindelser opløst i vand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1843087"/>
            <a:ext cx="901065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6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Model af </a:t>
            </a:r>
            <a:r>
              <a:rPr lang="da-DK" dirty="0" err="1" smtClean="0"/>
              <a:t>NaCl´s</a:t>
            </a:r>
            <a:r>
              <a:rPr lang="da-DK" dirty="0" smtClean="0"/>
              <a:t> opløselighed i vand:</a:t>
            </a:r>
            <a:br>
              <a:rPr lang="da-DK" dirty="0" smtClean="0"/>
            </a:br>
            <a:r>
              <a:rPr lang="da-DK" dirty="0" err="1" smtClean="0"/>
              <a:t>NaCl</a:t>
            </a:r>
            <a:r>
              <a:rPr lang="da-DK" dirty="0" smtClean="0"/>
              <a:t>(s)→</a:t>
            </a:r>
            <a:r>
              <a:rPr lang="da-DK" dirty="0" err="1" smtClean="0"/>
              <a:t>NaCl</a:t>
            </a:r>
            <a:r>
              <a:rPr lang="da-DK" dirty="0" smtClean="0"/>
              <a:t>(</a:t>
            </a:r>
            <a:r>
              <a:rPr lang="da-DK" dirty="0" err="1" smtClean="0"/>
              <a:t>aq</a:t>
            </a:r>
            <a:r>
              <a:rPr lang="da-DK" dirty="0" smtClean="0"/>
              <a:t>)→ </a:t>
            </a:r>
            <a:r>
              <a:rPr lang="da-DK" dirty="0" err="1" smtClean="0"/>
              <a:t>Na</a:t>
            </a:r>
            <a:r>
              <a:rPr lang="da-DK" sz="5400" baseline="30000" dirty="0" smtClean="0"/>
              <a:t>+</a:t>
            </a:r>
            <a:r>
              <a:rPr lang="da-DK" sz="5400" dirty="0" smtClean="0"/>
              <a:t> (</a:t>
            </a:r>
            <a:r>
              <a:rPr lang="da-DK" sz="5400" dirty="0" err="1" smtClean="0"/>
              <a:t>aq</a:t>
            </a:r>
            <a:r>
              <a:rPr lang="da-DK" sz="5400" dirty="0" smtClean="0"/>
              <a:t>) + Cl</a:t>
            </a:r>
            <a:r>
              <a:rPr lang="da-DK" sz="6700" baseline="30000" dirty="0" smtClean="0"/>
              <a:t>-</a:t>
            </a:r>
            <a:r>
              <a:rPr lang="da-DK" sz="6700" dirty="0" smtClean="0"/>
              <a:t> (</a:t>
            </a:r>
            <a:r>
              <a:rPr lang="da-DK" sz="6700" dirty="0" err="1" smtClean="0"/>
              <a:t>aq</a:t>
            </a:r>
            <a:r>
              <a:rPr lang="da-DK" sz="6700" dirty="0" smtClean="0"/>
              <a:t>)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580" y="1825625"/>
            <a:ext cx="6532840" cy="4351338"/>
          </a:xfrm>
        </p:spPr>
      </p:pic>
    </p:spTree>
    <p:extLst>
      <p:ext uri="{BB962C8B-B14F-4D97-AF65-F5344CB8AC3E}">
        <p14:creationId xmlns:p14="http://schemas.microsoft.com/office/powerpoint/2010/main" val="383451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3311"/>
          </a:xfrm>
        </p:spPr>
        <p:txBody>
          <a:bodyPr/>
          <a:lstStyle/>
          <a:p>
            <a:r>
              <a:rPr lang="da-DK" dirty="0" err="1" smtClean="0"/>
              <a:t>Opløselighedsreation</a:t>
            </a:r>
            <a:r>
              <a:rPr lang="da-DK" dirty="0" smtClean="0"/>
              <a:t>:</a:t>
            </a:r>
            <a:endParaRPr lang="da-DK" dirty="0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786909"/>
            <a:ext cx="10515600" cy="3287823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862" y="1500909"/>
            <a:ext cx="829627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Flere </a:t>
            </a:r>
            <a:r>
              <a:rPr lang="da-DK" dirty="0" err="1" smtClean="0"/>
              <a:t>opløselkighedsreaktioner</a:t>
            </a:r>
            <a:r>
              <a:rPr lang="da-DK" dirty="0"/>
              <a:t>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2586037"/>
            <a:ext cx="992505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0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Opløselighed i vand – mættet opløsning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4942" y="1825625"/>
            <a:ext cx="8162116" cy="521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55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7893"/>
          </a:xfrm>
        </p:spPr>
        <p:txBody>
          <a:bodyPr/>
          <a:lstStyle/>
          <a:p>
            <a:r>
              <a:rPr lang="da-DK" smtClean="0"/>
              <a:t>Opløselighedsregler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1508" y="1465406"/>
            <a:ext cx="7788984" cy="526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4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Opløselighedstabel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7073" y="1690688"/>
            <a:ext cx="5920634" cy="41189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Pladsholder til indhold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1459345"/>
                <a:ext cx="5181600" cy="4717618"/>
              </a:xfrm>
            </p:spPr>
            <p:txBody>
              <a:bodyPr/>
              <a:lstStyle/>
              <a:p>
                <a:r>
                  <a:rPr lang="da-DK" dirty="0" smtClean="0">
                    <a:solidFill>
                      <a:srgbClr val="FF0000"/>
                    </a:solidFill>
                  </a:rPr>
                  <a:t>Opgave: </a:t>
                </a:r>
                <a:r>
                  <a:rPr lang="da-DK" dirty="0" smtClean="0"/>
                  <a:t>Angiv om følgende salte forventes at være L eller T opløselige?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KN</m:t>
                    </m:r>
                    <m:sSub>
                      <m:sSubPr>
                        <m:ctrlPr>
                          <a:rPr lang="da-DK" b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da-DK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Cu</m:t>
                    </m:r>
                    <m:sSub>
                      <m:sSubPr>
                        <m:ctrlPr>
                          <a:rPr lang="da-DK" b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OH</m:t>
                        </m:r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da-DK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BaS</m:t>
                    </m:r>
                    <m:sSub>
                      <m:sSubPr>
                        <m:ctrlPr>
                          <a:rPr lang="da-DK" b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da-DK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Pb</m:t>
                    </m:r>
                    <m:sSub>
                      <m:sSubPr>
                        <m:ctrlPr>
                          <a:rPr lang="da-DK" b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Cl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da-DK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Na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C</m:t>
                    </m:r>
                    <m:sSub>
                      <m:sSubPr>
                        <m:ctrlPr>
                          <a:rPr lang="da-DK" b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da-DK" dirty="0" smtClean="0"/>
              </a:p>
              <a:p>
                <a:r>
                  <a:rPr lang="da-DK" sz="3200" dirty="0" smtClean="0"/>
                  <a:t>Navngiv saltene bagefter</a:t>
                </a:r>
              </a:p>
            </p:txBody>
          </p:sp>
        </mc:Choice>
        <mc:Fallback>
          <p:sp>
            <p:nvSpPr>
              <p:cNvPr id="5" name="Pladsholder til indhol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1459345"/>
                <a:ext cx="5181600" cy="4717618"/>
              </a:xfrm>
              <a:blipFill>
                <a:blip r:embed="rId3"/>
                <a:stretch>
                  <a:fillRect l="-2706" t="-2067" r="-29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69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655782" y="365125"/>
                <a:ext cx="10825018" cy="1325563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 smtClean="0"/>
                  <a:t>De fleste </a:t>
                </a:r>
                <a:r>
                  <a:rPr lang="da-DK" sz="4000" dirty="0" err="1" smtClean="0"/>
                  <a:t>carbonater</a:t>
                </a:r>
                <a:r>
                  <a:rPr lang="da-DK" sz="4000" dirty="0" smtClean="0"/>
                  <a:t> (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𝐶</m:t>
                    </m:r>
                    <m:sSubSup>
                      <m:sSubSupPr>
                        <m:ctrlPr>
                          <a:rPr lang="da-DK" sz="4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a-DK" sz="4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da-DK" sz="4000" b="0" i="1" smtClean="0">
                            <a:latin typeface="Cambria Math" panose="02040503050406030204" pitchFamily="18" charset="0"/>
                          </a:rPr>
                          <m:t>2−</m:t>
                        </m:r>
                      </m:sup>
                    </m:sSubSup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4000" dirty="0" smtClean="0"/>
                  <a:t> tungtopløselige: T</a:t>
                </a:r>
                <a:endParaRPr lang="da-DK" sz="4000" dirty="0"/>
              </a:p>
            </p:txBody>
          </p:sp>
        </mc:Choice>
        <mc:Fallback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55782" y="365125"/>
                <a:ext cx="10825018" cy="1325563"/>
              </a:xfrm>
              <a:blipFill>
                <a:blip r:embed="rId2"/>
                <a:stretch>
                  <a:fillRect l="-202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33277" y="1825624"/>
            <a:ext cx="6621546" cy="503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Fældningsreaktioner- her er flere. (Tips: Omsæt først navnene til de ioner saltene består af)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2525" y="1626033"/>
            <a:ext cx="10201275" cy="318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Dannelse af bundfald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>
          <a:xfrm>
            <a:off x="7360371" y="1762919"/>
            <a:ext cx="4004974" cy="4351338"/>
          </a:xfrm>
        </p:spPr>
        <p:txBody>
          <a:bodyPr/>
          <a:lstStyle/>
          <a:p>
            <a:r>
              <a:rPr lang="da-DK" dirty="0" smtClean="0"/>
              <a:t>Tabel 4-4 tjekkes og der gættes på sølv(I)</a:t>
            </a:r>
            <a:r>
              <a:rPr lang="da-DK" dirty="0" err="1" smtClean="0"/>
              <a:t>chlorid</a:t>
            </a:r>
            <a:r>
              <a:rPr lang="da-DK" dirty="0" smtClean="0"/>
              <a:t> er bundfaldet.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09" y="1551156"/>
            <a:ext cx="6522171" cy="456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7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da-DK" dirty="0" smtClean="0"/>
                  <a:t>Fældningsreaktioner – ionreaktionsskema:</a:t>
                </a:r>
                <a:br>
                  <a:rPr lang="da-DK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d>
                        <m:d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𝑎𝑞</m:t>
                          </m:r>
                        </m:e>
                      </m:d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p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𝑎𝑞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)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𝐴𝑔𝐶𝑙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a-DK" dirty="0"/>
              </a:p>
            </p:txBody>
          </p:sp>
        </mc:Choice>
        <mc:Fallback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87" t="-1659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>
          <a:xfrm>
            <a:off x="8091054" y="1825625"/>
            <a:ext cx="3262745" cy="4351338"/>
          </a:xfrm>
        </p:spPr>
        <p:txBody>
          <a:bodyPr>
            <a:normAutofit/>
          </a:bodyPr>
          <a:lstStyle/>
          <a:p>
            <a:r>
              <a:rPr lang="da-DK" dirty="0" smtClean="0"/>
              <a:t>At det er sølv(I)</a:t>
            </a:r>
            <a:r>
              <a:rPr lang="da-DK" dirty="0" err="1" smtClean="0"/>
              <a:t>chlorid</a:t>
            </a:r>
            <a:r>
              <a:rPr lang="da-DK" dirty="0" smtClean="0"/>
              <a:t> , der tungopløselig (T)passer med at alle salte af natrium- og nitrat er letopløselige (L).</a:t>
            </a:r>
          </a:p>
          <a:p>
            <a:pPr marL="0" indent="0">
              <a:buNone/>
            </a:pPr>
            <a:r>
              <a:rPr lang="da-DK" dirty="0" smtClean="0"/>
              <a:t>Vi opskriver </a:t>
            </a:r>
            <a:r>
              <a:rPr lang="da-DK" b="1" dirty="0" smtClean="0"/>
              <a:t>I</a:t>
            </a:r>
            <a:r>
              <a:rPr lang="da-DK" dirty="0" smtClean="0"/>
              <a:t>on-</a:t>
            </a:r>
            <a:r>
              <a:rPr lang="da-DK" dirty="0" err="1" smtClean="0"/>
              <a:t>reaktionskemaet</a:t>
            </a:r>
            <a:r>
              <a:rPr lang="da-DK" dirty="0" smtClean="0"/>
              <a:t>. </a:t>
            </a:r>
          </a:p>
          <a:p>
            <a:pPr marL="0" indent="0">
              <a:buNone/>
            </a:pPr>
            <a:r>
              <a:rPr lang="da-DK" dirty="0" smtClean="0"/>
              <a:t>                       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83" y="1825625"/>
            <a:ext cx="7821273" cy="424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454438"/>
              </a:xfrm>
            </p:spPr>
            <p:txBody>
              <a:bodyPr>
                <a:normAutofit fontScale="90000"/>
              </a:bodyPr>
              <a:lstStyle/>
              <a:p>
                <a:r>
                  <a:rPr lang="da-DK" dirty="0" smtClean="0"/>
                  <a:t>Fældningsreaktioner: </a:t>
                </a:r>
                <a:r>
                  <a:rPr lang="da-DK" b="1" dirty="0" smtClean="0"/>
                  <a:t>S</a:t>
                </a:r>
                <a:r>
                  <a:rPr lang="da-DK" dirty="0" smtClean="0"/>
                  <a:t>tofformelskema</a:t>
                </a:r>
                <a:br>
                  <a:rPr lang="da-DK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a-DK" sz="4000" b="0" i="0" smtClean="0">
                          <a:latin typeface="Cambria Math" panose="02040503050406030204" pitchFamily="18" charset="0"/>
                        </a:rPr>
                        <m:t>AgN</m:t>
                      </m:r>
                      <m:sSub>
                        <m:sSubPr>
                          <m:ctrlPr>
                            <a:rPr lang="da-DK" sz="4000" b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a-DK" sz="4000" b="0" i="0" smtClean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da-DK" sz="40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da-DK" sz="4000" b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a-DK" sz="4000" b="0" i="0" smtClean="0">
                              <a:latin typeface="Cambria Math" panose="02040503050406030204" pitchFamily="18" charset="0"/>
                            </a:rPr>
                            <m:t>aq</m:t>
                          </m:r>
                        </m:e>
                      </m:d>
                      <m:r>
                        <a:rPr lang="da-DK" sz="40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da-DK" sz="4000" b="0" i="0" smtClean="0">
                          <a:latin typeface="Cambria Math" panose="02040503050406030204" pitchFamily="18" charset="0"/>
                        </a:rPr>
                        <m:t>NaCl</m:t>
                      </m:r>
                      <m:d>
                        <m:dPr>
                          <m:ctrlPr>
                            <a:rPr lang="da-DK" sz="4000" b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a-DK" sz="4000" b="0" i="0" smtClean="0">
                              <a:latin typeface="Cambria Math" panose="02040503050406030204" pitchFamily="18" charset="0"/>
                            </a:rPr>
                            <m:t>aq</m:t>
                          </m:r>
                        </m:e>
                      </m:d>
                      <m:groupChr>
                        <m:groupChrPr>
                          <m:chr m:val="→"/>
                          <m:vertJc m:val="bot"/>
                          <m:ctrlPr>
                            <a:rPr lang="da-DK" sz="4000" b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r>
                        <m:rPr>
                          <m:sty m:val="p"/>
                        </m:rPr>
                        <a:rPr lang="da-DK" sz="4000" b="0" i="0" smtClean="0">
                          <a:latin typeface="Cambria Math" panose="02040503050406030204" pitchFamily="18" charset="0"/>
                        </a:rPr>
                        <m:t>AgCl</m:t>
                      </m:r>
                      <m:d>
                        <m:dPr>
                          <m:ctrlPr>
                            <a:rPr lang="da-DK" sz="4000" b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a-DK" sz="40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r>
                        <a:rPr lang="da-DK" sz="40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da-DK" sz="4000" b="0" i="0" smtClean="0">
                          <a:latin typeface="Cambria Math" panose="02040503050406030204" pitchFamily="18" charset="0"/>
                        </a:rPr>
                        <m:t>NaN</m:t>
                      </m:r>
                      <m:sSub>
                        <m:sSubPr>
                          <m:ctrlPr>
                            <a:rPr lang="da-DK" sz="4000" b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a-DK" sz="4000" b="0" i="0" smtClean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da-DK" sz="40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da-DK" sz="40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da-DK" sz="4000" b="0" i="0" smtClean="0">
                          <a:latin typeface="Cambria Math" panose="02040503050406030204" pitchFamily="18" charset="0"/>
                        </a:rPr>
                        <m:t>aq</m:t>
                      </m:r>
                      <m:r>
                        <a:rPr lang="da-DK" sz="40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a-DK" sz="4000" dirty="0"/>
              </a:p>
            </p:txBody>
          </p:sp>
        </mc:Choice>
        <mc:Fallback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454438"/>
              </a:xfrm>
              <a:blipFill>
                <a:blip r:embed="rId2"/>
                <a:stretch>
                  <a:fillRect l="-2087" t="-798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15074" y="1819563"/>
            <a:ext cx="8039270" cy="47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Opskriv både Ion- og stofformelskema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1703" y="1820502"/>
            <a:ext cx="787717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3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115</Words>
  <Application>Microsoft Office PowerPoint</Application>
  <PresentationFormat>Widescreen</PresentationFormat>
  <Paragraphs>24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Office-tema</vt:lpstr>
      <vt:lpstr>Ionforbindelser opløst i vand</vt:lpstr>
      <vt:lpstr>Model af NaCl´s opløselighed i vand: NaCl(s)→NaCl(aq)→ Na+ (aq) + Cl- (aq)</vt:lpstr>
      <vt:lpstr>Opløselighedsreation:</vt:lpstr>
      <vt:lpstr>Flere opløselkighedsreaktioner:</vt:lpstr>
      <vt:lpstr>Opløselighed i vand – mættet opløsning</vt:lpstr>
      <vt:lpstr>Opløselighedsregler</vt:lpstr>
      <vt:lpstr>Opløselighedstabel</vt:lpstr>
      <vt:lpstr>De fleste carbonater ( CO_3^(2-)) tungtopløselige: T</vt:lpstr>
      <vt:lpstr>Fældningsreaktioner- her er flere. (Tips: Omsæt først navnene til de ioner saltene består af)</vt:lpstr>
      <vt:lpstr>Dannelse af bundfald</vt:lpstr>
      <vt:lpstr>Fældningsreaktioner – ionreaktionsskema: Ag^+ (aq)+Cl^- (aq)→┴ AgCl(s)</vt:lpstr>
      <vt:lpstr>Fældningsreaktioner: Stofformelskema AgNO_3 (aq)+NaCl(aq) →┴ AgCl(s)+NaNO_3 (aq)</vt:lpstr>
      <vt:lpstr>Opskriv både Ion- og stofformelskema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Dannelse af positive ioner- Natrium-ion</dc:title>
  <dc:creator>Hanne Busk</dc:creator>
  <cp:lastModifiedBy>Hanne Busk</cp:lastModifiedBy>
  <cp:revision>13</cp:revision>
  <dcterms:created xsi:type="dcterms:W3CDTF">2018-12-14T08:33:17Z</dcterms:created>
  <dcterms:modified xsi:type="dcterms:W3CDTF">2019-01-07T14:22:45Z</dcterms:modified>
</cp:coreProperties>
</file>