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2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937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974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788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184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7331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090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298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731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33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566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9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7773C-C155-4D52-BA75-CC172771003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50E8B-64C5-494A-87E8-314C1A8012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561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Opløsninger og koncentrationsmål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416" y="1310480"/>
            <a:ext cx="8788713" cy="47268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ktangel 9"/>
              <p:cNvSpPr/>
              <p:nvPr/>
            </p:nvSpPr>
            <p:spPr>
              <a:xfrm>
                <a:off x="8081818" y="3184093"/>
                <a:ext cx="3398981" cy="7990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a-DK" sz="320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sz="32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32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da-DK" sz="3200" i="1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da-DK" sz="3200" dirty="0"/>
                  <a:t>   Enhed: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3200" i="1">
                            <a:latin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lang="da-DK" sz="320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da-DK" sz="3200" dirty="0"/>
              </a:p>
            </p:txBody>
          </p:sp>
        </mc:Choice>
        <mc:Fallback>
          <p:sp>
            <p:nvSpPr>
              <p:cNvPr id="10" name="Rektangel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818" y="3184093"/>
                <a:ext cx="3398981" cy="799001"/>
              </a:xfrm>
              <a:prstGeom prst="rect">
                <a:avLst/>
              </a:prstGeom>
              <a:blipFill>
                <a:blip r:embed="rId3"/>
                <a:stretch>
                  <a:fillRect b="-1221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felt 10"/>
          <p:cNvSpPr txBox="1"/>
          <p:nvPr/>
        </p:nvSpPr>
        <p:spPr>
          <a:xfrm>
            <a:off x="8783782" y="4858327"/>
            <a:ext cx="2288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Den korte skrivemåde </a:t>
            </a:r>
          </a:p>
          <a:p>
            <a:r>
              <a:rPr lang="da-DK" dirty="0" smtClean="0"/>
              <a:t>Ses ovenfor.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4744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da-DK" sz="3200" dirty="0" smtClean="0"/>
                  <a:t>Eksempel på brug af formlen </a:t>
                </a:r>
                <a14:m>
                  <m:oMath xmlns:m="http://schemas.openxmlformats.org/officeDocument/2006/math">
                    <m:r>
                      <a:rPr lang="da-DK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da-DK" sz="3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da-DK" sz="3200" dirty="0" smtClean="0"/>
                  <a:t>   Enhed: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3200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lang="da-DK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da-DK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da-DK" sz="3200" dirty="0" smtClean="0"/>
                  <a:t>= Molær</a:t>
                </a:r>
                <a:endParaRPr lang="da-DK" sz="3200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62" y="1825625"/>
            <a:ext cx="98869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9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/>
          <a:lstStyle/>
          <a:p>
            <a:r>
              <a:rPr lang="da-DK" dirty="0" smtClean="0"/>
              <a:t>Fremstilling af en opløsning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61" y="1163782"/>
            <a:ext cx="94297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0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sz="4000" dirty="0" smtClean="0"/>
                  <a:t>Beregning af massen der skal afvejes til at fremstille 250 </a:t>
                </a:r>
                <a:r>
                  <a:rPr lang="da-DK" sz="4000" dirty="0" err="1" smtClean="0"/>
                  <a:t>mL</a:t>
                </a:r>
                <a:r>
                  <a:rPr lang="da-DK" sz="4000" dirty="0" smtClean="0"/>
                  <a:t>  0,200 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sz="4000" b="0" i="0" smtClean="0">
                        <a:latin typeface="Cambria Math" panose="02040503050406030204" pitchFamily="18" charset="0"/>
                      </a:rPr>
                      <m:t>Cu</m:t>
                    </m:r>
                    <m:sSub>
                      <m:sSubPr>
                        <m:ctrlPr>
                          <a:rPr lang="da-DK" sz="4000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sz="4000" b="0" i="0" smtClean="0">
                            <a:latin typeface="Cambria Math" panose="02040503050406030204" pitchFamily="18" charset="0"/>
                          </a:rPr>
                          <m:t>SO</m:t>
                        </m:r>
                      </m:e>
                      <m:sub>
                        <m:r>
                          <a:rPr lang="da-DK" sz="40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sz="4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∙5</m:t>
                    </m:r>
                    <m:sSub>
                      <m:sSubPr>
                        <m:ctrlPr>
                          <a:rPr lang="da-DK" sz="4000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sz="4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da-DK" sz="4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da-DK" sz="4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</m:oMath>
                </a14:m>
                <a:endParaRPr lang="da-DK" sz="4000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7834" b="-147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=0,200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da-DK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=250 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𝑚𝐿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=0,250 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</a:p>
              <a:p>
                <a:pPr marL="0" indent="0">
                  <a:buNone/>
                </a:pPr>
                <a:r>
                  <a:rPr lang="da-DK" b="0" dirty="0" smtClean="0">
                    <a:latin typeface="Cambria Math" panose="02040503050406030204" pitchFamily="18" charset="0"/>
                  </a:rPr>
                  <a:t>Først beregnes stofmængden :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groupChr>
                      <m:groupChrPr>
                        <m:chr m:val="⇔"/>
                        <m:vertJc m:val="bot"/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da-DK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a-DK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groupChr>
                      <m:groupChrPr>
                        <m:chr m:val="⇒"/>
                        <m:vertJc m:val="bot"/>
                        <m:ctrlPr>
                          <a:rPr lang="da-DK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endParaRPr lang="da-DK" b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da-DK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a-DK">
                              <a:latin typeface="Cambria Math" panose="02040503050406030204" pitchFamily="18" charset="0"/>
                            </a:rPr>
                            <m:t>Cu</m:t>
                          </m:r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a-DK">
                                  <a:latin typeface="Cambria Math" panose="02040503050406030204" pitchFamily="18" charset="0"/>
                                </a:rPr>
                                <m:t>SO</m:t>
                              </m:r>
                            </m:e>
                            <m:sub>
                              <m:r>
                                <a:rPr lang="da-DK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da-DK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∙5</m:t>
                          </m:r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a-DK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da-DK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da-DK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</m:t>
                          </m:r>
                        </m:e>
                      </m:d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=0,200</m:t>
                      </m:r>
                      <m:f>
                        <m:fPr>
                          <m:ctrlP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𝑚𝑜𝑙</m:t>
                          </m:r>
                        </m:num>
                        <m:den>
                          <m: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∙0,25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=0,0500 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</m:oMath>
                  </m:oMathPara>
                </a14:m>
                <a:endParaRPr lang="da-DK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a-DK" dirty="0" smtClean="0"/>
                  <a:t>Beregning af massen 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=0,0500 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∙249,69</m:t>
                      </m:r>
                      <m:f>
                        <m:fPr>
                          <m:ctrlP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da-D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𝑚𝑜𝑙</m:t>
                          </m:r>
                        </m:den>
                      </m:f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=12,48 </m:t>
                      </m:r>
                      <m:r>
                        <a:rPr lang="da-D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da-DK" dirty="0" smtClean="0"/>
              </a:p>
              <a:p>
                <a:pPr marL="0" indent="0">
                  <a:buNone/>
                </a:pPr>
                <a:endParaRPr lang="da-DK" dirty="0" smtClean="0"/>
              </a:p>
            </p:txBody>
          </p:sp>
        </mc:Choice>
        <mc:Fallback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366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345" y="249382"/>
            <a:ext cx="8248650" cy="40671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345" y="4405313"/>
            <a:ext cx="76104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Tilbageblik på </a:t>
            </a:r>
            <a:r>
              <a:rPr lang="da-DK" dirty="0" err="1" smtClean="0"/>
              <a:t>opløæsning</a:t>
            </a:r>
            <a:r>
              <a:rPr lang="da-DK" dirty="0" smtClean="0"/>
              <a:t> af et salt:</a:t>
            </a:r>
            <a:endParaRPr lang="da-D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dsholder til indhold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1828800" lvl="4" indent="0">
                  <a:buNone/>
                </a:pPr>
                <a:r>
                  <a:rPr lang="da-DK" sz="3600" b="0" dirty="0" smtClean="0"/>
                  <a:t>  </a:t>
                </a:r>
                <a14:m>
                  <m:oMath xmlns:m="http://schemas.openxmlformats.org/officeDocument/2006/math">
                    <m:r>
                      <a:rPr lang="da-DK" sz="3600" b="0" i="0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da-DK" sz="3600" b="0" i="1" smtClean="0">
                        <a:latin typeface="Cambria Math" panose="02040503050406030204" pitchFamily="18" charset="0"/>
                      </a:rPr>
                      <m:t>𝑁𝑎𝐶𝑙</m:t>
                    </m:r>
                    <m:d>
                      <m:dPr>
                        <m:ctrlPr>
                          <a:rPr lang="da-D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3600" b="0" i="1" smtClean="0">
                            <a:latin typeface="Cambria Math" panose="02040503050406030204" pitchFamily="18" charset="0"/>
                          </a:rPr>
                          <m:t>𝑎𝑞</m:t>
                        </m:r>
                      </m:e>
                    </m:d>
                    <m:r>
                      <a:rPr lang="da-D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a-D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sSup>
                      <m:sSupPr>
                        <m:ctrlP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d>
                      <m:dPr>
                        <m:ctrlP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𝑎𝑞</m:t>
                        </m:r>
                      </m:e>
                    </m:d>
                    <m:r>
                      <a:rPr lang="da-D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da-D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d>
                      <m:dPr>
                        <m:ctrlP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𝑎𝑞</m:t>
                        </m:r>
                      </m:e>
                    </m:d>
                  </m:oMath>
                </a14:m>
                <a:endParaRPr lang="da-DK" sz="3600" b="0" dirty="0" smtClean="0">
                  <a:ea typeface="Cambria Math" panose="02040503050406030204" pitchFamily="18" charset="0"/>
                </a:endParaRPr>
              </a:p>
              <a:p>
                <a:pPr marL="1828800" lvl="4" indent="0">
                  <a:buNone/>
                </a:pPr>
                <a:r>
                  <a:rPr lang="da-DK" sz="3200" b="0" dirty="0" smtClean="0">
                    <a:ea typeface="Cambria Math" panose="02040503050406030204" pitchFamily="18" charset="0"/>
                  </a:rPr>
                  <a:t>Før          0,15 mol/L          0 mol/L          0 mol/L </a:t>
                </a:r>
              </a:p>
              <a:p>
                <a:pPr marL="1828800" lvl="4" indent="0">
                  <a:buNone/>
                </a:pPr>
                <a:r>
                  <a:rPr lang="da-DK" sz="3200" dirty="0" smtClean="0">
                    <a:ea typeface="Cambria Math" panose="02040503050406030204" pitchFamily="18" charset="0"/>
                  </a:rPr>
                  <a:t>Efter          0 mol/L             0,15 mol/L    0,15 mol/L</a:t>
                </a:r>
                <a:endParaRPr lang="da-DK" sz="3200" b="0" dirty="0" smtClean="0">
                  <a:ea typeface="Cambria Math" panose="02040503050406030204" pitchFamily="18" charset="0"/>
                </a:endParaRPr>
              </a:p>
              <a:p>
                <a:pPr marL="1828800" lvl="4" indent="0">
                  <a:buNone/>
                </a:pPr>
                <a:endParaRPr lang="da-DK" sz="3600" dirty="0"/>
              </a:p>
              <a:p>
                <a:pPr marL="1828800" lvl="4" indent="0">
                  <a:buNone/>
                </a:pPr>
                <a:r>
                  <a:rPr lang="da-DK" sz="3200" dirty="0" smtClean="0"/>
                  <a:t>Stofmængdeforholdet er 1:1 i </a:t>
                </a:r>
                <a:r>
                  <a:rPr lang="da-DK" sz="3200" dirty="0" err="1" smtClean="0"/>
                  <a:t>NaCl</a:t>
                </a:r>
                <a:endParaRPr lang="da-DK" sz="3200" dirty="0" smtClean="0"/>
              </a:p>
              <a:p>
                <a:pPr marL="1828800" lvl="4" indent="0">
                  <a:buNone/>
                </a:pPr>
                <a:r>
                  <a:rPr lang="da-DK" sz="3200" dirty="0" smtClean="0"/>
                  <a:t>Man siger at den formelle koncentration c er 0,15 mol/l mht. </a:t>
                </a:r>
                <a:r>
                  <a:rPr lang="da-DK" sz="3200" dirty="0" err="1" smtClean="0"/>
                  <a:t>NaCl</a:t>
                </a:r>
                <a:r>
                  <a:rPr lang="da-DK" sz="3200" dirty="0" smtClean="0"/>
                  <a:t> , men at de aktuelle koncentrationer af ionerne også er 0,15 mol/l hver især.</a:t>
                </a:r>
                <a:endParaRPr lang="da-DK" sz="3200" dirty="0"/>
              </a:p>
            </p:txBody>
          </p:sp>
        </mc:Choice>
        <mc:Fallback>
          <p:sp>
            <p:nvSpPr>
              <p:cNvPr id="5" name="Pladsholder til ind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63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884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sz="4000" dirty="0" smtClean="0"/>
                  <a:t>Salmiakspiritus = 8% af salmiak </a:t>
                </a:r>
                <a14:m>
                  <m:oMath xmlns:m="http://schemas.openxmlformats.org/officeDocument/2006/math"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da-DK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4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a-DK" sz="4000" b="0" i="1" smtClean="0">
                        <a:latin typeface="Cambria Math" panose="02040503050406030204" pitchFamily="18" charset="0"/>
                      </a:rPr>
                      <m:t>𝐶𝑙</m:t>
                    </m:r>
                  </m:oMath>
                </a14:m>
                <a:endParaRPr lang="da-DK" sz="4000" dirty="0"/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7262" y="3948111"/>
            <a:ext cx="6619875" cy="276225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00237"/>
            <a:ext cx="8286750" cy="18383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712" y="1842365"/>
            <a:ext cx="21431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8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69" y="335682"/>
            <a:ext cx="9335827" cy="402388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403" y="3747509"/>
            <a:ext cx="37242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50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30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Andre eksempler: O,1 mol/l opløsninger haves:</a:t>
            </a:r>
            <a:endParaRPr lang="da-D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1636"/>
                <a:ext cx="10515600" cy="4745327"/>
              </a:xfrm>
            </p:spPr>
            <p:txBody>
              <a:bodyPr/>
              <a:lstStyle/>
              <a:p>
                <a:r>
                  <a:rPr lang="da-DK" sz="3600" dirty="0" smtClean="0"/>
                  <a:t>Færdiggør disse 2 opløselighedsreaktioner og angiv aktuel koncentration under ionerne:</a:t>
                </a:r>
              </a:p>
              <a:p>
                <a:endParaRPr lang="da-DK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3200" b="0" i="1" smtClean="0">
                          <a:latin typeface="Cambria Math" panose="02040503050406030204" pitchFamily="18" charset="0"/>
                        </a:rPr>
                        <m:t>𝐵𝑎</m:t>
                      </m:r>
                      <m:sSub>
                        <m:sSub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sSub>
                                <m:sSubPr>
                                  <m:ctrlPr>
                                    <a:rPr lang="da-DK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3200" b="0" i="1" smtClean="0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3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nor/>
                            </m:rPr>
                            <a:rPr lang="da-DK" sz="3200" dirty="0"/>
                            <m:t> </m:t>
                          </m:r>
                        </m:e>
                        <m:sub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da-D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𝐵𝑎</m:t>
                          </m:r>
                        </m:e>
                        <m:sup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da-D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sup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</m:oMath>
                  </m:oMathPara>
                </a14:m>
                <a:endParaRPr lang="da-DK" sz="3200" b="0" dirty="0" smtClean="0"/>
              </a:p>
              <a:p>
                <a:pPr marL="0" indent="0">
                  <a:buNone/>
                </a:pPr>
                <a:endParaRPr lang="da-DK" sz="3200" dirty="0"/>
              </a:p>
              <a:p>
                <a:pPr marL="0" indent="0">
                  <a:buNone/>
                </a:pPr>
                <a:endParaRPr lang="da-DK" sz="3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b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da-DK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da-D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  <m:r>
                        <a:rPr lang="da-DK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da-DK" sz="3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  <m:sup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da-DK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d>
                        <m:dPr>
                          <m:ctrlPr>
                            <a:rPr lang="da-DK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sz="3200" b="0" i="1" smtClean="0">
                              <a:latin typeface="Cambria Math" panose="02040503050406030204" pitchFamily="18" charset="0"/>
                            </a:rPr>
                            <m:t>𝑎𝑞</m:t>
                          </m:r>
                        </m:e>
                      </m:d>
                    </m:oMath>
                  </m:oMathPara>
                </a14:m>
                <a:endParaRPr lang="da-DK" sz="3200" dirty="0" smtClean="0"/>
              </a:p>
              <a:p>
                <a:pPr marL="0" indent="0">
                  <a:buNone/>
                </a:pPr>
                <a:endParaRPr lang="da-DK" sz="3200" dirty="0"/>
              </a:p>
              <a:p>
                <a:pPr marL="0" indent="0">
                  <a:buNone/>
                </a:pPr>
                <a:endParaRPr lang="da-DK" dirty="0" smtClean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1636"/>
                <a:ext cx="10515600" cy="4745327"/>
              </a:xfrm>
              <a:blipFill>
                <a:blip r:embed="rId2"/>
                <a:stretch>
                  <a:fillRect l="-1623" t="-321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98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Andre koncentrationsmål- masseprocent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4987" y="1845612"/>
            <a:ext cx="8582025" cy="176212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541" y="4126346"/>
            <a:ext cx="48387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4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Andrekoncentrationsmål</a:t>
            </a:r>
            <a:r>
              <a:rPr lang="da-DK" dirty="0" smtClean="0"/>
              <a:t> - volumenprocent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837" y="1831326"/>
            <a:ext cx="8391525" cy="17907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837" y="3913476"/>
            <a:ext cx="46863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Ppm</a:t>
            </a:r>
            <a:r>
              <a:rPr lang="da-DK" dirty="0" smtClean="0"/>
              <a:t>, </a:t>
            </a:r>
            <a:r>
              <a:rPr lang="da-DK" dirty="0" err="1" smtClean="0"/>
              <a:t>ppb</a:t>
            </a:r>
            <a:r>
              <a:rPr lang="da-DK" dirty="0" smtClean="0"/>
              <a:t> mm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458" y="1590603"/>
            <a:ext cx="91725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9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Opgavetræning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Lav opgave 1,2 og 3 s. 130 KK1 gul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2005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100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Opløsninger og koncentrationsmål</vt:lpstr>
      <vt:lpstr>Eksempel på brug af formlen c=n/V   Enhed: mol/L=M= Molær</vt:lpstr>
      <vt:lpstr>Fremstilling af en opløsning </vt:lpstr>
      <vt:lpstr>Beregning af massen der skal afvejes til at fremstille 250 mL  0,200 M CuSO_4∙5H_2 O</vt:lpstr>
      <vt:lpstr>PowerPoint-præsentation</vt:lpstr>
      <vt:lpstr>Tilbageblik på opløæsning af et salt:</vt:lpstr>
      <vt:lpstr>Salmiakspiritus = 8% af salmiak NH_4 Cl</vt:lpstr>
      <vt:lpstr>PowerPoint-præsentation</vt:lpstr>
      <vt:lpstr>Andre eksempler: O,1 mol/l opløsninger haves:</vt:lpstr>
      <vt:lpstr>Andre koncentrationsmål- masseprocent</vt:lpstr>
      <vt:lpstr>Andrekoncentrationsmål - volumenprocent</vt:lpstr>
      <vt:lpstr>Ppm, ppb mm</vt:lpstr>
      <vt:lpstr>Opgavetræning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Opløsninger og koncentrationsmål</dc:title>
  <dc:creator>Hanne Busk</dc:creator>
  <cp:lastModifiedBy>Hanne Busk</cp:lastModifiedBy>
  <cp:revision>8</cp:revision>
  <dcterms:created xsi:type="dcterms:W3CDTF">2019-03-04T09:14:12Z</dcterms:created>
  <dcterms:modified xsi:type="dcterms:W3CDTF">2019-03-04T09:53:59Z</dcterms:modified>
</cp:coreProperties>
</file>