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GillSans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Robo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8d4de883e_0_306:notes"/>
          <p:cNvSpPr txBox="1"/>
          <p:nvPr>
            <p:ph idx="1" type="body"/>
          </p:nvPr>
        </p:nvSpPr>
        <p:spPr>
          <a:xfrm>
            <a:off x="685787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298d4de883e_0_306:notes"/>
          <p:cNvSpPr/>
          <p:nvPr>
            <p:ph idx="2" type="sldImg"/>
          </p:nvPr>
        </p:nvSpPr>
        <p:spPr>
          <a:xfrm>
            <a:off x="1143214" y="68578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8d4de883e_0_311:notes"/>
          <p:cNvSpPr txBox="1"/>
          <p:nvPr>
            <p:ph idx="1" type="body"/>
          </p:nvPr>
        </p:nvSpPr>
        <p:spPr>
          <a:xfrm>
            <a:off x="685787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298d4de883e_0_311:notes"/>
          <p:cNvSpPr/>
          <p:nvPr>
            <p:ph idx="2" type="sldImg"/>
          </p:nvPr>
        </p:nvSpPr>
        <p:spPr>
          <a:xfrm>
            <a:off x="1143214" y="68578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8d4de883e_0_317:notes"/>
          <p:cNvSpPr txBox="1"/>
          <p:nvPr>
            <p:ph idx="1" type="body"/>
          </p:nvPr>
        </p:nvSpPr>
        <p:spPr>
          <a:xfrm>
            <a:off x="685787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298d4de883e_0_317:notes"/>
          <p:cNvSpPr/>
          <p:nvPr>
            <p:ph idx="2" type="sldImg"/>
          </p:nvPr>
        </p:nvSpPr>
        <p:spPr>
          <a:xfrm>
            <a:off x="1143214" y="68578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8d4de883e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8d4de883e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8d4de883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98d4de883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8d4de883e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98d4de883e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"/>
              <a:t>Fælles gennemgang – tilføj r og rr &amp; j </a:t>
            </a:r>
            <a:endParaRPr/>
          </a:p>
        </p:txBody>
      </p:sp>
      <p:sp>
        <p:nvSpPr>
          <p:cNvPr id="250" name="Google Shape;250;g298d4de883e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8d4de883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98d4de883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2021396" y="3264408"/>
            <a:ext cx="51012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2021396" y="3264349"/>
            <a:ext cx="5101200" cy="9489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1186434" y="1978533"/>
            <a:ext cx="32037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753736" y="1978533"/>
            <a:ext cx="32028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1187577" y="1735075"/>
            <a:ext cx="3202800" cy="528000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400" cap="none">
                <a:solidFill>
                  <a:srgbClr val="DD7E0E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1187577" y="2357438"/>
            <a:ext cx="3202800" cy="19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3" type="body"/>
          </p:nvPr>
        </p:nvSpPr>
        <p:spPr>
          <a:xfrm>
            <a:off x="4753737" y="2357438"/>
            <a:ext cx="3190200" cy="19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4" type="body"/>
          </p:nvPr>
        </p:nvSpPr>
        <p:spPr>
          <a:xfrm>
            <a:off x="4753737" y="1735075"/>
            <a:ext cx="3202800" cy="528000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400" cap="none">
                <a:solidFill>
                  <a:srgbClr val="DD7E0E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603504" y="1682871"/>
            <a:ext cx="3365100" cy="85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5052060" y="603504"/>
            <a:ext cx="3612000" cy="3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836676" y="2662438"/>
            <a:ext cx="2846100" cy="16455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603504" y="4677156"/>
            <a:ext cx="3843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/>
          <p:nvPr>
            <p:ph type="title"/>
          </p:nvPr>
        </p:nvSpPr>
        <p:spPr>
          <a:xfrm>
            <a:off x="606392" y="1682871"/>
            <a:ext cx="3371100" cy="85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137150" spcFirstLastPara="1" rIns="137150" wrap="square" tIns="1371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4571999" y="0"/>
            <a:ext cx="45765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836676" y="2662438"/>
            <a:ext cx="2846100" cy="16455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603504" y="4677156"/>
            <a:ext cx="3843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3408798" y="243183"/>
            <a:ext cx="2326500" cy="5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107890" y="2084745"/>
            <a:ext cx="3737700" cy="9741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2128968" y="247395"/>
            <a:ext cx="3737700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7" name="Google Shape;167;p3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9" name="Google Shape;169;p3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5" name="Google Shape;185;p3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6" name="Google Shape;186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3" name="Google Shape;19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5" name="Google Shape;55;p13"/>
          <p:cNvSpPr/>
          <p:nvPr>
            <p:ph idx="12" type="sldNum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148281" y="98855"/>
            <a:ext cx="8829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"/>
              <a:t>Países donde se habla español / castellano</a:t>
            </a:r>
            <a:br>
              <a:rPr lang="da"/>
            </a:br>
            <a:r>
              <a:rPr b="1" i="1" lang="da" sz="2100">
                <a:solidFill>
                  <a:srgbClr val="7F7F7F"/>
                </a:solidFill>
              </a:rPr>
              <a:t>Lande hvor man taler spansk</a:t>
            </a:r>
            <a:endParaRPr/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352168" y="1328351"/>
            <a:ext cx="85818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a" sz="2400"/>
              <a:t>Skriv så mange spansktalende lande som muligt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80319" y="74141"/>
            <a:ext cx="84351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a" sz="3600"/>
              <a:t>¿Cuántas personas hablan castellano/español?</a:t>
            </a:r>
            <a:br>
              <a:rPr lang="da" sz="3600"/>
            </a:br>
            <a:r>
              <a:rPr lang="da" sz="3600"/>
              <a:t>	</a:t>
            </a:r>
            <a:r>
              <a:rPr b="1" lang="da" sz="4100"/>
              <a:t>España</a:t>
            </a:r>
            <a:endParaRPr b="1" sz="4100"/>
          </a:p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49428" y="1075038"/>
            <a:ext cx="66354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a" sz="1800"/>
              <a:t>Aproximadamente 46 millones de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" sz="1800"/>
              <a:t>personas en España</a:t>
            </a:r>
            <a:endParaRPr/>
          </a:p>
        </p:txBody>
      </p:sp>
      <p:pic>
        <p:nvPicPr>
          <p:cNvPr descr="Spain political map" id="226" name="Google Shape;22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6963" y="652899"/>
            <a:ext cx="5477048" cy="436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80319" y="1"/>
            <a:ext cx="8435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da" sz="2400"/>
              <a:t>¿Cuántas personas hablan castellano/español?</a:t>
            </a:r>
            <a:br>
              <a:rPr lang="da" sz="2400"/>
            </a:br>
            <a:r>
              <a:rPr b="1" lang="da" sz="3000"/>
              <a:t>Latinoamérica </a:t>
            </a:r>
            <a:r>
              <a:rPr b="1" lang="da" sz="3000"/>
              <a:t> y Los Estados Unidos</a:t>
            </a:r>
            <a:endParaRPr/>
          </a:p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49428" y="1075038"/>
            <a:ext cx="66354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da" sz="1800"/>
              <a:t>América Latina (Latinamerika):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da" sz="1800"/>
              <a:t>21 países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da" sz="1800"/>
              <a:t>Aproximadamente 350 millones de hispanohablantes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da" sz="1800"/>
              <a:t>Los Estados Unidos / EE.UU. (USA)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da" sz="1800"/>
              <a:t>Aprox. 41 millones de hispanohablantes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" sz="1800"/>
              <a:t>y aprox. 12 millones de personas bilingües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Billedresultat for latin america map" id="233" name="Google Shape;2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755" y="902100"/>
            <a:ext cx="3490246" cy="42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Diferentes </a:t>
            </a:r>
            <a:r>
              <a:rPr lang="da"/>
              <a:t>acentos y dialectos </a:t>
            </a:r>
            <a:endParaRPr/>
          </a:p>
        </p:txBody>
      </p:sp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da"/>
              <a:t>Diferentes palabras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da"/>
              <a:t>https://www.youtube.com/watch?v=qJLms794m9c&amp;ab_channel=Se%C3%B1alColombia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/>
          <p:nvPr/>
        </p:nvSpPr>
        <p:spPr>
          <a:xfrm>
            <a:off x="1181554" y="713233"/>
            <a:ext cx="6780900" cy="3717000"/>
          </a:xfrm>
          <a:prstGeom prst="rect">
            <a:avLst/>
          </a:prstGeom>
          <a:solidFill>
            <a:srgbClr val="FFFFFF"/>
          </a:solidFill>
          <a:ln cap="flat" cmpd="sng" w="317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3" name="Google Shape;253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9999"/>
          <a:stretch/>
        </p:blipFill>
        <p:spPr>
          <a:xfrm>
            <a:off x="1983503" y="1059240"/>
            <a:ext cx="5754600" cy="32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4"/>
          <p:cNvSpPr/>
          <p:nvPr/>
        </p:nvSpPr>
        <p:spPr>
          <a:xfrm>
            <a:off x="474285" y="468388"/>
            <a:ext cx="1618500" cy="16185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>
            <p:ph type="title"/>
          </p:nvPr>
        </p:nvSpPr>
        <p:spPr>
          <a:xfrm>
            <a:off x="1562402" y="152994"/>
            <a:ext cx="5797500" cy="891600"/>
          </a:xfrm>
          <a:prstGeom prst="rect">
            <a:avLst/>
          </a:prstGeom>
        </p:spPr>
        <p:txBody>
          <a:bodyPr anchorCtr="0" anchor="ctr" bIns="137150" lIns="137150" spcFirstLastPara="1" rIns="137150" wrap="square" tIns="1371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Trykregler </a:t>
            </a:r>
            <a:endParaRPr/>
          </a:p>
        </p:txBody>
      </p:sp>
      <p:sp>
        <p:nvSpPr>
          <p:cNvPr id="260" name="Google Shape;260;p45"/>
          <p:cNvSpPr txBox="1"/>
          <p:nvPr>
            <p:ph idx="1" type="body"/>
          </p:nvPr>
        </p:nvSpPr>
        <p:spPr>
          <a:xfrm>
            <a:off x="386625" y="1423200"/>
            <a:ext cx="8177400" cy="350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-32781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12D"/>
              </a:buClr>
              <a:buSzPct val="100000"/>
              <a:buFont typeface="Georgia"/>
              <a:buAutoNum type="arabicPeriod"/>
            </a:pP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Ord der ender på vokal, -n eller -s har tryk på næstsidste stavelse.</a:t>
            </a:r>
            <a:endParaRPr sz="6250">
              <a:solidFill>
                <a:srgbClr val="3631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eks. 	ll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mo  		ch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cas 	min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stro   eleg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nte   </a:t>
            </a:r>
            <a:endParaRPr sz="6250">
              <a:solidFill>
                <a:srgbClr val="3631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7818" lvl="0" marL="45720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rgbClr val="36312D"/>
              </a:buClr>
              <a:buSzPct val="100000"/>
              <a:buFont typeface="Georgia"/>
              <a:buAutoNum type="arabicPeriod"/>
            </a:pP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Ord som ender på konsonant (undtagen -s og -n) har tryk på sidste stavelse.</a:t>
            </a:r>
            <a:endParaRPr sz="6250">
              <a:solidFill>
                <a:srgbClr val="3631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universid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d       doct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endParaRPr sz="6250">
              <a:solidFill>
                <a:srgbClr val="3631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7818" lvl="0" marL="45720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rgbClr val="36312D"/>
              </a:buClr>
              <a:buSzPct val="100000"/>
              <a:buFont typeface="Georgia"/>
              <a:buAutoNum type="arabicPeriod"/>
            </a:pP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Alle ord hvis tryk afviger fra disse to regler har en trykstreg, og så ligger man trykket ved trykstregen.</a:t>
            </a:r>
            <a:endParaRPr sz="6250">
              <a:solidFill>
                <a:srgbClr val="3631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ú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sica 	informaci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ó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n    tel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é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fono   cafeter</a:t>
            </a:r>
            <a:r>
              <a:rPr b="1"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í</a:t>
            </a:r>
            <a:r>
              <a:rPr lang="da" sz="6250">
                <a:solidFill>
                  <a:srgbClr val="36312D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endParaRPr sz="6250">
              <a:solidFill>
                <a:srgbClr val="3631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2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kke">
  <a:themeElements>
    <a:clrScheme name="Papi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