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</p:sldIdLst>
  <p:sldSz cy="5143500" cx="9144000"/>
  <p:notesSz cx="6858000" cy="9144000"/>
  <p:embeddedFontLst>
    <p:embeddedFont>
      <p:font typeface="Roboto"/>
      <p:regular r:id="rId20"/>
      <p:bold r:id="rId21"/>
      <p:italic r:id="rId22"/>
      <p:boldItalic r:id="rId23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GoogleSlidesCustomDataVersion2">
      <go:slidesCustomData xmlns:go="http://customooxmlschemas.google.com/" r:id="rId24" roundtripDataSignature="AMtx7miJO2ECJheCUszbPIgx+3C0yI9cz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21882DB5-572E-4C1E-A14C-709A0B06773F}">
  <a:tblStyle styleId="{21882DB5-572E-4C1E-A14C-709A0B06773F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  <a:tblStyle styleId="{D5FAC22B-AF00-42B7-90CC-73EE82138365}" styleName="Table_1"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 b="off" i="off"/>
    </a:band1H>
    <a:band2H>
      <a:tcTxStyle b="off" i="off"/>
    </a:band2H>
    <a:band1V>
      <a:tcTxStyle b="off" i="off"/>
    </a:band1V>
    <a:band2V>
      <a:tcTxStyle b="off" i="off"/>
    </a:band2V>
    <a:lastCol>
      <a:tcTxStyle b="off" i="off"/>
    </a:lastCol>
    <a:firstCol>
      <a:tcTxStyle b="off" i="off"/>
    </a:firstCol>
    <a:lastRow>
      <a:tcTxStyle b="off" i="off"/>
    </a:lastRow>
    <a:seCell>
      <a:tcTxStyle b="off" i="off"/>
    </a:seCell>
    <a:swCell>
      <a:tcTxStyle b="off" i="off"/>
    </a:swCell>
    <a:firstRow>
      <a:tcTxStyle b="off" i="off"/>
    </a:firstRow>
    <a:neCell>
      <a:tcTxStyle b="off" i="off"/>
    </a:neCell>
    <a:nwCell>
      <a:tcTxStyle b="off" i="off"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Roboto-regular.fntdata"/><Relationship Id="rId11" Type="http://schemas.openxmlformats.org/officeDocument/2006/relationships/slide" Target="slides/slide5.xml"/><Relationship Id="rId22" Type="http://schemas.openxmlformats.org/officeDocument/2006/relationships/font" Target="fonts/Roboto-italic.fntdata"/><Relationship Id="rId10" Type="http://schemas.openxmlformats.org/officeDocument/2006/relationships/slide" Target="slides/slide4.xml"/><Relationship Id="rId21" Type="http://schemas.openxmlformats.org/officeDocument/2006/relationships/font" Target="fonts/Roboto-bold.fntdata"/><Relationship Id="rId13" Type="http://schemas.openxmlformats.org/officeDocument/2006/relationships/slide" Target="slides/slide7.xml"/><Relationship Id="rId24" Type="http://customschemas.google.com/relationships/presentationmetadata" Target="metadata"/><Relationship Id="rId12" Type="http://schemas.openxmlformats.org/officeDocument/2006/relationships/slide" Target="slides/slide6.xml"/><Relationship Id="rId23" Type="http://schemas.openxmlformats.org/officeDocument/2006/relationships/font" Target="fonts/Roboto-boldItalic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3.xml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17" Type="http://schemas.openxmlformats.org/officeDocument/2006/relationships/slide" Target="slides/slide11.xml"/><Relationship Id="rId16" Type="http://schemas.openxmlformats.org/officeDocument/2006/relationships/slide" Target="slides/slide10.xml"/><Relationship Id="rId5" Type="http://schemas.openxmlformats.org/officeDocument/2006/relationships/slideMaster" Target="slideMasters/slideMaster1.xml"/><Relationship Id="rId19" Type="http://schemas.openxmlformats.org/officeDocument/2006/relationships/slide" Target="slides/slide13.xml"/><Relationship Id="rId6" Type="http://schemas.openxmlformats.org/officeDocument/2006/relationships/notesMaster" Target="notesMasters/notesMaster1.xml"/><Relationship Id="rId18" Type="http://schemas.openxmlformats.org/officeDocument/2006/relationships/slide" Target="slides/slide12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3" name="Google Shape;83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8" name="Google Shape;138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44" name="Google Shape;144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50" name="Google Shape;150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g29c78785b72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5" name="Google Shape;155;g29c78785b72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g1eb29d99f23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9" name="Google Shape;89;g1eb29d99f23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g1eb29d99f23_0_1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6" name="Google Shape;96;g1eb29d99f23_0_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g1eb29d99f23_0_1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2" name="Google Shape;102;g1eb29d99f23_0_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9" name="Google Shape;109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g1eb29d99f23_0_2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15" name="Google Shape;115;g1eb29d99f23_0_2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g1eb29d99f23_0_2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0" name="Google Shape;120;g1eb29d99f23_0_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6" name="Google Shape;126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2" name="Google Shape;132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bg>
      <p:bgPr>
        <a:solidFill>
          <a:schemeClr val="dk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oogle Shape;10;p10"/>
          <p:cNvGrpSpPr/>
          <p:nvPr/>
        </p:nvGrpSpPr>
        <p:grpSpPr>
          <a:xfrm>
            <a:off x="6098378" y="5"/>
            <a:ext cx="3045625" cy="2030570"/>
            <a:chOff x="6098378" y="5"/>
            <a:chExt cx="3045625" cy="2030570"/>
          </a:xfrm>
        </p:grpSpPr>
        <p:sp>
          <p:nvSpPr>
            <p:cNvPr id="11" name="Google Shape;11;p10"/>
            <p:cNvSpPr/>
            <p:nvPr/>
          </p:nvSpPr>
          <p:spPr>
            <a:xfrm>
              <a:off x="8128803" y="16"/>
              <a:ext cx="1015200" cy="10152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" name="Google Shape;12;p10"/>
            <p:cNvSpPr/>
            <p:nvPr/>
          </p:nvSpPr>
          <p:spPr>
            <a:xfrm flipH="1">
              <a:off x="7113463" y="5"/>
              <a:ext cx="1015200" cy="1015200"/>
            </a:xfrm>
            <a:prstGeom prst="rtTriangle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" name="Google Shape;13;p10"/>
            <p:cNvSpPr/>
            <p:nvPr/>
          </p:nvSpPr>
          <p:spPr>
            <a:xfrm flipH="1" rot="10800000">
              <a:off x="7113588" y="107"/>
              <a:ext cx="1015200" cy="1015200"/>
            </a:xfrm>
            <a:prstGeom prst="rtTriangle">
              <a:avLst/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" name="Google Shape;14;p10"/>
            <p:cNvSpPr/>
            <p:nvPr/>
          </p:nvSpPr>
          <p:spPr>
            <a:xfrm rot="10800000">
              <a:off x="6098378" y="97"/>
              <a:ext cx="1015200" cy="1015200"/>
            </a:xfrm>
            <a:prstGeom prst="rtTriangl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" name="Google Shape;15;p10"/>
            <p:cNvSpPr/>
            <p:nvPr/>
          </p:nvSpPr>
          <p:spPr>
            <a:xfrm rot="10800000">
              <a:off x="8128789" y="1015375"/>
              <a:ext cx="1015200" cy="1015200"/>
            </a:xfrm>
            <a:prstGeom prst="rtTriangle">
              <a:avLst/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6" name="Google Shape;16;p10"/>
          <p:cNvSpPr txBox="1"/>
          <p:nvPr>
            <p:ph type="ctrTitle"/>
          </p:nvPr>
        </p:nvSpPr>
        <p:spPr>
          <a:xfrm>
            <a:off x="598100" y="1775222"/>
            <a:ext cx="8222100" cy="8388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7" name="Google Shape;17;p10"/>
          <p:cNvSpPr txBox="1"/>
          <p:nvPr>
            <p:ph idx="1" type="subTitle"/>
          </p:nvPr>
        </p:nvSpPr>
        <p:spPr>
          <a:xfrm>
            <a:off x="598088" y="2715913"/>
            <a:ext cx="8222100" cy="43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8" name="Google Shape;18;p10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bg>
      <p:bgPr>
        <a:solidFill>
          <a:schemeClr val="dk1"/>
        </a:solidFill>
      </p:bgPr>
    </p:bg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0" name="Google Shape;70;p19"/>
          <p:cNvGrpSpPr/>
          <p:nvPr/>
        </p:nvGrpSpPr>
        <p:grpSpPr>
          <a:xfrm>
            <a:off x="6098378" y="5"/>
            <a:ext cx="3045625" cy="2030570"/>
            <a:chOff x="6098378" y="5"/>
            <a:chExt cx="3045625" cy="2030570"/>
          </a:xfrm>
        </p:grpSpPr>
        <p:sp>
          <p:nvSpPr>
            <p:cNvPr id="71" name="Google Shape;71;p19"/>
            <p:cNvSpPr/>
            <p:nvPr/>
          </p:nvSpPr>
          <p:spPr>
            <a:xfrm>
              <a:off x="8128803" y="16"/>
              <a:ext cx="1015200" cy="10152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2" name="Google Shape;72;p19"/>
            <p:cNvSpPr/>
            <p:nvPr/>
          </p:nvSpPr>
          <p:spPr>
            <a:xfrm flipH="1">
              <a:off x="7113463" y="5"/>
              <a:ext cx="1015200" cy="1015200"/>
            </a:xfrm>
            <a:prstGeom prst="rtTriangle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3" name="Google Shape;73;p19"/>
            <p:cNvSpPr/>
            <p:nvPr/>
          </p:nvSpPr>
          <p:spPr>
            <a:xfrm flipH="1" rot="10800000">
              <a:off x="7113588" y="107"/>
              <a:ext cx="1015200" cy="1015200"/>
            </a:xfrm>
            <a:prstGeom prst="rtTriangle">
              <a:avLst/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4" name="Google Shape;74;p19"/>
            <p:cNvSpPr/>
            <p:nvPr/>
          </p:nvSpPr>
          <p:spPr>
            <a:xfrm rot="10800000">
              <a:off x="6098378" y="97"/>
              <a:ext cx="1015200" cy="1015200"/>
            </a:xfrm>
            <a:prstGeom prst="rtTriangl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5" name="Google Shape;75;p19"/>
            <p:cNvSpPr/>
            <p:nvPr/>
          </p:nvSpPr>
          <p:spPr>
            <a:xfrm rot="10800000">
              <a:off x="8128789" y="1015375"/>
              <a:ext cx="1015200" cy="1015200"/>
            </a:xfrm>
            <a:prstGeom prst="rtTriangle">
              <a:avLst/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76" name="Google Shape;76;p19"/>
          <p:cNvSpPr txBox="1"/>
          <p:nvPr>
            <p:ph hasCustomPrompt="1" type="title"/>
          </p:nvPr>
        </p:nvSpPr>
        <p:spPr>
          <a:xfrm>
            <a:off x="311700" y="1256050"/>
            <a:ext cx="8520600" cy="2030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77" name="Google Shape;77;p19"/>
          <p:cNvSpPr txBox="1"/>
          <p:nvPr>
            <p:ph idx="1" type="body"/>
          </p:nvPr>
        </p:nvSpPr>
        <p:spPr>
          <a:xfrm>
            <a:off x="311700" y="3369225"/>
            <a:ext cx="8520600" cy="1281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78" name="Google Shape;78;p19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20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oogle Shape;20;p11"/>
          <p:cNvGrpSpPr/>
          <p:nvPr/>
        </p:nvGrpSpPr>
        <p:grpSpPr>
          <a:xfrm>
            <a:off x="0" y="3903669"/>
            <a:ext cx="9144000" cy="1239925"/>
            <a:chOff x="0" y="3903669"/>
            <a:chExt cx="9144000" cy="1239925"/>
          </a:xfrm>
        </p:grpSpPr>
        <p:sp>
          <p:nvSpPr>
            <p:cNvPr id="21" name="Google Shape;21;p11"/>
            <p:cNvSpPr/>
            <p:nvPr/>
          </p:nvSpPr>
          <p:spPr>
            <a:xfrm>
              <a:off x="8154895" y="3903669"/>
              <a:ext cx="989100" cy="987900"/>
            </a:xfrm>
            <a:prstGeom prst="rtTriangle">
              <a:avLst/>
            </a:pr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" name="Google Shape;22;p11"/>
            <p:cNvSpPr/>
            <p:nvPr/>
          </p:nvSpPr>
          <p:spPr>
            <a:xfrm flipH="1">
              <a:off x="6181163" y="3903669"/>
              <a:ext cx="989100" cy="987900"/>
            </a:xfrm>
            <a:prstGeom prst="rtTriangle">
              <a:avLst/>
            </a:pr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" name="Google Shape;23;p11"/>
            <p:cNvSpPr/>
            <p:nvPr/>
          </p:nvSpPr>
          <p:spPr>
            <a:xfrm>
              <a:off x="7170274" y="3903669"/>
              <a:ext cx="989100" cy="9879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" name="Google Shape;24;p11"/>
            <p:cNvSpPr/>
            <p:nvPr/>
          </p:nvSpPr>
          <p:spPr>
            <a:xfrm rot="10800000">
              <a:off x="8154757" y="3903682"/>
              <a:ext cx="989100" cy="987900"/>
            </a:xfrm>
            <a:prstGeom prst="rtTriangle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" name="Google Shape;25;p11"/>
            <p:cNvSpPr/>
            <p:nvPr/>
          </p:nvSpPr>
          <p:spPr>
            <a:xfrm>
              <a:off x="0" y="4891594"/>
              <a:ext cx="9144000" cy="2520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6" name="Google Shape;26;p11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7" name="Google Shape;27;p11"/>
          <p:cNvSpPr txBox="1"/>
          <p:nvPr>
            <p:ph idx="1" type="body"/>
          </p:nvPr>
        </p:nvSpPr>
        <p:spPr>
          <a:xfrm>
            <a:off x="311700" y="1229875"/>
            <a:ext cx="8520600" cy="333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8" name="Google Shape;28;p11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bg>
      <p:bgPr>
        <a:solidFill>
          <a:schemeClr val="dk1"/>
        </a:solidFill>
      </p:bgPr>
    </p:bg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Google Shape;30;p12"/>
          <p:cNvGrpSpPr/>
          <p:nvPr/>
        </p:nvGrpSpPr>
        <p:grpSpPr>
          <a:xfrm>
            <a:off x="6098378" y="5"/>
            <a:ext cx="3045625" cy="2030570"/>
            <a:chOff x="6098378" y="5"/>
            <a:chExt cx="3045625" cy="2030570"/>
          </a:xfrm>
        </p:grpSpPr>
        <p:sp>
          <p:nvSpPr>
            <p:cNvPr id="31" name="Google Shape;31;p12"/>
            <p:cNvSpPr/>
            <p:nvPr/>
          </p:nvSpPr>
          <p:spPr>
            <a:xfrm>
              <a:off x="8128803" y="16"/>
              <a:ext cx="1015200" cy="10152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" name="Google Shape;32;p12"/>
            <p:cNvSpPr/>
            <p:nvPr/>
          </p:nvSpPr>
          <p:spPr>
            <a:xfrm flipH="1">
              <a:off x="7113463" y="5"/>
              <a:ext cx="1015200" cy="1015200"/>
            </a:xfrm>
            <a:prstGeom prst="rtTriangle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3" name="Google Shape;33;p12"/>
            <p:cNvSpPr/>
            <p:nvPr/>
          </p:nvSpPr>
          <p:spPr>
            <a:xfrm flipH="1" rot="10800000">
              <a:off x="7113588" y="107"/>
              <a:ext cx="1015200" cy="1015200"/>
            </a:xfrm>
            <a:prstGeom prst="rtTriangle">
              <a:avLst/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4" name="Google Shape;34;p12"/>
            <p:cNvSpPr/>
            <p:nvPr/>
          </p:nvSpPr>
          <p:spPr>
            <a:xfrm rot="10800000">
              <a:off x="6098378" y="97"/>
              <a:ext cx="1015200" cy="1015200"/>
            </a:xfrm>
            <a:prstGeom prst="rtTriangl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5" name="Google Shape;35;p12"/>
            <p:cNvSpPr/>
            <p:nvPr/>
          </p:nvSpPr>
          <p:spPr>
            <a:xfrm rot="10800000">
              <a:off x="8128789" y="1015375"/>
              <a:ext cx="1015200" cy="1015200"/>
            </a:xfrm>
            <a:prstGeom prst="rtTriangle">
              <a:avLst/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36" name="Google Shape;36;p12"/>
          <p:cNvSpPr txBox="1"/>
          <p:nvPr>
            <p:ph type="title"/>
          </p:nvPr>
        </p:nvSpPr>
        <p:spPr>
          <a:xfrm>
            <a:off x="598100" y="2152347"/>
            <a:ext cx="8222100" cy="838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37" name="Google Shape;37;p12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13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40" name="Google Shape;40;p13"/>
          <p:cNvSpPr txBox="1"/>
          <p:nvPr>
            <p:ph idx="1" type="body"/>
          </p:nvPr>
        </p:nvSpPr>
        <p:spPr>
          <a:xfrm>
            <a:off x="311700" y="1229975"/>
            <a:ext cx="3999900" cy="333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41" name="Google Shape;41;p13"/>
          <p:cNvSpPr txBox="1"/>
          <p:nvPr>
            <p:ph idx="2" type="body"/>
          </p:nvPr>
        </p:nvSpPr>
        <p:spPr>
          <a:xfrm>
            <a:off x="4832400" y="1229975"/>
            <a:ext cx="3999900" cy="333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42" name="Google Shape;42;p13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4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45" name="Google Shape;45;p14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5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48" name="Google Shape;48;p15"/>
          <p:cNvSpPr txBox="1"/>
          <p:nvPr>
            <p:ph idx="1" type="body"/>
          </p:nvPr>
        </p:nvSpPr>
        <p:spPr>
          <a:xfrm>
            <a:off x="311700" y="1465804"/>
            <a:ext cx="2808000" cy="310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49" name="Google Shape;49;p15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chemeClr val="accent4"/>
        </a:solidFill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" name="Google Shape;51;p16"/>
          <p:cNvGrpSpPr/>
          <p:nvPr/>
        </p:nvGrpSpPr>
        <p:grpSpPr>
          <a:xfrm>
            <a:off x="6098378" y="5"/>
            <a:ext cx="3045625" cy="2030570"/>
            <a:chOff x="6098378" y="5"/>
            <a:chExt cx="3045625" cy="2030570"/>
          </a:xfrm>
        </p:grpSpPr>
        <p:sp>
          <p:nvSpPr>
            <p:cNvPr id="52" name="Google Shape;52;p16"/>
            <p:cNvSpPr/>
            <p:nvPr/>
          </p:nvSpPr>
          <p:spPr>
            <a:xfrm>
              <a:off x="8128803" y="16"/>
              <a:ext cx="1015200" cy="1015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3" name="Google Shape;53;p16"/>
            <p:cNvSpPr/>
            <p:nvPr/>
          </p:nvSpPr>
          <p:spPr>
            <a:xfrm flipH="1">
              <a:off x="7113463" y="5"/>
              <a:ext cx="1015200" cy="1015200"/>
            </a:xfrm>
            <a:prstGeom prst="rtTriangle">
              <a:avLst/>
            </a:pr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4" name="Google Shape;54;p16"/>
            <p:cNvSpPr/>
            <p:nvPr/>
          </p:nvSpPr>
          <p:spPr>
            <a:xfrm flipH="1" rot="10800000">
              <a:off x="7113588" y="107"/>
              <a:ext cx="1015200" cy="1015200"/>
            </a:xfrm>
            <a:prstGeom prst="rtTriangle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5" name="Google Shape;55;p16"/>
            <p:cNvSpPr/>
            <p:nvPr/>
          </p:nvSpPr>
          <p:spPr>
            <a:xfrm rot="10800000">
              <a:off x="6098378" y="97"/>
              <a:ext cx="1015200" cy="1015200"/>
            </a:xfrm>
            <a:prstGeom prst="rtTriangle">
              <a:avLst/>
            </a:pr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6" name="Google Shape;56;p16"/>
            <p:cNvSpPr/>
            <p:nvPr/>
          </p:nvSpPr>
          <p:spPr>
            <a:xfrm rot="10800000">
              <a:off x="8128789" y="1015375"/>
              <a:ext cx="1015200" cy="1015200"/>
            </a:xfrm>
            <a:prstGeom prst="rtTriangle">
              <a:avLst/>
            </a:pr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57" name="Google Shape;57;p16"/>
          <p:cNvSpPr txBox="1"/>
          <p:nvPr>
            <p:ph type="title"/>
          </p:nvPr>
        </p:nvSpPr>
        <p:spPr>
          <a:xfrm>
            <a:off x="490250" y="526350"/>
            <a:ext cx="5618700" cy="409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58" name="Google Shape;58;p16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7"/>
          <p:cNvSpPr/>
          <p:nvPr/>
        </p:nvSpPr>
        <p:spPr>
          <a:xfrm>
            <a:off x="4572000" y="-175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61" name="Google Shape;61;p17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62" name="Google Shape;62;p17"/>
          <p:cNvSpPr txBox="1"/>
          <p:nvPr>
            <p:ph type="title"/>
          </p:nvPr>
        </p:nvSpPr>
        <p:spPr>
          <a:xfrm>
            <a:off x="265500" y="1151100"/>
            <a:ext cx="4045200" cy="15645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63" name="Google Shape;63;p17"/>
          <p:cNvSpPr txBox="1"/>
          <p:nvPr>
            <p:ph idx="1" type="subTitle"/>
          </p:nvPr>
        </p:nvSpPr>
        <p:spPr>
          <a:xfrm>
            <a:off x="265500" y="2769001"/>
            <a:ext cx="4045200" cy="12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64" name="Google Shape;64;p17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65" name="Google Shape;65;p17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8"/>
          <p:cNvSpPr txBox="1"/>
          <p:nvPr>
            <p:ph idx="1" type="body"/>
          </p:nvPr>
        </p:nvSpPr>
        <p:spPr>
          <a:xfrm>
            <a:off x="319500" y="4230575"/>
            <a:ext cx="5998800" cy="598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68" name="Google Shape;68;p18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geometric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9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b="0" i="0" sz="30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b="0" i="0" sz="30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b="0" i="0" sz="30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b="0" i="0" sz="30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b="0" i="0" sz="30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b="0" i="0" sz="30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b="0" i="0" sz="30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b="0" i="0" sz="30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b="0" i="0" sz="30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7" name="Google Shape;7;p9"/>
          <p:cNvSpPr txBox="1"/>
          <p:nvPr>
            <p:ph idx="1" type="body"/>
          </p:nvPr>
        </p:nvSpPr>
        <p:spPr>
          <a:xfrm>
            <a:off x="311700" y="1229875"/>
            <a:ext cx="8520600" cy="333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Roboto"/>
              <a:buChar char="●"/>
              <a:defRPr b="0" i="0" sz="18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-317500" lvl="1" marL="914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○"/>
              <a:defRPr b="0" i="0" sz="14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-317500" lvl="2" marL="1371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■"/>
              <a:defRPr b="0" i="0" sz="14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-317500" lvl="3" marL="1828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●"/>
              <a:defRPr b="0" i="0" sz="14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-317500" lvl="4" marL="22860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○"/>
              <a:defRPr b="0" i="0" sz="14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-317500" lvl="5" marL="2743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■"/>
              <a:defRPr b="0" i="0" sz="14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-317500" lvl="6" marL="3200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●"/>
              <a:defRPr b="0" i="0" sz="14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-317500" lvl="7" marL="3657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○"/>
              <a:defRPr b="0" i="0" sz="14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-317500" lvl="8" marL="4114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■"/>
              <a:defRPr b="0" i="0" sz="14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8" name="Google Shape;8;p9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"/>
          <p:cNvSpPr txBox="1"/>
          <p:nvPr>
            <p:ph type="ctrTitle"/>
          </p:nvPr>
        </p:nvSpPr>
        <p:spPr>
          <a:xfrm>
            <a:off x="598100" y="1775222"/>
            <a:ext cx="8222100" cy="8388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</a:pPr>
            <a:r>
              <a:rPr lang="da"/>
              <a:t>Regelmæssige -ar, -er og -ir verber</a:t>
            </a:r>
            <a:endParaRPr/>
          </a:p>
        </p:txBody>
      </p:sp>
      <p:sp>
        <p:nvSpPr>
          <p:cNvPr id="86" name="Google Shape;86;p1"/>
          <p:cNvSpPr txBox="1"/>
          <p:nvPr>
            <p:ph idx="1" type="subTitle"/>
          </p:nvPr>
        </p:nvSpPr>
        <p:spPr>
          <a:xfrm>
            <a:off x="598088" y="2715913"/>
            <a:ext cx="8222100" cy="43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fontScale="92500" lnSpcReduction="20000"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8108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6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-40005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da"/>
              <a:t>ir verber 		</a:t>
            </a:r>
            <a:endParaRPr/>
          </a:p>
        </p:txBody>
      </p:sp>
      <p:sp>
        <p:nvSpPr>
          <p:cNvPr id="141" name="Google Shape;141;p6"/>
          <p:cNvSpPr txBox="1"/>
          <p:nvPr>
            <p:ph idx="1" type="body"/>
          </p:nvPr>
        </p:nvSpPr>
        <p:spPr>
          <a:xfrm>
            <a:off x="311700" y="1229875"/>
            <a:ext cx="8520600" cy="333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lnSpcReduction="20000"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da" sz="2700" u="sng">
                <a:solidFill>
                  <a:srgbClr val="FF00FF"/>
                </a:solidFill>
              </a:rPr>
              <a:t>Vivir - at leve </a:t>
            </a:r>
            <a:endParaRPr u="sng"/>
          </a:p>
          <a:p>
            <a:pPr indent="457200" lvl="0" marL="182880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800"/>
              <a:buNone/>
            </a:pPr>
            <a:r>
              <a:rPr lang="da" sz="2800">
                <a:solidFill>
                  <a:srgbClr val="FF00FF"/>
                </a:solidFill>
                <a:latin typeface="Arial"/>
                <a:ea typeface="Arial"/>
                <a:cs typeface="Arial"/>
                <a:sym typeface="Arial"/>
              </a:rPr>
              <a:t>vivimos	 		viven </a:t>
            </a:r>
            <a:endParaRPr sz="2800">
              <a:solidFill>
                <a:srgbClr val="FF00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 sz="2800">
              <a:solidFill>
                <a:srgbClr val="FF00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36576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da" sz="2800">
                <a:solidFill>
                  <a:srgbClr val="FF00FF"/>
                </a:solidFill>
                <a:latin typeface="Arial"/>
                <a:ea typeface="Arial"/>
                <a:cs typeface="Arial"/>
                <a:sym typeface="Arial"/>
              </a:rPr>
              <a:t>vives </a:t>
            </a:r>
            <a:endParaRPr sz="2800">
              <a:solidFill>
                <a:srgbClr val="FF00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 sz="2800">
              <a:solidFill>
                <a:srgbClr val="FF00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457200" lvl="0" marL="13716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da" sz="2800">
                <a:solidFill>
                  <a:srgbClr val="FF00FF"/>
                </a:solidFill>
                <a:latin typeface="Arial"/>
                <a:ea typeface="Arial"/>
                <a:cs typeface="Arial"/>
                <a:sym typeface="Arial"/>
              </a:rPr>
              <a:t>vive   </a:t>
            </a:r>
            <a:endParaRPr sz="2800">
              <a:solidFill>
                <a:srgbClr val="FF00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da" sz="2800">
                <a:solidFill>
                  <a:srgbClr val="FF00FF"/>
                </a:solidFill>
                <a:latin typeface="Arial"/>
                <a:ea typeface="Arial"/>
                <a:cs typeface="Arial"/>
                <a:sym typeface="Arial"/>
              </a:rPr>
              <a:t>    </a:t>
            </a:r>
            <a:endParaRPr sz="2800">
              <a:solidFill>
                <a:srgbClr val="FF00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da" sz="2800">
                <a:solidFill>
                  <a:srgbClr val="FF00FF"/>
                </a:solidFill>
                <a:latin typeface="Arial"/>
                <a:ea typeface="Arial"/>
                <a:cs typeface="Arial"/>
                <a:sym typeface="Arial"/>
              </a:rPr>
              <a:t>  vivo          vivís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7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-40005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da"/>
              <a:t>er verber </a:t>
            </a:r>
            <a:endParaRPr/>
          </a:p>
        </p:txBody>
      </p:sp>
      <p:sp>
        <p:nvSpPr>
          <p:cNvPr id="147" name="Google Shape;147;p7"/>
          <p:cNvSpPr txBox="1"/>
          <p:nvPr>
            <p:ph idx="1" type="body"/>
          </p:nvPr>
        </p:nvSpPr>
        <p:spPr>
          <a:xfrm>
            <a:off x="311700" y="1229875"/>
            <a:ext cx="8520600" cy="365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lnSpcReduction="10000"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da" sz="2500"/>
              <a:t>Vivir - at leve                            Escribir                                     </a:t>
            </a:r>
            <a:endParaRPr sz="2500"/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800"/>
              <a:buNone/>
            </a:pPr>
            <a:r>
              <a:rPr lang="da"/>
              <a:t>Viv  </a:t>
            </a:r>
            <a:r>
              <a:rPr b="1" lang="da"/>
              <a:t>-o</a:t>
            </a:r>
            <a:endParaRPr b="1"/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800"/>
              <a:buNone/>
            </a:pPr>
            <a:r>
              <a:rPr lang="da"/>
              <a:t>Viv  </a:t>
            </a:r>
            <a:r>
              <a:rPr b="1" lang="da"/>
              <a:t>-es</a:t>
            </a:r>
            <a:endParaRPr b="1"/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800"/>
              <a:buNone/>
            </a:pPr>
            <a:r>
              <a:rPr lang="da"/>
              <a:t>Viv  </a:t>
            </a:r>
            <a:r>
              <a:rPr b="1" lang="da"/>
              <a:t>-e</a:t>
            </a:r>
            <a:endParaRPr b="1"/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800"/>
              <a:buNone/>
            </a:pPr>
            <a:r>
              <a:rPr lang="da"/>
              <a:t>Viv  </a:t>
            </a:r>
            <a:r>
              <a:rPr b="1" lang="da"/>
              <a:t>-imos</a:t>
            </a:r>
            <a:endParaRPr b="1"/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800"/>
              <a:buNone/>
            </a:pPr>
            <a:r>
              <a:rPr lang="da"/>
              <a:t>Vivi  -</a:t>
            </a:r>
            <a:r>
              <a:rPr b="1" lang="da"/>
              <a:t>ís </a:t>
            </a:r>
            <a:endParaRPr b="1"/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800"/>
              <a:buNone/>
            </a:pPr>
            <a:r>
              <a:rPr lang="da"/>
              <a:t>Viv  </a:t>
            </a:r>
            <a:r>
              <a:rPr b="1" lang="da"/>
              <a:t>-en</a:t>
            </a:r>
            <a:r>
              <a:rPr lang="da"/>
              <a:t> 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SzPts val="1800"/>
              <a:buNone/>
            </a:pPr>
            <a:r>
              <a:rPr lang="da"/>
              <a:t> 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2" name="Google Shape;152;p8"/>
          <p:cNvGraphicFramePr/>
          <p:nvPr/>
        </p:nvGraphicFramePr>
        <p:xfrm>
          <a:off x="165225" y="21187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{D5FAC22B-AF00-42B7-90CC-73EE82138365}</a:tableStyleId>
              </a:tblPr>
              <a:tblGrid>
                <a:gridCol w="2214400"/>
                <a:gridCol w="2214400"/>
                <a:gridCol w="2214400"/>
                <a:gridCol w="2214400"/>
              </a:tblGrid>
              <a:tr h="4572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da" sz="1800" u="none" cap="none" strike="noStrike">
                          <a:solidFill>
                            <a:srgbClr val="000000"/>
                          </a:solidFill>
                        </a:rPr>
                        <a:t>LLEGAR/</a:t>
                      </a:r>
                      <a:endParaRPr sz="1800" u="none" cap="none" strike="noStrike">
                        <a:solidFill>
                          <a:srgbClr val="000000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da" sz="1800" u="none" cap="none" strike="noStrike">
                          <a:solidFill>
                            <a:srgbClr val="000000"/>
                          </a:solidFill>
                        </a:rPr>
                        <a:t>At ankomme </a:t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da" sz="1800" u="none" cap="none" strike="noStrike">
                          <a:solidFill>
                            <a:srgbClr val="000000"/>
                          </a:solidFill>
                        </a:rPr>
                        <a:t>VIAJAR/</a:t>
                      </a:r>
                      <a:endParaRPr sz="1800" u="none" cap="none" strike="noStrike">
                        <a:solidFill>
                          <a:srgbClr val="000000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da" sz="1800" u="none" cap="none" strike="noStrike">
                          <a:solidFill>
                            <a:srgbClr val="000000"/>
                          </a:solidFill>
                        </a:rPr>
                        <a:t>At rejse</a:t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da" sz="1800" u="none" cap="none" strike="noStrike">
                          <a:solidFill>
                            <a:srgbClr val="000000"/>
                          </a:solidFill>
                        </a:rPr>
                        <a:t>LLEVAR/</a:t>
                      </a:r>
                      <a:endParaRPr sz="1800" u="none" cap="none" strike="noStrike">
                        <a:solidFill>
                          <a:srgbClr val="000000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da" sz="1800" u="none" cap="none" strike="noStrike">
                          <a:solidFill>
                            <a:srgbClr val="000000"/>
                          </a:solidFill>
                        </a:rPr>
                        <a:t>Medbringe</a:t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da" sz="1800" u="none" cap="none" strike="noStrike">
                          <a:solidFill>
                            <a:srgbClr val="000000"/>
                          </a:solidFill>
                        </a:rPr>
                        <a:t>HABLAR con/</a:t>
                      </a:r>
                      <a:endParaRPr sz="1800" u="none" cap="none" strike="noStrike">
                        <a:solidFill>
                          <a:srgbClr val="000000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da" sz="1800" u="none" cap="none" strike="noStrike">
                          <a:solidFill>
                            <a:srgbClr val="000000"/>
                          </a:solidFill>
                        </a:rPr>
                        <a:t>At tale med</a:t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</a:tr>
              <a:tr h="4572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da" sz="1800" u="none" cap="none" strike="noStrike">
                          <a:solidFill>
                            <a:srgbClr val="000000"/>
                          </a:solidFill>
                        </a:rPr>
                        <a:t>TOMAR/</a:t>
                      </a:r>
                      <a:endParaRPr sz="1800" u="none" cap="none" strike="noStrike">
                        <a:solidFill>
                          <a:srgbClr val="000000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da" sz="1800" u="none" cap="none" strike="noStrike">
                          <a:solidFill>
                            <a:srgbClr val="000000"/>
                          </a:solidFill>
                        </a:rPr>
                        <a:t>At tage</a:t>
                      </a:r>
                      <a:endParaRPr sz="1800" u="none" cap="none" strike="noStrike">
                        <a:solidFill>
                          <a:srgbClr val="000000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da" sz="1800" u="none" cap="none" strike="noStrike">
                          <a:solidFill>
                            <a:srgbClr val="000000"/>
                          </a:solidFill>
                        </a:rPr>
                        <a:t>DESCANSAR/</a:t>
                      </a:r>
                      <a:endParaRPr sz="1800" u="none" cap="none" strike="noStrike">
                        <a:solidFill>
                          <a:srgbClr val="000000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da" sz="1800" u="none" cap="none" strike="noStrike">
                          <a:solidFill>
                            <a:srgbClr val="000000"/>
                          </a:solidFill>
                        </a:rPr>
                        <a:t>slappe af</a:t>
                      </a:r>
                      <a:endParaRPr sz="1800" u="none" cap="none" strike="noStrike">
                        <a:solidFill>
                          <a:srgbClr val="000000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da" sz="1800" u="none" cap="none" strike="noStrike">
                          <a:solidFill>
                            <a:srgbClr val="000000"/>
                          </a:solidFill>
                        </a:rPr>
                        <a:t>NECESITAR/</a:t>
                      </a:r>
                      <a:endParaRPr sz="1800" u="none" cap="none" strike="noStrike">
                        <a:solidFill>
                          <a:srgbClr val="000000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da" sz="1800" u="none" cap="none" strike="noStrike">
                          <a:solidFill>
                            <a:srgbClr val="000000"/>
                          </a:solidFill>
                        </a:rPr>
                        <a:t>At behøve</a:t>
                      </a:r>
                      <a:endParaRPr sz="1800" u="none" cap="none" strike="noStrike">
                        <a:solidFill>
                          <a:srgbClr val="000000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da" sz="1800" u="none" cap="none" strike="noStrike">
                          <a:solidFill>
                            <a:srgbClr val="000000"/>
                          </a:solidFill>
                        </a:rPr>
                        <a:t>LLAMAR/</a:t>
                      </a:r>
                      <a:endParaRPr sz="1800" u="none" cap="none" strike="noStrike">
                        <a:solidFill>
                          <a:srgbClr val="000000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da" sz="1800" u="none" cap="none" strike="noStrike">
                          <a:solidFill>
                            <a:srgbClr val="000000"/>
                          </a:solidFill>
                        </a:rPr>
                        <a:t>At ringe</a:t>
                      </a:r>
                      <a:endParaRPr sz="1800" u="none" cap="none" strike="noStrike">
                        <a:solidFill>
                          <a:srgbClr val="000000"/>
                        </a:solidFill>
                      </a:endParaRPr>
                    </a:p>
                  </a:txBody>
                  <a:tcPr marT="91425" marB="91425" marR="91425" marL="91425"/>
                </a:tc>
              </a:tr>
              <a:tr h="13087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da" sz="1800" u="none" cap="none" strike="noStrike">
                          <a:solidFill>
                            <a:srgbClr val="000000"/>
                          </a:solidFill>
                        </a:rPr>
                        <a:t>COMER/</a:t>
                      </a:r>
                      <a:endParaRPr sz="1800" u="none" cap="none" strike="noStrike">
                        <a:solidFill>
                          <a:srgbClr val="000000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da" sz="1800" u="none" cap="none" strike="noStrike">
                          <a:solidFill>
                            <a:srgbClr val="000000"/>
                          </a:solidFill>
                        </a:rPr>
                        <a:t>At spise</a:t>
                      </a:r>
                      <a:endParaRPr sz="1800" u="none" cap="none" strike="noStrike">
                        <a:solidFill>
                          <a:srgbClr val="000000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da" sz="1800" u="none" cap="none" strike="noStrike">
                          <a:solidFill>
                            <a:srgbClr val="000000"/>
                          </a:solidFill>
                        </a:rPr>
                        <a:t>LEER/</a:t>
                      </a:r>
                      <a:endParaRPr sz="1800" u="none" cap="none" strike="noStrike">
                        <a:solidFill>
                          <a:srgbClr val="000000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da" sz="1800" u="none" cap="none" strike="noStrike">
                          <a:solidFill>
                            <a:srgbClr val="000000"/>
                          </a:solidFill>
                        </a:rPr>
                        <a:t>At læse</a:t>
                      </a:r>
                      <a:endParaRPr sz="1800" u="none" cap="none" strike="noStrike">
                        <a:solidFill>
                          <a:srgbClr val="000000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da" sz="1800" u="none" cap="none" strike="noStrike">
                          <a:solidFill>
                            <a:srgbClr val="000000"/>
                          </a:solidFill>
                        </a:rPr>
                        <a:t> BEBER/</a:t>
                      </a:r>
                      <a:endParaRPr sz="1800" u="none" cap="none" strike="noStrike">
                        <a:solidFill>
                          <a:srgbClr val="000000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da" sz="1800" u="none" cap="none" strike="noStrike">
                          <a:solidFill>
                            <a:srgbClr val="000000"/>
                          </a:solidFill>
                        </a:rPr>
                        <a:t>At drikke</a:t>
                      </a:r>
                      <a:endParaRPr sz="1800" u="none" cap="none" strike="noStrike">
                        <a:solidFill>
                          <a:srgbClr val="000000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da" sz="1800" u="none" cap="none" strike="noStrike">
                          <a:solidFill>
                            <a:srgbClr val="000000"/>
                          </a:solidFill>
                        </a:rPr>
                        <a:t>VER/</a:t>
                      </a:r>
                      <a:endParaRPr sz="1800" u="none" cap="none" strike="noStrike">
                        <a:solidFill>
                          <a:srgbClr val="000000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da" sz="1800" u="none" cap="none" strike="noStrike">
                          <a:solidFill>
                            <a:srgbClr val="000000"/>
                          </a:solidFill>
                        </a:rPr>
                        <a:t>At se</a:t>
                      </a:r>
                      <a:endParaRPr sz="1800" u="none" cap="none" strike="noStrike">
                        <a:solidFill>
                          <a:srgbClr val="000000"/>
                        </a:solidFill>
                      </a:endParaRPr>
                    </a:p>
                  </a:txBody>
                  <a:tcPr marT="91425" marB="91425" marR="91425" marL="91425"/>
                </a:tc>
              </a:tr>
              <a:tr h="4572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da" sz="1800" u="none" cap="none" strike="noStrike">
                          <a:solidFill>
                            <a:srgbClr val="000000"/>
                          </a:solidFill>
                        </a:rPr>
                        <a:t>COMPARTIR/</a:t>
                      </a:r>
                      <a:endParaRPr sz="1800" u="none" cap="none" strike="noStrike">
                        <a:solidFill>
                          <a:srgbClr val="000000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da" sz="1800" u="none" cap="none" strike="noStrike">
                          <a:solidFill>
                            <a:srgbClr val="000000"/>
                          </a:solidFill>
                        </a:rPr>
                        <a:t>At dele</a:t>
                      </a:r>
                      <a:endParaRPr sz="1800" u="none" cap="none" strike="noStrike">
                        <a:solidFill>
                          <a:srgbClr val="000000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da" sz="1800" u="none" cap="none" strike="noStrike">
                          <a:solidFill>
                            <a:srgbClr val="000000"/>
                          </a:solidFill>
                        </a:rPr>
                        <a:t>VIVIR/</a:t>
                      </a:r>
                      <a:endParaRPr sz="1800" u="none" cap="none" strike="noStrike">
                        <a:solidFill>
                          <a:srgbClr val="000000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da" sz="1800" u="none" cap="none" strike="noStrike">
                          <a:solidFill>
                            <a:srgbClr val="000000"/>
                          </a:solidFill>
                        </a:rPr>
                        <a:t>At leve</a:t>
                      </a:r>
                      <a:endParaRPr sz="1800" u="none" cap="none" strike="noStrike">
                        <a:solidFill>
                          <a:srgbClr val="000000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da" sz="1800" u="none" cap="none" strike="noStrike">
                          <a:solidFill>
                            <a:srgbClr val="000000"/>
                          </a:solidFill>
                        </a:rPr>
                        <a:t>ESCRIBIR/</a:t>
                      </a:r>
                      <a:endParaRPr sz="1800" u="none" cap="none" strike="noStrike">
                        <a:solidFill>
                          <a:srgbClr val="000000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da" sz="1800" u="none" cap="none" strike="noStrike">
                          <a:solidFill>
                            <a:srgbClr val="000000"/>
                          </a:solidFill>
                        </a:rPr>
                        <a:t>At skrive</a:t>
                      </a:r>
                      <a:endParaRPr sz="1800" u="none" cap="none" strike="noStrike">
                        <a:solidFill>
                          <a:srgbClr val="000000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rgbClr val="000000"/>
                        </a:solidFill>
                      </a:endParaRPr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6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g29c78785b72_0_0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a"/>
              <a:t>Opgave</a:t>
            </a:r>
            <a:endParaRPr/>
          </a:p>
        </p:txBody>
      </p:sp>
      <p:sp>
        <p:nvSpPr>
          <p:cNvPr id="158" name="Google Shape;158;g29c78785b72_0_0"/>
          <p:cNvSpPr txBox="1"/>
          <p:nvPr>
            <p:ph idx="1" type="body"/>
          </p:nvPr>
        </p:nvSpPr>
        <p:spPr>
          <a:xfrm>
            <a:off x="311700" y="1229875"/>
            <a:ext cx="8520600" cy="333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2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a"/>
              <a:t>Skriv 10 sætninger, hvor I bruger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da"/>
              <a:t>1)</a:t>
            </a:r>
            <a:r>
              <a:rPr b="1" i="1" lang="da"/>
              <a:t>verberne: </a:t>
            </a:r>
            <a:r>
              <a:rPr i="1" lang="da"/>
              <a:t>escribir (at skrive) , vivir (at leve/bo) , beber (at drikke), leer (at læse), ver (at se), comer (at spise), compartir (at dele) </a:t>
            </a:r>
            <a:endParaRPr i="1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i="1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da"/>
              <a:t>2) </a:t>
            </a:r>
            <a:r>
              <a:rPr b="1" i="1" lang="da"/>
              <a:t>adverbierne:</a:t>
            </a:r>
            <a:r>
              <a:rPr i="1" lang="da"/>
              <a:t> siempre (altid), poco (lidt), mucho (meget), hoy (i dag), a veces (til tider)</a:t>
            </a:r>
            <a:endParaRPr i="1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i="1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da"/>
              <a:t>To af jeres sætninger skal være spørgsmål </a:t>
            </a:r>
            <a:endParaRPr i="1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da"/>
              <a:t>To af jeres sætninger skal være med nægtelser, dvs. med “no” (sættes foran verbet) </a:t>
            </a:r>
            <a:endParaRPr i="1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i="1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da"/>
              <a:t> </a:t>
            </a:r>
            <a:endParaRPr i="1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1eb29d99f23_0_5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-40005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da"/>
              <a:t>Pronominer </a:t>
            </a:r>
            <a:endParaRPr/>
          </a:p>
        </p:txBody>
      </p:sp>
      <p:sp>
        <p:nvSpPr>
          <p:cNvPr id="92" name="Google Shape;92;g1eb29d99f23_0_5"/>
          <p:cNvSpPr txBox="1"/>
          <p:nvPr>
            <p:ph idx="1" type="body"/>
          </p:nvPr>
        </p:nvSpPr>
        <p:spPr>
          <a:xfrm>
            <a:off x="311700" y="1229875"/>
            <a:ext cx="8520600" cy="333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SzPts val="2323"/>
              <a:buNone/>
            </a:pPr>
            <a:r>
              <a:t/>
            </a:r>
            <a:endParaRPr b="1"/>
          </a:p>
        </p:txBody>
      </p:sp>
      <p:graphicFrame>
        <p:nvGraphicFramePr>
          <p:cNvPr id="93" name="Google Shape;93;g1eb29d99f23_0_5"/>
          <p:cNvGraphicFramePr/>
          <p:nvPr/>
        </p:nvGraphicFramePr>
        <p:xfrm>
          <a:off x="888225" y="18797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{21882DB5-572E-4C1E-A14C-709A0B06773F}</a:tableStyleId>
              </a:tblPr>
              <a:tblGrid>
                <a:gridCol w="3619500"/>
                <a:gridCol w="3619500"/>
              </a:tblGrid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da"/>
                        <a:t>Yo 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da"/>
                        <a:t>Tú 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da"/>
                        <a:t>Èl/ella/usted 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da"/>
                        <a:t>Nosotros/nosotras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da"/>
                        <a:t>Vosotros/vosotras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da"/>
                        <a:t>Ellos/ellas/ustedes 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g1eb29d99f23_0_12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a"/>
              <a:t>På spansk bøjes verbet i alle personer </a:t>
            </a:r>
            <a:endParaRPr/>
          </a:p>
        </p:txBody>
      </p:sp>
      <p:sp>
        <p:nvSpPr>
          <p:cNvPr id="99" name="Google Shape;99;g1eb29d99f23_0_12"/>
          <p:cNvSpPr txBox="1"/>
          <p:nvPr>
            <p:ph idx="1" type="body"/>
          </p:nvPr>
        </p:nvSpPr>
        <p:spPr>
          <a:xfrm>
            <a:off x="311700" y="1229875"/>
            <a:ext cx="8520600" cy="333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a"/>
              <a:t>Man finder verbets stamme ved at tage -ar, -er, eller -ir fra endelsen af verbet i infinitiv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a"/>
              <a:t>eks. </a:t>
            </a:r>
            <a:r>
              <a:rPr b="1" lang="da"/>
              <a:t>habl</a:t>
            </a:r>
            <a:r>
              <a:rPr lang="da"/>
              <a:t>ar 					</a:t>
            </a:r>
            <a:r>
              <a:rPr b="1" lang="da"/>
              <a:t>com</a:t>
            </a:r>
            <a:r>
              <a:rPr lang="da"/>
              <a:t>er 					</a:t>
            </a:r>
            <a:r>
              <a:rPr b="1" lang="da"/>
              <a:t>viv</a:t>
            </a:r>
            <a:r>
              <a:rPr lang="da"/>
              <a:t>ir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a"/>
              <a:t>Når man har fundet stammen, sætter man endelsen på. Der er forskellige endelser for -ar, -er og -ir verber 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g1eb29d99f23_0_17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a"/>
              <a:t>Bøjningsendelsen ved regelmæssige -ar verber </a:t>
            </a:r>
            <a:endParaRPr/>
          </a:p>
        </p:txBody>
      </p:sp>
      <p:sp>
        <p:nvSpPr>
          <p:cNvPr id="105" name="Google Shape;105;g1eb29d99f23_0_17"/>
          <p:cNvSpPr txBox="1"/>
          <p:nvPr>
            <p:ph idx="1" type="body"/>
          </p:nvPr>
        </p:nvSpPr>
        <p:spPr>
          <a:xfrm>
            <a:off x="311700" y="1229875"/>
            <a:ext cx="8520600" cy="333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aphicFrame>
        <p:nvGraphicFramePr>
          <p:cNvPr id="106" name="Google Shape;106;g1eb29d99f23_0_17"/>
          <p:cNvGraphicFramePr/>
          <p:nvPr/>
        </p:nvGraphicFramePr>
        <p:xfrm>
          <a:off x="2534125" y="14930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{21882DB5-572E-4C1E-A14C-709A0B06773F}</a:tableStyleId>
              </a:tblPr>
              <a:tblGrid>
                <a:gridCol w="3354400"/>
              </a:tblGrid>
              <a:tr h="381000">
                <a:tc>
                  <a:txBody>
                    <a:bodyPr/>
                    <a:lstStyle/>
                    <a:p>
                      <a:pPr indent="-3175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SzPts val="1400"/>
                        <a:buChar char="-"/>
                      </a:pPr>
                      <a:r>
                        <a:rPr lang="da"/>
                        <a:t>o </a:t>
                      </a:r>
                      <a:endParaRPr/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/>
                    <a:lstStyle/>
                    <a:p>
                      <a:pPr indent="-3175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SzPts val="1400"/>
                        <a:buChar char="-"/>
                      </a:pPr>
                      <a:r>
                        <a:rPr lang="da"/>
                        <a:t>as </a:t>
                      </a:r>
                      <a:endParaRPr/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/>
                    <a:lstStyle/>
                    <a:p>
                      <a:pPr indent="-3175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SzPts val="1400"/>
                        <a:buChar char="-"/>
                      </a:pPr>
                      <a:r>
                        <a:rPr lang="da"/>
                        <a:t>a </a:t>
                      </a:r>
                      <a:endParaRPr/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/>
                    <a:lstStyle/>
                    <a:p>
                      <a:pPr indent="-3175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SzPts val="1400"/>
                        <a:buChar char="-"/>
                      </a:pPr>
                      <a:r>
                        <a:rPr lang="da"/>
                        <a:t>amos</a:t>
                      </a:r>
                      <a:endParaRPr/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/>
                    <a:lstStyle/>
                    <a:p>
                      <a:pPr indent="-3175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SzPts val="1400"/>
                        <a:buChar char="-"/>
                      </a:pPr>
                      <a:r>
                        <a:rPr lang="da"/>
                        <a:t>áis </a:t>
                      </a:r>
                      <a:endParaRPr/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/>
                    <a:lstStyle/>
                    <a:p>
                      <a:pPr indent="-3175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SzPts val="1400"/>
                        <a:buChar char="-"/>
                      </a:pPr>
                      <a:r>
                        <a:rPr lang="da"/>
                        <a:t>an </a:t>
                      </a:r>
                      <a:endParaRPr/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3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-40005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da"/>
              <a:t>ar verber </a:t>
            </a:r>
            <a:endParaRPr/>
          </a:p>
        </p:txBody>
      </p:sp>
      <p:sp>
        <p:nvSpPr>
          <p:cNvPr id="112" name="Google Shape;112;p3"/>
          <p:cNvSpPr txBox="1"/>
          <p:nvPr>
            <p:ph idx="1" type="body"/>
          </p:nvPr>
        </p:nvSpPr>
        <p:spPr>
          <a:xfrm>
            <a:off x="311700" y="1229875"/>
            <a:ext cx="8520600" cy="333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fontScale="77500" lnSpcReduction="20000"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05571"/>
              <a:buNone/>
            </a:pPr>
            <a:r>
              <a:rPr lang="da" sz="2200"/>
              <a:t>Habl</a:t>
            </a:r>
            <a:r>
              <a:rPr b="1" lang="da" sz="2200"/>
              <a:t>ar	- at spise			Caminar - at gå             Cantar - at synge </a:t>
            </a:r>
            <a:endParaRPr b="1" sz="2200"/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ct val="105571"/>
              <a:buNone/>
            </a:pPr>
            <a:r>
              <a:rPr lang="da" sz="2200"/>
              <a:t>habl  -</a:t>
            </a:r>
            <a:r>
              <a:rPr b="1" lang="da" sz="2200"/>
              <a:t>o</a:t>
            </a:r>
            <a:endParaRPr b="1" sz="2200"/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ct val="105571"/>
              <a:buNone/>
            </a:pPr>
            <a:r>
              <a:rPr lang="da" sz="2200"/>
              <a:t>habl  -</a:t>
            </a:r>
            <a:r>
              <a:rPr b="1" lang="da" sz="2200"/>
              <a:t>as </a:t>
            </a:r>
            <a:endParaRPr b="1" sz="2200"/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ct val="105571"/>
              <a:buNone/>
            </a:pPr>
            <a:r>
              <a:rPr lang="da" sz="2200"/>
              <a:t>habl  -</a:t>
            </a:r>
            <a:r>
              <a:rPr b="1" lang="da" sz="2200"/>
              <a:t>a </a:t>
            </a:r>
            <a:endParaRPr b="1" sz="2200"/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ct val="105571"/>
              <a:buNone/>
            </a:pPr>
            <a:r>
              <a:rPr lang="da" sz="2200"/>
              <a:t>habl  -</a:t>
            </a:r>
            <a:r>
              <a:rPr b="1" lang="da" sz="2200"/>
              <a:t>amos </a:t>
            </a:r>
            <a:endParaRPr b="1" sz="2200"/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ct val="105571"/>
              <a:buNone/>
            </a:pPr>
            <a:r>
              <a:rPr lang="da" sz="2200"/>
              <a:t>Habl  </a:t>
            </a:r>
            <a:r>
              <a:rPr b="1" lang="da" sz="2200"/>
              <a:t>-áis</a:t>
            </a:r>
            <a:endParaRPr b="1" sz="2200"/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ct val="105571"/>
              <a:buNone/>
            </a:pPr>
            <a:r>
              <a:rPr lang="da" sz="2200"/>
              <a:t>habl  -</a:t>
            </a:r>
            <a:r>
              <a:rPr b="1" lang="da" sz="2200"/>
              <a:t>an</a:t>
            </a:r>
            <a:endParaRPr b="1" sz="2200"/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SzPct val="129032"/>
              <a:buNone/>
            </a:pPr>
            <a:r>
              <a:t/>
            </a:r>
            <a:endParaRPr b="1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7" name="Google Shape;117;g1eb29d99f23_0_29"/>
          <p:cNvGraphicFramePr/>
          <p:nvPr/>
        </p:nvGraphicFramePr>
        <p:xfrm>
          <a:off x="62375" y="104767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{D5FAC22B-AF00-42B7-90CC-73EE82138365}</a:tableStyleId>
              </a:tblPr>
              <a:tblGrid>
                <a:gridCol w="2214400"/>
                <a:gridCol w="2214400"/>
                <a:gridCol w="2214400"/>
                <a:gridCol w="2214400"/>
              </a:tblGrid>
              <a:tr h="4572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da" sz="1800" u="none" cap="none" strike="noStrike">
                          <a:solidFill>
                            <a:srgbClr val="000000"/>
                          </a:solidFill>
                        </a:rPr>
                        <a:t>LLEGAR/</a:t>
                      </a:r>
                      <a:endParaRPr sz="1800" u="none" cap="none" strike="noStrike">
                        <a:solidFill>
                          <a:srgbClr val="000000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da" sz="1800" u="none" cap="none" strike="noStrike">
                          <a:solidFill>
                            <a:srgbClr val="000000"/>
                          </a:solidFill>
                        </a:rPr>
                        <a:t>At ankomme </a:t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da" sz="1800" u="none" cap="none" strike="noStrike">
                          <a:solidFill>
                            <a:srgbClr val="000000"/>
                          </a:solidFill>
                        </a:rPr>
                        <a:t>VIAJAR/</a:t>
                      </a:r>
                      <a:endParaRPr sz="1800" u="none" cap="none" strike="noStrike">
                        <a:solidFill>
                          <a:srgbClr val="000000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da" sz="1800" u="none" cap="none" strike="noStrike">
                          <a:solidFill>
                            <a:srgbClr val="000000"/>
                          </a:solidFill>
                        </a:rPr>
                        <a:t>At rejse</a:t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da" sz="1800" u="none" cap="none" strike="noStrike">
                          <a:solidFill>
                            <a:srgbClr val="000000"/>
                          </a:solidFill>
                        </a:rPr>
                        <a:t>LLEVAR/</a:t>
                      </a:r>
                      <a:endParaRPr sz="1800" u="none" cap="none" strike="noStrike">
                        <a:solidFill>
                          <a:srgbClr val="000000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da" sz="1800" u="none" cap="none" strike="noStrike">
                          <a:solidFill>
                            <a:srgbClr val="000000"/>
                          </a:solidFill>
                        </a:rPr>
                        <a:t>Medbringe</a:t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da" sz="1800" u="none" cap="none" strike="noStrike">
                          <a:solidFill>
                            <a:srgbClr val="000000"/>
                          </a:solidFill>
                        </a:rPr>
                        <a:t>HABLAR con/</a:t>
                      </a:r>
                      <a:endParaRPr sz="1800" u="none" cap="none" strike="noStrike">
                        <a:solidFill>
                          <a:srgbClr val="000000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da" sz="1800" u="none" cap="none" strike="noStrike">
                          <a:solidFill>
                            <a:srgbClr val="000000"/>
                          </a:solidFill>
                        </a:rPr>
                        <a:t>At tale med</a:t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</a:tr>
              <a:tr h="4572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da" sz="1800" u="none" cap="none" strike="noStrike">
                          <a:solidFill>
                            <a:srgbClr val="000000"/>
                          </a:solidFill>
                        </a:rPr>
                        <a:t>TOMAR/</a:t>
                      </a:r>
                      <a:endParaRPr sz="1800" u="none" cap="none" strike="noStrike">
                        <a:solidFill>
                          <a:srgbClr val="000000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da" sz="1800" u="none" cap="none" strike="noStrike">
                          <a:solidFill>
                            <a:srgbClr val="000000"/>
                          </a:solidFill>
                        </a:rPr>
                        <a:t>At tage</a:t>
                      </a:r>
                      <a:endParaRPr sz="1800" u="none" cap="none" strike="noStrike">
                        <a:solidFill>
                          <a:srgbClr val="000000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da" sz="1800" u="none" cap="none" strike="noStrike">
                          <a:solidFill>
                            <a:srgbClr val="000000"/>
                          </a:solidFill>
                        </a:rPr>
                        <a:t>DESCANSAR/</a:t>
                      </a:r>
                      <a:endParaRPr sz="1800" u="none" cap="none" strike="noStrike">
                        <a:solidFill>
                          <a:srgbClr val="000000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da" sz="1800" u="none" cap="none" strike="noStrike">
                          <a:solidFill>
                            <a:srgbClr val="000000"/>
                          </a:solidFill>
                        </a:rPr>
                        <a:t>slappe af</a:t>
                      </a:r>
                      <a:endParaRPr sz="1800" u="none" cap="none" strike="noStrike">
                        <a:solidFill>
                          <a:srgbClr val="000000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da" sz="1800" u="none" cap="none" strike="noStrike">
                          <a:solidFill>
                            <a:srgbClr val="000000"/>
                          </a:solidFill>
                        </a:rPr>
                        <a:t>NECESITAR/</a:t>
                      </a:r>
                      <a:endParaRPr sz="1800" u="none" cap="none" strike="noStrike">
                        <a:solidFill>
                          <a:srgbClr val="000000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da" sz="1800" u="none" cap="none" strike="noStrike">
                          <a:solidFill>
                            <a:srgbClr val="000000"/>
                          </a:solidFill>
                        </a:rPr>
                        <a:t>At behøve/at have brug for </a:t>
                      </a:r>
                      <a:endParaRPr sz="1800" u="none" cap="none" strike="noStrike">
                        <a:solidFill>
                          <a:srgbClr val="000000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da" sz="1800" u="none" cap="none" strike="noStrike">
                          <a:solidFill>
                            <a:srgbClr val="000000"/>
                          </a:solidFill>
                        </a:rPr>
                        <a:t>LLAMAR/</a:t>
                      </a:r>
                      <a:endParaRPr sz="1800" u="none" cap="none" strike="noStrike">
                        <a:solidFill>
                          <a:srgbClr val="000000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da" sz="1800" u="none" cap="none" strike="noStrike">
                          <a:solidFill>
                            <a:srgbClr val="000000"/>
                          </a:solidFill>
                        </a:rPr>
                        <a:t>At ringe</a:t>
                      </a:r>
                      <a:endParaRPr sz="1800" u="none" cap="none" strike="noStrike">
                        <a:solidFill>
                          <a:srgbClr val="000000"/>
                        </a:solidFill>
                      </a:endParaRPr>
                    </a:p>
                  </a:txBody>
                  <a:tcPr marT="91425" marB="91425" marR="91425" marL="91425"/>
                </a:tc>
              </a:tr>
              <a:tr h="4572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da" sz="1800"/>
                        <a:t>ESTUDIAR/</a:t>
                      </a:r>
                      <a:endParaRPr sz="1800"/>
                    </a:p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da" sz="1800"/>
                        <a:t>at studere</a:t>
                      </a:r>
                      <a:endParaRPr sz="18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da" sz="1800"/>
                        <a:t>MIRAR/</a:t>
                      </a:r>
                      <a:endParaRPr sz="1800"/>
                    </a:p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da" sz="1800"/>
                        <a:t>at kigge på</a:t>
                      </a:r>
                      <a:endParaRPr sz="18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da" sz="1800"/>
                        <a:t>BAILAR/</a:t>
                      </a:r>
                      <a:endParaRPr sz="1800"/>
                    </a:p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da" sz="1800"/>
                        <a:t>at danse </a:t>
                      </a:r>
                      <a:endParaRPr sz="18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rgbClr val="000000"/>
                        </a:solidFill>
                      </a:endParaRPr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g1eb29d99f23_0_24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3" name="Google Shape;123;g1eb29d99f23_0_24"/>
          <p:cNvSpPr txBox="1"/>
          <p:nvPr>
            <p:ph idx="1" type="body"/>
          </p:nvPr>
        </p:nvSpPr>
        <p:spPr>
          <a:xfrm>
            <a:off x="311700" y="1229875"/>
            <a:ext cx="8520600" cy="333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4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-40005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da"/>
              <a:t>er verber </a:t>
            </a:r>
            <a:endParaRPr/>
          </a:p>
        </p:txBody>
      </p:sp>
      <p:sp>
        <p:nvSpPr>
          <p:cNvPr id="129" name="Google Shape;129;p4"/>
          <p:cNvSpPr txBox="1"/>
          <p:nvPr>
            <p:ph idx="1" type="body"/>
          </p:nvPr>
        </p:nvSpPr>
        <p:spPr>
          <a:xfrm>
            <a:off x="311700" y="1229875"/>
            <a:ext cx="8520600" cy="333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lnSpcReduction="10000"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da" sz="2800">
                <a:solidFill>
                  <a:srgbClr val="674EA7"/>
                </a:solidFill>
                <a:latin typeface="Arial"/>
                <a:ea typeface="Arial"/>
                <a:cs typeface="Arial"/>
                <a:sym typeface="Arial"/>
              </a:rPr>
              <a:t>Comer - at spise</a:t>
            </a:r>
            <a:endParaRPr sz="2800">
              <a:solidFill>
                <a:srgbClr val="674EA7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457200" lvl="0" marL="45720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800"/>
              <a:buNone/>
            </a:pPr>
            <a:r>
              <a:rPr lang="da" sz="2800">
                <a:solidFill>
                  <a:srgbClr val="674EA7"/>
                </a:solidFill>
                <a:latin typeface="Arial"/>
                <a:ea typeface="Arial"/>
                <a:cs typeface="Arial"/>
                <a:sym typeface="Arial"/>
              </a:rPr>
              <a:t>comemos		</a:t>
            </a:r>
            <a:endParaRPr sz="2800">
              <a:solidFill>
                <a:srgbClr val="674EA7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45720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800"/>
              <a:buNone/>
            </a:pPr>
            <a:r>
              <a:rPr lang="da" sz="2800">
                <a:solidFill>
                  <a:srgbClr val="674EA7"/>
                </a:solidFill>
                <a:latin typeface="Arial"/>
                <a:ea typeface="Arial"/>
                <a:cs typeface="Arial"/>
                <a:sym typeface="Arial"/>
              </a:rPr>
              <a:t>como               come</a:t>
            </a:r>
            <a:endParaRPr sz="2800">
              <a:solidFill>
                <a:srgbClr val="674EA7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800"/>
              <a:buNone/>
            </a:pPr>
            <a:r>
              <a:rPr lang="da" sz="2800">
                <a:solidFill>
                  <a:srgbClr val="674EA7"/>
                </a:solidFill>
                <a:latin typeface="Arial"/>
                <a:ea typeface="Arial"/>
                <a:cs typeface="Arial"/>
                <a:sym typeface="Arial"/>
              </a:rPr>
              <a:t> 				comen </a:t>
            </a:r>
            <a:r>
              <a:rPr lang="da" sz="1400">
                <a:solidFill>
                  <a:srgbClr val="674EA7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sz="2800">
              <a:solidFill>
                <a:srgbClr val="674EA7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800"/>
              <a:buNone/>
            </a:pPr>
            <a:r>
              <a:rPr lang="da" sz="2800">
                <a:solidFill>
                  <a:srgbClr val="674EA7"/>
                </a:solidFill>
                <a:latin typeface="Arial"/>
                <a:ea typeface="Arial"/>
                <a:cs typeface="Arial"/>
                <a:sym typeface="Arial"/>
              </a:rPr>
              <a:t>          coméis         comes          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5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-40005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da"/>
              <a:t>er verber </a:t>
            </a:r>
            <a:endParaRPr/>
          </a:p>
        </p:txBody>
      </p:sp>
      <p:sp>
        <p:nvSpPr>
          <p:cNvPr id="135" name="Google Shape;135;p5"/>
          <p:cNvSpPr txBox="1"/>
          <p:nvPr>
            <p:ph idx="1" type="body"/>
          </p:nvPr>
        </p:nvSpPr>
        <p:spPr>
          <a:xfrm>
            <a:off x="311700" y="1229875"/>
            <a:ext cx="8520600" cy="333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lnSpcReduction="20000"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da"/>
              <a:t>Com</a:t>
            </a:r>
            <a:r>
              <a:rPr b="1" lang="da"/>
              <a:t>er  </a:t>
            </a:r>
            <a:r>
              <a:rPr lang="da"/>
              <a:t> - at spise 			Beber - at drikke 				 					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800"/>
              <a:buNone/>
            </a:pPr>
            <a:r>
              <a:rPr lang="da"/>
              <a:t>Com  </a:t>
            </a:r>
            <a:r>
              <a:rPr b="1" lang="da"/>
              <a:t>-o</a:t>
            </a:r>
            <a:endParaRPr b="1"/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800"/>
              <a:buNone/>
            </a:pPr>
            <a:r>
              <a:rPr lang="da"/>
              <a:t>Com  </a:t>
            </a:r>
            <a:r>
              <a:rPr b="1" lang="da"/>
              <a:t>-es</a:t>
            </a:r>
            <a:endParaRPr b="1"/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800"/>
              <a:buNone/>
            </a:pPr>
            <a:r>
              <a:rPr lang="da"/>
              <a:t>Com  </a:t>
            </a:r>
            <a:r>
              <a:rPr b="1" lang="da"/>
              <a:t>- e</a:t>
            </a:r>
            <a:endParaRPr b="1"/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800"/>
              <a:buNone/>
            </a:pPr>
            <a:r>
              <a:rPr lang="da"/>
              <a:t>Com  </a:t>
            </a:r>
            <a:r>
              <a:rPr b="1" lang="da"/>
              <a:t>-emos </a:t>
            </a:r>
            <a:endParaRPr b="1"/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800"/>
              <a:buNone/>
            </a:pPr>
            <a:r>
              <a:rPr lang="da"/>
              <a:t>Com  -</a:t>
            </a:r>
            <a:r>
              <a:rPr b="1" lang="da"/>
              <a:t> éis </a:t>
            </a:r>
            <a:endParaRPr b="1"/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SzPts val="1800"/>
              <a:buNone/>
            </a:pPr>
            <a:r>
              <a:rPr lang="da"/>
              <a:t>Com  </a:t>
            </a:r>
            <a:r>
              <a:rPr b="1" lang="da"/>
              <a:t>-en </a:t>
            </a:r>
            <a:endParaRPr b="1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Geometric">
  <a:themeElements>
    <a:clrScheme name="Geometric">
      <a:dk1>
        <a:srgbClr val="2A3990"/>
      </a:dk1>
      <a:lt1>
        <a:srgbClr val="FFFFFF"/>
      </a:lt1>
      <a:dk2>
        <a:srgbClr val="434343"/>
      </a:dk2>
      <a:lt2>
        <a:srgbClr val="999999"/>
      </a:lt2>
      <a:accent1>
        <a:srgbClr val="212D74"/>
      </a:accent1>
      <a:accent2>
        <a:srgbClr val="3949AB"/>
      </a:accent2>
      <a:accent3>
        <a:srgbClr val="9C254D"/>
      </a:accent3>
      <a:accent4>
        <a:srgbClr val="D23369"/>
      </a:accent4>
      <a:accent5>
        <a:srgbClr val="F06292"/>
      </a:accent5>
      <a:accent6>
        <a:srgbClr val="7890CD"/>
      </a:accent6>
      <a:hlink>
        <a:srgbClr val="F06292"/>
      </a:hlink>
      <a:folHlink>
        <a:srgbClr val="F0629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