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11/17/2023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816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059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845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46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132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09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11/17/2023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730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11/17/2023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390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11/17/2023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19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11/17/2023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88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602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71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3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800" i="1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2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ecu_RKFPho&amp;ab_channel=BOGObiolog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42">
            <a:extLst>
              <a:ext uri="{FF2B5EF4-FFF2-40B4-BE49-F238E27FC236}">
                <a16:creationId xmlns:a16="http://schemas.microsoft.com/office/drawing/2014/main" id="{B645BD8A-B13F-463A-9101-4FB883F064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44">
            <a:extLst>
              <a:ext uri="{FF2B5EF4-FFF2-40B4-BE49-F238E27FC236}">
                <a16:creationId xmlns:a16="http://schemas.microsoft.com/office/drawing/2014/main" id="{4B934719-2D81-443B-8FB8-9CA4FFF2E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5196" y="457199"/>
            <a:ext cx="11281609" cy="5943603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3" name="Straight Connector 46">
            <a:extLst>
              <a:ext uri="{FF2B5EF4-FFF2-40B4-BE49-F238E27FC236}">
                <a16:creationId xmlns:a16="http://schemas.microsoft.com/office/drawing/2014/main" id="{B29CC623-FD26-47FD-9E70-44325D453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2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48">
            <a:extLst>
              <a:ext uri="{FF2B5EF4-FFF2-40B4-BE49-F238E27FC236}">
                <a16:creationId xmlns:a16="http://schemas.microsoft.com/office/drawing/2014/main" id="{27454EF7-D937-4082-A347-6AEEA9C3BC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752" y="685800"/>
            <a:ext cx="10826496" cy="548640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6B5BDD0-7EC1-D598-38AC-532CD43976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8444" y="1158241"/>
            <a:ext cx="6571302" cy="4633289"/>
          </a:xfrm>
        </p:spPr>
        <p:txBody>
          <a:bodyPr>
            <a:normAutofit/>
          </a:bodyPr>
          <a:lstStyle/>
          <a:p>
            <a:r>
              <a:rPr lang="da-DK" sz="5100" i="0" dirty="0">
                <a:solidFill>
                  <a:schemeClr val="tx1"/>
                </a:solidFill>
              </a:rPr>
              <a:t>Membranprocesser og cellemembranens opbygning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ED29023-6014-167E-49F5-8C0E726532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4287" y="1158241"/>
            <a:ext cx="2615299" cy="4581473"/>
          </a:xfrm>
        </p:spPr>
        <p:txBody>
          <a:bodyPr anchor="ctr">
            <a:normAutofit/>
          </a:bodyPr>
          <a:lstStyle/>
          <a:p>
            <a:pPr algn="l">
              <a:spcAft>
                <a:spcPts val="600"/>
              </a:spcAft>
            </a:pPr>
            <a:r>
              <a:rPr lang="da-DK" sz="2000" dirty="0"/>
              <a:t>Transportprocesser over membranen i en celle</a:t>
            </a:r>
          </a:p>
          <a:p>
            <a:pPr algn="l">
              <a:spcAft>
                <a:spcPts val="600"/>
              </a:spcAft>
            </a:pPr>
            <a:endParaRPr lang="da-DK" sz="2000" dirty="0"/>
          </a:p>
          <a:p>
            <a:pPr algn="l">
              <a:spcAft>
                <a:spcPts val="600"/>
              </a:spcAft>
            </a:pPr>
            <a:r>
              <a:rPr lang="da-DK" sz="2000" dirty="0"/>
              <a:t>Taget fra ”Biologi i Fokus” s. 9-13</a:t>
            </a:r>
          </a:p>
        </p:txBody>
      </p:sp>
    </p:spTree>
    <p:extLst>
      <p:ext uri="{BB962C8B-B14F-4D97-AF65-F5344CB8AC3E}">
        <p14:creationId xmlns:p14="http://schemas.microsoft.com/office/powerpoint/2010/main" val="138693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FDCECE0-6FCC-FD24-F6C1-372968CDC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534852"/>
            <a:ext cx="9792208" cy="1247593"/>
          </a:xfrm>
        </p:spPr>
        <p:txBody>
          <a:bodyPr>
            <a:normAutofit/>
          </a:bodyPr>
          <a:lstStyle/>
          <a:p>
            <a:r>
              <a:rPr lang="da-DK" i="0" dirty="0"/>
              <a:t>Cellemembrantransportprocesser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588360B-CC7B-3C88-3024-68A53B91B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6922" y="1725068"/>
            <a:ext cx="4788408" cy="4598079"/>
          </a:xfrm>
        </p:spPr>
        <p:txBody>
          <a:bodyPr>
            <a:normAutofit fontScale="92500"/>
          </a:bodyPr>
          <a:lstStyle/>
          <a:p>
            <a:r>
              <a:rPr lang="da-DK" sz="1800" dirty="0"/>
              <a:t>Celler kan også optage eller udskille større molekyler enkeltvis eller flere på samme tid. Det sker ved en af de to følgende: </a:t>
            </a:r>
          </a:p>
          <a:p>
            <a:r>
              <a:rPr lang="da-DK" sz="2000" u="sng" dirty="0" err="1">
                <a:highlight>
                  <a:srgbClr val="FFFF00"/>
                </a:highlight>
              </a:rPr>
              <a:t>Endocytose</a:t>
            </a:r>
            <a:r>
              <a:rPr lang="da-DK" sz="2000" u="sng" dirty="0">
                <a:highlight>
                  <a:srgbClr val="FFFF00"/>
                </a:highlight>
              </a:rPr>
              <a:t>: </a:t>
            </a:r>
          </a:p>
          <a:p>
            <a:pPr lvl="1"/>
            <a:r>
              <a:rPr lang="da-DK" sz="1400" dirty="0"/>
              <a:t>Her optages store molekyler, partikler eller hele mikroorganismer. </a:t>
            </a:r>
          </a:p>
          <a:p>
            <a:pPr lvl="1"/>
            <a:r>
              <a:rPr lang="da-DK" sz="1400" dirty="0"/>
              <a:t>Cellens membran omslutter fx molekylet, og dette bliver til en blære (kaldes en </a:t>
            </a:r>
            <a:r>
              <a:rPr lang="da-DK" sz="1400" dirty="0" err="1"/>
              <a:t>vesikel</a:t>
            </a:r>
            <a:r>
              <a:rPr lang="da-DK" sz="1400" dirty="0"/>
              <a:t>). </a:t>
            </a:r>
          </a:p>
          <a:p>
            <a:pPr lvl="1"/>
            <a:r>
              <a:rPr lang="da-DK" sz="1400" dirty="0"/>
              <a:t>Cellen opløser senere </a:t>
            </a:r>
            <a:r>
              <a:rPr lang="da-DK" sz="1400" dirty="0" err="1"/>
              <a:t>vesiklen</a:t>
            </a:r>
            <a:r>
              <a:rPr lang="da-DK" sz="1400" dirty="0"/>
              <a:t> og nedbryder indholdet. </a:t>
            </a:r>
          </a:p>
          <a:p>
            <a:r>
              <a:rPr lang="da-DK" sz="2000" u="sng" dirty="0" err="1">
                <a:highlight>
                  <a:srgbClr val="FFFF00"/>
                </a:highlight>
              </a:rPr>
              <a:t>Exocytose</a:t>
            </a:r>
            <a:r>
              <a:rPr lang="da-DK" sz="2000" u="sng" dirty="0">
                <a:highlight>
                  <a:srgbClr val="FFFF00"/>
                </a:highlight>
              </a:rPr>
              <a:t>: </a:t>
            </a:r>
          </a:p>
          <a:p>
            <a:pPr lvl="1"/>
            <a:r>
              <a:rPr lang="da-DK" sz="1400" dirty="0"/>
              <a:t>Her udskilles molekyler, partikler og stoffer fra cellen. </a:t>
            </a:r>
          </a:p>
          <a:p>
            <a:pPr lvl="1"/>
            <a:r>
              <a:rPr lang="da-DK" sz="1400" dirty="0"/>
              <a:t>Stofferne pakkes i en omsluttende </a:t>
            </a:r>
            <a:r>
              <a:rPr lang="da-DK" sz="1400" dirty="0" err="1"/>
              <a:t>vesikel</a:t>
            </a:r>
            <a:r>
              <a:rPr lang="da-DK" sz="1400" dirty="0"/>
              <a:t>, og når </a:t>
            </a:r>
            <a:r>
              <a:rPr lang="da-DK" sz="1400" dirty="0" err="1"/>
              <a:t>vesiklen</a:t>
            </a:r>
            <a:r>
              <a:rPr lang="da-DK" sz="1400" dirty="0"/>
              <a:t> rammer cellemembranen brister den og tømmer sit indhold ud til omgivelserne. 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95A7A189-0AA7-0A12-8DBB-58EFC214C9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2320" y="1863725"/>
            <a:ext cx="5105400" cy="3943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231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D7428F-4AF4-B2C5-516D-3CFB2A78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i="0" dirty="0"/>
              <a:t>Øvelse 1: transportprocesser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D1B1F03-90C8-CCB6-A369-8E9B80D29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1800" dirty="0"/>
              <a:t>Gå sammen i grupper af ca. 3-4 personer og ta’ et whiteboard samt tuscher til at tegne med. </a:t>
            </a:r>
          </a:p>
          <a:p>
            <a:r>
              <a:rPr lang="da-DK" sz="1800" dirty="0"/>
              <a:t>Begynd nu i fællesskab at tegne følgende elementer: </a:t>
            </a:r>
          </a:p>
          <a:p>
            <a:pPr lvl="1"/>
            <a:r>
              <a:rPr lang="da-DK" sz="1700" dirty="0"/>
              <a:t>En cellemembran med fosforlipider og kolesterol. </a:t>
            </a:r>
          </a:p>
          <a:p>
            <a:pPr lvl="1"/>
            <a:r>
              <a:rPr lang="da-DK" sz="1700" dirty="0"/>
              <a:t>Illustration af passiv transport over cellemembranen; simpel diffusion, osmose (proteinkanal) og faciliteret diffusion (transportprotein). </a:t>
            </a:r>
          </a:p>
          <a:p>
            <a:pPr lvl="1"/>
            <a:r>
              <a:rPr lang="da-DK" sz="1700" dirty="0"/>
              <a:t>Illustration af  aktiv transport med transportprotein, ATP og koncentrationsvejen (koncentrationsgradienten skal indtegnes) </a:t>
            </a:r>
          </a:p>
          <a:p>
            <a:pPr lvl="1"/>
            <a:endParaRPr lang="da-DK" sz="1700" dirty="0"/>
          </a:p>
        </p:txBody>
      </p:sp>
    </p:spTree>
    <p:extLst>
      <p:ext uri="{BB962C8B-B14F-4D97-AF65-F5344CB8AC3E}">
        <p14:creationId xmlns:p14="http://schemas.microsoft.com/office/powerpoint/2010/main" val="3112134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8EEC10-FE67-E8AA-BF2B-AF7067833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i="0" dirty="0"/>
              <a:t>Øvelse 2: Transportprocesser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D995212-4E71-01EB-4884-33A5C683C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1800" dirty="0"/>
              <a:t>Hver gruppe skal nu finde en anden gruppe og fremlægge deres tegninger for hinanden. </a:t>
            </a:r>
          </a:p>
          <a:p>
            <a:r>
              <a:rPr lang="da-DK" sz="1800" dirty="0"/>
              <a:t>Med i hver fremlæggelse skal følgende fagbegreber indgå: </a:t>
            </a:r>
          </a:p>
          <a:p>
            <a:pPr lvl="1"/>
            <a:r>
              <a:rPr lang="da-DK" sz="1700" dirty="0"/>
              <a:t>Simpel diffusion, osmose, fosforlipid (fosforlipiddobbeltlag), faciliteret diffusion, transportprotein, passiv transport, ATP, koncentrationsgradient og aktiv transport. </a:t>
            </a:r>
          </a:p>
        </p:txBody>
      </p:sp>
    </p:spTree>
    <p:extLst>
      <p:ext uri="{BB962C8B-B14F-4D97-AF65-F5344CB8AC3E}">
        <p14:creationId xmlns:p14="http://schemas.microsoft.com/office/powerpoint/2010/main" val="649100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D3CFE2-7895-837E-5B8D-613571F97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i="0" dirty="0"/>
              <a:t>Opsamling og næste gang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8BF94DD-9423-850E-64DB-0740E50A7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000" dirty="0"/>
              <a:t>Forsøg næste gang. </a:t>
            </a:r>
          </a:p>
          <a:p>
            <a:r>
              <a:rPr lang="da-DK" sz="2000" dirty="0"/>
              <a:t>Inddeling af hvem der skal møde hvornår kommer til at stå på modulet fredag</a:t>
            </a:r>
          </a:p>
        </p:txBody>
      </p:sp>
    </p:spTree>
    <p:extLst>
      <p:ext uri="{BB962C8B-B14F-4D97-AF65-F5344CB8AC3E}">
        <p14:creationId xmlns:p14="http://schemas.microsoft.com/office/powerpoint/2010/main" val="1292052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39AC4C-27F7-E1B6-C2E9-D7DE11862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i="0" dirty="0"/>
              <a:t>Dagens plan: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B68CCC6-C2BD-4693-E4C8-BA5D4CE16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sz="1800" dirty="0"/>
              <a:t>Gennemgang af lektien. </a:t>
            </a:r>
          </a:p>
          <a:p>
            <a:r>
              <a:rPr lang="da-DK" sz="1800" dirty="0"/>
              <a:t>Vi ser en kort video (på engelsk) omkring cellemembranen og transportprocesserne </a:t>
            </a:r>
            <a:r>
              <a:rPr lang="da-DK" sz="1800" dirty="0">
                <a:hlinkClick r:id="rId2"/>
              </a:rPr>
              <a:t>https://www.youtube.com/watch?v=Gecu_RKFPho&amp;ab_channel=BOGObiology</a:t>
            </a:r>
            <a:r>
              <a:rPr lang="da-DK" sz="1800" dirty="0"/>
              <a:t> </a:t>
            </a:r>
          </a:p>
          <a:p>
            <a:r>
              <a:rPr lang="da-DK" sz="1800" dirty="0"/>
              <a:t>Kort præsentation af cellemembranens opbygning og de forskellige typer af transportprocesser der findes (opsamling på videoen, så alle ved hvad der blev sagt)</a:t>
            </a:r>
          </a:p>
          <a:p>
            <a:r>
              <a:rPr lang="da-DK" sz="1800" dirty="0"/>
              <a:t>Øvelse 1: I tegner cellemembraner og transportprocesser i grupper af ca. 3-4 personer på whiteboards. </a:t>
            </a:r>
          </a:p>
          <a:p>
            <a:r>
              <a:rPr lang="da-DK" sz="1800" dirty="0"/>
              <a:t>Øvelse 2: Grupper går sammen to-og-to og fremlægger for hinanden, hvad man lavede i øvelse 1. </a:t>
            </a:r>
          </a:p>
          <a:p>
            <a:r>
              <a:rPr lang="da-DK" sz="1800" dirty="0"/>
              <a:t>Fælles opsamling med fagbegreber. </a:t>
            </a:r>
          </a:p>
          <a:p>
            <a:r>
              <a:rPr lang="da-DK" sz="1800" dirty="0"/>
              <a:t>Næste gang – forsøg og inddeling af klassen i 2 hold. </a:t>
            </a:r>
          </a:p>
        </p:txBody>
      </p:sp>
    </p:spTree>
    <p:extLst>
      <p:ext uri="{BB962C8B-B14F-4D97-AF65-F5344CB8AC3E}">
        <p14:creationId xmlns:p14="http://schemas.microsoft.com/office/powerpoint/2010/main" val="2592595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4737801-B9D6-4A08-BD77-23010A802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FABD39-C757-461E-A681-DC2736484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572613"/>
            <a:ext cx="11281609" cy="239607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F424F5-8D5C-46C0-A1B0-AF34E0350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737380"/>
            <a:ext cx="10954512" cy="2066544"/>
          </a:xfrm>
          <a:prstGeom prst="rect">
            <a:avLst/>
          </a:prstGeom>
          <a:noFill/>
          <a:ln w="6350" cap="sq" cmpd="sng" algn="ctr">
            <a:solidFill>
              <a:schemeClr val="bg1"/>
            </a:solidFill>
            <a:prstDash val="solid"/>
            <a:miter lim="800000"/>
          </a:ln>
          <a:effectLst/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9216524-1F18-2B2F-BBDF-0BB10445F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089090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da-DK" i="0">
                <a:solidFill>
                  <a:schemeClr val="bg1"/>
                </a:solidFill>
              </a:rPr>
              <a:t>Dagens lektie: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221AFE-B30F-BD47-0CA2-31E88C567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3429000"/>
            <a:ext cx="10058400" cy="2508384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da-DK" sz="2000" dirty="0"/>
              <a:t>I har set den korte video omkring cellemembranen, og der var følgende spørgsmål til: </a:t>
            </a:r>
          </a:p>
          <a:p>
            <a:pPr lvl="1">
              <a:lnSpc>
                <a:spcPct val="110000"/>
              </a:lnSpc>
            </a:pPr>
            <a:r>
              <a:rPr lang="da-DK" sz="2000" dirty="0"/>
              <a:t>Hvad er cellemembranens overordnede funktion og hvorfor kaldes den også semipermeabel?</a:t>
            </a:r>
          </a:p>
          <a:p>
            <a:pPr lvl="1">
              <a:lnSpc>
                <a:spcPct val="110000"/>
              </a:lnSpc>
            </a:pPr>
            <a:r>
              <a:rPr lang="da-DK" sz="2000" dirty="0"/>
              <a:t>Hvad er et </a:t>
            </a:r>
            <a:r>
              <a:rPr lang="da-DK" sz="2000" dirty="0" err="1"/>
              <a:t>phosphorlipid</a:t>
            </a:r>
            <a:r>
              <a:rPr lang="da-DK" sz="2000" dirty="0"/>
              <a:t> og hvad der deres funktion?</a:t>
            </a:r>
          </a:p>
          <a:p>
            <a:pPr lvl="1">
              <a:lnSpc>
                <a:spcPct val="110000"/>
              </a:lnSpc>
            </a:pPr>
            <a:r>
              <a:rPr lang="da-DK" sz="2000" dirty="0"/>
              <a:t>Forklar hvad hydrofob (</a:t>
            </a:r>
            <a:r>
              <a:rPr lang="da-DK" sz="2000" dirty="0" err="1"/>
              <a:t>hydrophobic</a:t>
            </a:r>
            <a:r>
              <a:rPr lang="da-DK" sz="2000" dirty="0"/>
              <a:t>) og hydrofil (</a:t>
            </a:r>
            <a:r>
              <a:rPr lang="da-DK" sz="2000" dirty="0" err="1"/>
              <a:t>hydrophilic</a:t>
            </a:r>
            <a:r>
              <a:rPr lang="da-DK" sz="2000" dirty="0"/>
              <a:t>) betyder. </a:t>
            </a:r>
          </a:p>
          <a:p>
            <a:pPr lvl="1">
              <a:lnSpc>
                <a:spcPct val="110000"/>
              </a:lnSpc>
            </a:pPr>
            <a:r>
              <a:rPr lang="da-DK" sz="2000" dirty="0"/>
              <a:t>Forklar henholdsvis kolesterols rolle og proteiners rolle i cellemembranen. </a:t>
            </a:r>
          </a:p>
          <a:p>
            <a:pPr>
              <a:lnSpc>
                <a:spcPct val="110000"/>
              </a:lnSpc>
            </a:pP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1068422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4737801-B9D6-4A08-BD77-23010A802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FABD39-C757-461E-A681-DC2736484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572613"/>
            <a:ext cx="11281609" cy="239607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F424F5-8D5C-46C0-A1B0-AF34E0350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737380"/>
            <a:ext cx="10954512" cy="2066544"/>
          </a:xfrm>
          <a:prstGeom prst="rect">
            <a:avLst/>
          </a:prstGeom>
          <a:noFill/>
          <a:ln w="6350" cap="sq" cmpd="sng" algn="ctr">
            <a:solidFill>
              <a:schemeClr val="bg1"/>
            </a:solidFill>
            <a:prstDash val="solid"/>
            <a:miter lim="800000"/>
          </a:ln>
          <a:effectLst/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EE91E6E-FDDF-1F56-015C-A70797DCE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089090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da-DK" i="0">
                <a:solidFill>
                  <a:schemeClr val="bg1"/>
                </a:solidFill>
              </a:rPr>
              <a:t>Film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4F5898F-3A55-C9CC-A6E1-FC7C1158B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3429000"/>
            <a:ext cx="10058400" cy="2508384"/>
          </a:xfrm>
        </p:spPr>
        <p:txBody>
          <a:bodyPr anchor="t">
            <a:normAutofit/>
          </a:bodyPr>
          <a:lstStyle/>
          <a:p>
            <a:r>
              <a:rPr lang="da-DK" sz="2000"/>
              <a:t>Du kan få udleveret et stykke papir, hvis du vil skrive noter. Computeren skal klappes sammen under den korte film </a:t>
            </a:r>
            <a:r>
              <a:rPr lang="da-DK" sz="2000">
                <a:sym typeface="Wingdings" panose="05000000000000000000" pitchFamily="2" charset="2"/>
              </a:rPr>
              <a:t></a:t>
            </a:r>
            <a:endParaRPr lang="da-DK" sz="2000"/>
          </a:p>
        </p:txBody>
      </p:sp>
    </p:spTree>
    <p:extLst>
      <p:ext uri="{BB962C8B-B14F-4D97-AF65-F5344CB8AC3E}">
        <p14:creationId xmlns:p14="http://schemas.microsoft.com/office/powerpoint/2010/main" val="4111923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BA386C6-9B1F-ABF5-5448-305A7E12A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da-DK" i="0" dirty="0"/>
              <a:t>Cellemembranen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7F6E730-4BE2-0F09-EB55-D295F60A5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7907528" cy="3407862"/>
          </a:xfrm>
        </p:spPr>
        <p:txBody>
          <a:bodyPr>
            <a:normAutofit fontScale="92500"/>
          </a:bodyPr>
          <a:lstStyle/>
          <a:p>
            <a:r>
              <a:rPr lang="da-DK" sz="1800" dirty="0"/>
              <a:t>Cellemembranen er næsten ens hos alle organismer, og den generelle cellemembran er opbygget af et dobbeltlag fosfolipider som består af en </a:t>
            </a:r>
            <a:r>
              <a:rPr lang="da-DK" sz="1800" u="sng" dirty="0">
                <a:highlight>
                  <a:srgbClr val="FFFF00"/>
                </a:highlight>
              </a:rPr>
              <a:t>hydrofil</a:t>
            </a:r>
            <a:r>
              <a:rPr lang="da-DK" sz="1800" dirty="0"/>
              <a:t> (vandelskende) fosfatdel og to </a:t>
            </a:r>
            <a:r>
              <a:rPr lang="da-DK" sz="1800" u="sng" dirty="0">
                <a:highlight>
                  <a:srgbClr val="FFFF00"/>
                </a:highlight>
              </a:rPr>
              <a:t>hydrofobe </a:t>
            </a:r>
            <a:r>
              <a:rPr lang="da-DK" sz="1800" dirty="0"/>
              <a:t>(vandhadende) fedtsyrer. </a:t>
            </a:r>
          </a:p>
          <a:p>
            <a:r>
              <a:rPr lang="da-DK" sz="1800" dirty="0"/>
              <a:t>I cellemembranen sidder der også membranproteiner, som har forskellige funktioner, fx transport af stoffer gennem membranen. </a:t>
            </a:r>
          </a:p>
          <a:p>
            <a:r>
              <a:rPr lang="da-DK" sz="1800" dirty="0"/>
              <a:t>Hos eukaryote celler er der i cellemembranen desuden kolesterolmolekyler, som sørger for, at cellemembranen er stabil (der er jo ikke en cellevæg som hos prokaryoter og planteceller). </a:t>
            </a:r>
          </a:p>
          <a:p>
            <a:r>
              <a:rPr lang="da-DK" sz="1800" dirty="0"/>
              <a:t>Cellemembranen er </a:t>
            </a:r>
            <a:r>
              <a:rPr lang="da-DK" sz="1800" u="sng" dirty="0">
                <a:highlight>
                  <a:srgbClr val="FFFF00"/>
                </a:highlight>
              </a:rPr>
              <a:t>semipermeabel</a:t>
            </a:r>
            <a:r>
              <a:rPr lang="da-DK" sz="1800" dirty="0"/>
              <a:t> – den er altså halvgennemtrængelig. </a:t>
            </a:r>
          </a:p>
          <a:p>
            <a:endParaRPr lang="da-DK" sz="1800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81F48B83-F081-6A29-2012-4A9CB4E974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7302" y="596985"/>
            <a:ext cx="2809875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669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FF6A58C-3CA9-B408-EB61-12B04638A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da-DK" i="0"/>
              <a:t>Cellemembranens opbygning</a:t>
            </a:r>
            <a:endParaRPr lang="da-DK" i="0" dirty="0"/>
          </a:p>
        </p:txBody>
      </p:sp>
      <p:pic>
        <p:nvPicPr>
          <p:cNvPr id="7" name="Pladsholder til indhold 6">
            <a:extLst>
              <a:ext uri="{FF2B5EF4-FFF2-40B4-BE49-F238E27FC236}">
                <a16:creationId xmlns:a16="http://schemas.microsoft.com/office/drawing/2014/main" id="{9E97413E-2A0F-C1C8-AF81-796A0731C4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4432" y="2055090"/>
            <a:ext cx="9793288" cy="3118999"/>
          </a:xfr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737D32B7-8E07-895D-D771-AF791FAC1EE8}"/>
              </a:ext>
            </a:extLst>
          </p:cNvPr>
          <p:cNvSpPr txBox="1"/>
          <p:nvPr/>
        </p:nvSpPr>
        <p:spPr>
          <a:xfrm>
            <a:off x="1371600" y="5354320"/>
            <a:ext cx="9596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Cellemembranen afgrænser cellen i forhold til de ydre omgivelser. </a:t>
            </a:r>
          </a:p>
          <a:p>
            <a:r>
              <a:rPr lang="da-DK" dirty="0"/>
              <a:t>De hydrofile fosfathoveder vender mod det vandige (cytoplasma eller ydre omgivelser) og de hydrofobe fedtsyrekæder vender mod hinanden (væk fra de vandige omgivelser og cytoplasma)</a:t>
            </a:r>
          </a:p>
        </p:txBody>
      </p:sp>
    </p:spTree>
    <p:extLst>
      <p:ext uri="{BB962C8B-B14F-4D97-AF65-F5344CB8AC3E}">
        <p14:creationId xmlns:p14="http://schemas.microsoft.com/office/powerpoint/2010/main" val="1454502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E35E42E-552F-5F8B-8718-EAF8D1A24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da-DK" i="0" dirty="0"/>
              <a:t>Cellemembrantransportprocesser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13133F4E-CA2F-2461-8D4F-744C87C1E9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0788" y="2115094"/>
            <a:ext cx="9792207" cy="3872774"/>
          </a:xfr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487D9656-4D65-6963-4EF4-E13F978DE124}"/>
              </a:ext>
            </a:extLst>
          </p:cNvPr>
          <p:cNvSpPr txBox="1"/>
          <p:nvPr/>
        </p:nvSpPr>
        <p:spPr>
          <a:xfrm>
            <a:off x="1371600" y="6075680"/>
            <a:ext cx="8869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u="sng" dirty="0">
                <a:highlight>
                  <a:srgbClr val="FFFF00"/>
                </a:highlight>
              </a:rPr>
              <a:t>Passiv transport: </a:t>
            </a:r>
            <a:r>
              <a:rPr lang="da-DK" dirty="0"/>
              <a:t>Ingen ATP bruges. </a:t>
            </a:r>
            <a:r>
              <a:rPr lang="da-DK" u="sng" dirty="0">
                <a:highlight>
                  <a:srgbClr val="FFFF00"/>
                </a:highlight>
              </a:rPr>
              <a:t>Aktiv transport: </a:t>
            </a:r>
            <a:r>
              <a:rPr lang="da-DK" dirty="0"/>
              <a:t>ATP bruges. </a:t>
            </a:r>
          </a:p>
        </p:txBody>
      </p:sp>
    </p:spTree>
    <p:extLst>
      <p:ext uri="{BB962C8B-B14F-4D97-AF65-F5344CB8AC3E}">
        <p14:creationId xmlns:p14="http://schemas.microsoft.com/office/powerpoint/2010/main" val="227552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B724DCF-8D05-E1A2-55EA-393EF7D16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da-DK" i="0" dirty="0"/>
              <a:t>Cellemembrantransportprocesser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A973149-1DF3-958B-CD9C-9A408243D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 fontScale="77500" lnSpcReduction="20000"/>
          </a:bodyPr>
          <a:lstStyle/>
          <a:p>
            <a:r>
              <a:rPr lang="da-DK" sz="2000" dirty="0"/>
              <a:t>Passiv transport: der findes 2 passive transportprocesser</a:t>
            </a:r>
          </a:p>
          <a:p>
            <a:pPr lvl="1"/>
            <a:r>
              <a:rPr lang="da-DK" sz="1800" u="sng" dirty="0">
                <a:highlight>
                  <a:srgbClr val="FFFF00"/>
                </a:highlight>
              </a:rPr>
              <a:t>Simpel diffusion: </a:t>
            </a:r>
          </a:p>
          <a:p>
            <a:pPr lvl="2"/>
            <a:r>
              <a:rPr lang="da-DK" sz="1400" dirty="0"/>
              <a:t>Kun små, </a:t>
            </a:r>
            <a:r>
              <a:rPr lang="da-DK" sz="1400" dirty="0" err="1"/>
              <a:t>uladede</a:t>
            </a:r>
            <a:r>
              <a:rPr lang="da-DK" sz="1400" dirty="0"/>
              <a:t> og fedtopløselige molekyler kan passere membranen ved simpel diffusion. </a:t>
            </a:r>
          </a:p>
          <a:p>
            <a:pPr lvl="2"/>
            <a:r>
              <a:rPr lang="da-DK" sz="1400" dirty="0"/>
              <a:t>Her går nettotransporten af molekyler fra en høj til en lav koncentration. </a:t>
            </a:r>
          </a:p>
          <a:p>
            <a:pPr lvl="1"/>
            <a:r>
              <a:rPr lang="da-DK" sz="1600" u="sng" dirty="0">
                <a:highlight>
                  <a:srgbClr val="FFFF00"/>
                </a:highlight>
              </a:rPr>
              <a:t>Osmose: </a:t>
            </a:r>
            <a:r>
              <a:rPr lang="da-DK" sz="1600" dirty="0"/>
              <a:t>En mellemting. Det er vands bevægelse fra høj koncentration til lav koncentration. Vandmolekyler kan komme igennem membranen ved en proteinkanal, men det kræver ikke energi.</a:t>
            </a:r>
          </a:p>
          <a:p>
            <a:pPr lvl="1"/>
            <a:r>
              <a:rPr lang="da-DK" sz="1800" u="sng" dirty="0">
                <a:highlight>
                  <a:srgbClr val="FFFF00"/>
                </a:highlight>
              </a:rPr>
              <a:t>Faciliteret diffusion: </a:t>
            </a:r>
          </a:p>
          <a:p>
            <a:pPr lvl="2"/>
            <a:r>
              <a:rPr lang="da-DK" sz="1400" dirty="0"/>
              <a:t>Her bevæger molekyler sig over membranen ved særlige kanaler. </a:t>
            </a:r>
          </a:p>
          <a:p>
            <a:pPr lvl="2"/>
            <a:r>
              <a:rPr lang="da-DK" sz="1400" dirty="0"/>
              <a:t>Hydrofile stoffer kobles til et kanalprotein og dermed bevæger stoffet sig fra den høje koncentration til den lave. </a:t>
            </a:r>
          </a:p>
          <a:p>
            <a:pPr lvl="2"/>
            <a:r>
              <a:rPr lang="da-DK" sz="1400" dirty="0"/>
              <a:t>Eksempel på dette er fx glukose. </a:t>
            </a:r>
          </a:p>
          <a:p>
            <a:pPr lvl="1"/>
            <a:r>
              <a:rPr lang="da-DK" sz="1800" u="sng" dirty="0">
                <a:highlight>
                  <a:srgbClr val="FFFF00"/>
                </a:highlight>
              </a:rPr>
              <a:t>Diffusion generelt: </a:t>
            </a:r>
          </a:p>
          <a:p>
            <a:pPr lvl="2"/>
            <a:r>
              <a:rPr lang="da-DK" sz="1600" dirty="0"/>
              <a:t>Skyldes molekylernes </a:t>
            </a:r>
            <a:r>
              <a:rPr lang="da-DK" sz="1600" dirty="0" err="1"/>
              <a:t>egenbevægelser</a:t>
            </a:r>
            <a:r>
              <a:rPr lang="da-DK" sz="1600" dirty="0"/>
              <a:t> – dette gør at molekylerne fordeler sig jævnt på begge sider af en gennemtrængelig membran. </a:t>
            </a:r>
          </a:p>
          <a:p>
            <a:pPr lvl="2"/>
            <a:endParaRPr lang="da-DK" sz="1600" dirty="0"/>
          </a:p>
          <a:p>
            <a:pPr lvl="1"/>
            <a:endParaRPr lang="da-DK" sz="1700" dirty="0"/>
          </a:p>
        </p:txBody>
      </p:sp>
    </p:spTree>
    <p:extLst>
      <p:ext uri="{BB962C8B-B14F-4D97-AF65-F5344CB8AC3E}">
        <p14:creationId xmlns:p14="http://schemas.microsoft.com/office/powerpoint/2010/main" val="2378429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0C5CAAA-E0EB-0F97-5775-F543F0E64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da-DK" i="0" dirty="0"/>
              <a:t>Cellemembrantransportprocesser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4D5CB0-25F3-365D-7362-2E4657CB2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5479288" cy="3407862"/>
          </a:xfrm>
        </p:spPr>
        <p:txBody>
          <a:bodyPr>
            <a:normAutofit fontScale="92500" lnSpcReduction="20000"/>
          </a:bodyPr>
          <a:lstStyle/>
          <a:p>
            <a:r>
              <a:rPr lang="da-DK" sz="1800" u="sng" dirty="0">
                <a:highlight>
                  <a:srgbClr val="FFFF00"/>
                </a:highlight>
              </a:rPr>
              <a:t>Aktiv transport: </a:t>
            </a:r>
          </a:p>
          <a:p>
            <a:pPr lvl="1"/>
            <a:r>
              <a:rPr lang="da-DK" sz="1700" dirty="0"/>
              <a:t>Kræver energi i form af ATP. </a:t>
            </a:r>
          </a:p>
          <a:p>
            <a:pPr lvl="1"/>
            <a:r>
              <a:rPr lang="da-DK" sz="1700" dirty="0"/>
              <a:t>Et eksempel på aktiv transport er fx </a:t>
            </a:r>
            <a:r>
              <a:rPr lang="da-DK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da-DK" sz="1800" baseline="30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da-DK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/ K</a:t>
            </a:r>
            <a:r>
              <a:rPr lang="da-DK" sz="1800" baseline="30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da-DK" sz="1600" dirty="0">
                <a:ea typeface="Calibri" panose="020F0502020204030204" pitchFamily="34" charset="0"/>
                <a:cs typeface="Times New Roman" panose="02020603050405020304" pitchFamily="18" charset="0"/>
              </a:rPr>
              <a:t>-pumpen, som aktivt pumper natrium- og kalium-ioner ind og ud af cellen mod en koncentrationsgradient (betyder, at det kan gå fra lav til høj koncentration eller omvendt). </a:t>
            </a:r>
            <a:endParaRPr lang="da-DK" sz="17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a-DK" sz="1700" u="sng" dirty="0"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Ioner: </a:t>
            </a:r>
            <a:r>
              <a:rPr lang="da-DK" sz="1700" dirty="0">
                <a:ea typeface="Calibri" panose="020F0502020204030204" pitchFamily="34" charset="0"/>
                <a:cs typeface="Times New Roman" panose="02020603050405020304" pitchFamily="18" charset="0"/>
              </a:rPr>
              <a:t>Er stoffer, som ikke kan diffundere direkte igennem membranen, da de er ladede. De diffunderer derimod igennem membranen ved vandfyldte proteinkanaler – det kan fx være fra høj til lav koncentration. 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368C5B4E-FE5F-C64D-D72E-F95BEFC0D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4800" y="2431822"/>
            <a:ext cx="5105400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7092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RegularSeedLeftStep">
      <a:dk1>
        <a:srgbClr val="000000"/>
      </a:dk1>
      <a:lt1>
        <a:srgbClr val="FFFFFF"/>
      </a:lt1>
      <a:dk2>
        <a:srgbClr val="213B38"/>
      </a:dk2>
      <a:lt2>
        <a:srgbClr val="E8E6E2"/>
      </a:lt2>
      <a:accent1>
        <a:srgbClr val="2D61E3"/>
      </a:accent1>
      <a:accent2>
        <a:srgbClr val="1B9BD1"/>
      </a:accent2>
      <a:accent3>
        <a:srgbClr val="24B6A5"/>
      </a:accent3>
      <a:accent4>
        <a:srgbClr val="18B963"/>
      </a:accent4>
      <a:accent5>
        <a:srgbClr val="25BB2C"/>
      </a:accent5>
      <a:accent6>
        <a:srgbClr val="54BA18"/>
      </a:accent6>
      <a:hlink>
        <a:srgbClr val="9C7E34"/>
      </a:hlink>
      <a:folHlink>
        <a:srgbClr val="7F7F7F"/>
      </a:folHlink>
    </a:clrScheme>
    <a:fontScheme name="Savon">
      <a:majorFont>
        <a:latin typeface="Georgia Pro Cond Blac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847</Words>
  <Application>Microsoft Office PowerPoint</Application>
  <PresentationFormat>Widescreen</PresentationFormat>
  <Paragraphs>69</Paragraphs>
  <Slides>13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7" baseType="lpstr">
      <vt:lpstr>Garamond</vt:lpstr>
      <vt:lpstr>Georgia Pro</vt:lpstr>
      <vt:lpstr>Georgia Pro Cond Black</vt:lpstr>
      <vt:lpstr>SavonVTI</vt:lpstr>
      <vt:lpstr>Membranprocesser og cellemembranens opbygning</vt:lpstr>
      <vt:lpstr>Dagens plan: </vt:lpstr>
      <vt:lpstr>Dagens lektie: </vt:lpstr>
      <vt:lpstr>Film</vt:lpstr>
      <vt:lpstr>Cellemembranen</vt:lpstr>
      <vt:lpstr>Cellemembranens opbygning</vt:lpstr>
      <vt:lpstr>Cellemembrantransportprocesser</vt:lpstr>
      <vt:lpstr>Cellemembrantransportprocesser</vt:lpstr>
      <vt:lpstr>Cellemembrantransportprocesser</vt:lpstr>
      <vt:lpstr>Cellemembrantransportprocesser</vt:lpstr>
      <vt:lpstr>Øvelse 1: transportprocesser </vt:lpstr>
      <vt:lpstr>Øvelse 2: Transportprocesser </vt:lpstr>
      <vt:lpstr>Opsamling og næste gang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Membranprocesser og cellemembranens opbygning</dc:title>
  <dc:creator>Taia Varberg</dc:creator>
  <cp:lastModifiedBy>Taia Varberg</cp:lastModifiedBy>
  <cp:revision>4</cp:revision>
  <dcterms:created xsi:type="dcterms:W3CDTF">2023-11-07T10:05:57Z</dcterms:created>
  <dcterms:modified xsi:type="dcterms:W3CDTF">2023-11-17T11:47:18Z</dcterms:modified>
</cp:coreProperties>
</file>