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1" r:id="rId3"/>
    <p:sldId id="257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58" r:id="rId12"/>
    <p:sldId id="269" r:id="rId13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ED225-0764-4F0C-963A-9B2968F7A68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2E0EB-C3C4-4C91-A5F2-4A741DA75E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0237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5C739-F2A1-493B-B5FA-BDD8A34F9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716FDBE-4ABB-47CB-98AA-080DDDFCD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FDBCC3-0AC6-4361-9BFB-C71D009B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6004E0-67D6-4D68-B3CA-E6FB642A1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D05B15-5FFA-4B90-AA85-F9F6CE71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743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C31D0-17C6-4751-B6CB-366AAFCE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249B78-299B-4D8A-9439-CAD843429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A662C3-B26D-4951-972A-FB56ABA60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73FBAD-0CDB-4F80-9264-28989C91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07650C-CC6A-460D-9445-06E880D3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33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D9134-B349-4CEF-80FC-72A32C439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FBD4A2A-4193-49DB-8836-5BB506D52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480D4E-80A8-485F-B3C7-52D70873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9C798C-1B69-4221-9298-846CFBB4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1AFA937-82C0-4D4F-83E5-CD13F511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733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03B9A-D044-4EA7-86C4-516E99C9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3D5751-DED8-45EA-B531-4668CEE11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D9C42A-0D43-4095-8F12-73E609BF5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6911F3B-8EF5-4EAD-867C-BC42E3C9C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78A94DF-AF92-4A82-BC0F-1347B72E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99389B-2D3C-4464-BD04-3A2BE564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9472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B5AB2-AF6A-474B-84B9-24E4EA66A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6C7DA-855E-4164-A0FB-7FA476986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8063BF-90B8-4439-9F0A-446954979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59CE881-D604-4689-80A7-DB5D723B3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5C408EE-6D26-43D4-A3C5-1140D2238D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DA82857-843B-431A-B719-20E670D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F6B41B1-4825-40BE-9C42-85C220081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30675AA-CB78-4973-9D37-F199E68A6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792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5B665-060D-4E8F-8D96-5A4CC14F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D39FE1E-43C8-4F72-BE59-F24C8FD1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1417C1-6589-48D4-B880-CD131726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900ADA1-5D70-4267-A311-C5AC72D8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69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AB7DE18-A860-41D7-98DA-5044068E7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52FCACA-0060-4957-94E8-3AACC925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34C0118-4CD1-4191-9EBE-714128CE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702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904E2-AAB0-4D1E-8D1B-0974E98A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A6503D-9F5F-48CF-A16A-D731CB3A4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A1805C7-1B30-41B6-A196-1EFB900C3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1DE3FB-194B-47EB-98F2-F40CB3A41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BA7508-D173-4ABE-B498-907F0D3E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ACDCB2-61D7-43BC-8B87-75C71365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178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8C79D-FC3F-4054-8D0A-5A3BB0B4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4E7E96C-1C82-4554-ADA5-D53F638E8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491387-F602-4416-BB4A-D88B44600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880E5DD-E12C-4A73-A2A6-347D42D0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157DE7-49A4-48F2-805F-7078BB39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26AC52-D457-48ED-BC45-B8162FB5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727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2CE5F-3044-4D9F-A971-818BB0D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4274EC3-2C57-4670-A933-B9356244C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D280C6-CB2C-43B3-9CB0-5CEE00EF7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291B5B-048A-4E92-B4A1-F0F6794FB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799C52-8565-4D93-A6F2-2DFD305E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597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97DF25D-E515-4950-A3B7-606775D00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2F5074-4089-4FDC-80E9-CBD77675E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9217D2-8927-441C-A119-467F2822F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BE59B5-08B2-4650-87D7-12F29057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7DB395-F096-4B95-8F39-3FC669B1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489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6E159A6-B8A4-484C-A96F-22E93CD4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34FB58-07AB-4E53-866C-DFA9E8B6A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9DA2F-F458-4600-B7DC-738867466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67B22-2EAF-4547-BC79-FB9FF31D78D8}" type="datetimeFigureOut">
              <a:rPr lang="da-DK" smtClean="0"/>
              <a:t>06-12-2021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C48602-DE0E-49EC-BAE9-8250D1C0E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AA3A38-7A23-4125-B5AC-7906D3D27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DFA4C-EEBE-4D9A-9B47-37B6C190F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411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DyQ4CAGn_lc&amp;list=PLftC0cmMlr1MuiQ3cYbfi8X60L-pptaE1&amp;index=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4C1A0AD-0C57-4FBD-96FF-BD00A29F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6046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En vektors koordinatsæt 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AA771B47-7D18-493D-8B00-42781B53A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483" y="1721052"/>
            <a:ext cx="8703588" cy="406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3311"/>
          </a:xfrm>
        </p:spPr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Forbindelsesvektor - byparken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28436"/>
            <a:ext cx="9403676" cy="435133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6437745" y="2179782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(0,4)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8525164" y="19211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(5,4)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1" name="Tekstfelt 10"/>
          <p:cNvSpPr txBox="1"/>
          <p:nvPr/>
        </p:nvSpPr>
        <p:spPr>
          <a:xfrm>
            <a:off x="7620000" y="42672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(2,0)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2" name="Tekstfelt 11"/>
          <p:cNvSpPr txBox="1"/>
          <p:nvPr/>
        </p:nvSpPr>
        <p:spPr>
          <a:xfrm>
            <a:off x="838200" y="5818909"/>
            <a:ext cx="694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Svar: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234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EE7022D-25F3-4C09-BADF-77FFD1CBAC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Forbindelsevektoren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da-DK" dirty="0">
                    <a:solidFill>
                      <a:schemeClr val="accent5"/>
                    </a:solidFill>
                  </a:rPr>
                  <a:t> til</a:t>
                </a:r>
                <a14:m>
                  <m:oMath xmlns:m="http://schemas.openxmlformats.org/officeDocument/2006/math">
                    <m:r>
                      <a:rPr lang="da-DK" b="0" i="0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da-DK" b="0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da-DK" dirty="0">
                    <a:solidFill>
                      <a:schemeClr val="accent5"/>
                    </a:solidFill>
                  </a:rPr>
                  <a:t> kaldet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da-DK" b="0" dirty="0">
                    <a:solidFill>
                      <a:schemeClr val="accent5"/>
                    </a:solidFill>
                  </a:rPr>
                  <a:t/>
                </a:r>
                <a:br>
                  <a:rPr lang="da-DK" b="0" dirty="0">
                    <a:solidFill>
                      <a:schemeClr val="accent5"/>
                    </a:solidFill>
                  </a:rPr>
                </a:br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EE7022D-25F3-4C09-BADF-77FFD1CBAC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506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E396AC8-B0E6-47C9-8282-7EBB70ACC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1011" y="1799850"/>
            <a:ext cx="9980139" cy="186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6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 smtClean="0">
                    <a:solidFill>
                      <a:schemeClr val="accent1"/>
                    </a:solidFill>
                  </a:rPr>
                  <a:t>En vektors længde  - skrives:  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da-DK" dirty="0" smtClean="0">
                    <a:solidFill>
                      <a:schemeClr val="accent1"/>
                    </a:solidFill>
                  </a:rPr>
                  <a:t>|. Man kalder også længden af vektoren for </a:t>
                </a:r>
                <a:r>
                  <a:rPr lang="da-DK" i="1" dirty="0" smtClean="0">
                    <a:solidFill>
                      <a:schemeClr val="accent1"/>
                    </a:solidFill>
                  </a:rPr>
                  <a:t>normen.</a:t>
                </a:r>
                <a:endParaRPr lang="da-DK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r="-2319" b="-2119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561379"/>
            <a:ext cx="9935962" cy="2048161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1" y="3782729"/>
            <a:ext cx="11778504" cy="102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7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1639"/>
          </a:xfrm>
        </p:spPr>
        <p:txBody>
          <a:bodyPr>
            <a:normAutofit fontScale="90000"/>
          </a:bodyPr>
          <a:lstStyle/>
          <a:p>
            <a:r>
              <a:rPr lang="da-DK" dirty="0" smtClean="0">
                <a:solidFill>
                  <a:schemeClr val="accent1"/>
                </a:solidFill>
              </a:rPr>
              <a:t>Længden af en vektor – eksempel 2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0878" y="1105187"/>
            <a:ext cx="9123158" cy="534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8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>
                <a:solidFill>
                  <a:schemeClr val="accent1"/>
                </a:solidFill>
              </a:rPr>
              <a:t>Lav eksperiment 1 i hånden, dvs. tegn en vektor på et ternet </a:t>
            </a:r>
            <a:r>
              <a:rPr lang="da-DK" sz="3600" dirty="0" smtClean="0">
                <a:solidFill>
                  <a:schemeClr val="accent1"/>
                </a:solidFill>
              </a:rPr>
              <a:t>papir – mål længden* </a:t>
            </a:r>
            <a:r>
              <a:rPr lang="da-DK" sz="3600" dirty="0">
                <a:solidFill>
                  <a:schemeClr val="accent1"/>
                </a:solidFill>
              </a:rPr>
              <a:t>med en </a:t>
            </a:r>
            <a:r>
              <a:rPr lang="da-DK" sz="3600" dirty="0" smtClean="0">
                <a:solidFill>
                  <a:schemeClr val="accent1"/>
                </a:solidFill>
              </a:rPr>
              <a:t>lineal</a:t>
            </a:r>
            <a:r>
              <a:rPr lang="da-DK" sz="3600" dirty="0">
                <a:solidFill>
                  <a:schemeClr val="accent1"/>
                </a:solidFill>
              </a:rPr>
              <a:t> </a:t>
            </a:r>
            <a:r>
              <a:rPr lang="da-DK" sz="3600" dirty="0" smtClean="0">
                <a:solidFill>
                  <a:schemeClr val="accent1"/>
                </a:solidFill>
              </a:rPr>
              <a:t>og </a:t>
            </a:r>
            <a:r>
              <a:rPr lang="da-DK" sz="3600" dirty="0">
                <a:solidFill>
                  <a:schemeClr val="accent1"/>
                </a:solidFill>
              </a:rPr>
              <a:t>beregn </a:t>
            </a:r>
            <a:r>
              <a:rPr lang="da-DK" sz="3600" dirty="0" smtClean="0">
                <a:solidFill>
                  <a:schemeClr val="accent1"/>
                </a:solidFill>
              </a:rPr>
              <a:t>længden med formlen (</a:t>
            </a:r>
            <a:r>
              <a:rPr lang="da-DK" sz="3600" dirty="0" err="1" smtClean="0">
                <a:solidFill>
                  <a:schemeClr val="accent1"/>
                </a:solidFill>
              </a:rPr>
              <a:t>spm</a:t>
            </a:r>
            <a:r>
              <a:rPr lang="da-DK" sz="3600" dirty="0" smtClean="0">
                <a:solidFill>
                  <a:schemeClr val="accent1"/>
                </a:solidFill>
              </a:rPr>
              <a:t>. c). </a:t>
            </a:r>
            <a:r>
              <a:rPr lang="da-DK" sz="3600" dirty="0">
                <a:solidFill>
                  <a:schemeClr val="accent1"/>
                </a:solidFill>
              </a:rPr>
              <a:t/>
            </a:r>
            <a:br>
              <a:rPr lang="da-DK" sz="3600" dirty="0">
                <a:solidFill>
                  <a:schemeClr val="accent1"/>
                </a:solidFill>
              </a:rPr>
            </a:br>
            <a:endParaRPr lang="da-DK" sz="3600" dirty="0">
              <a:solidFill>
                <a:schemeClr val="accent1"/>
              </a:solidFill>
            </a:endParaRP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2564" y="1825624"/>
            <a:ext cx="6383728" cy="2349211"/>
          </a:xfrm>
          <a:prstGeom prst="rect">
            <a:avLst/>
          </a:prstGeom>
        </p:spPr>
      </p:pic>
      <p:pic>
        <p:nvPicPr>
          <p:cNvPr id="5" name="Pladsholder til indhold 4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54" y="1930833"/>
            <a:ext cx="3725756" cy="3544599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5218545" y="30002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*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112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48402"/>
          </a:xfrm>
        </p:spPr>
        <p:txBody>
          <a:bodyPr>
            <a:normAutofit fontScale="90000"/>
          </a:bodyPr>
          <a:lstStyle/>
          <a:p>
            <a:r>
              <a:rPr lang="da-DK" dirty="0" smtClean="0">
                <a:solidFill>
                  <a:schemeClr val="accent1"/>
                </a:solidFill>
              </a:rPr>
              <a:t>Konklusion på eksperiment 1</a:t>
            </a:r>
            <a:r>
              <a:rPr lang="da-DK" dirty="0" smtClean="0">
                <a:solidFill>
                  <a:schemeClr val="accent1"/>
                </a:solidFill>
              </a:rPr>
              <a:t>: </a:t>
            </a:r>
            <a:r>
              <a:rPr lang="da-DK" sz="3600" dirty="0" smtClean="0">
                <a:solidFill>
                  <a:schemeClr val="accent1"/>
                </a:solidFill>
              </a:rPr>
              <a:t>Se filmen på dette link, når du har forstået dias: </a:t>
            </a:r>
            <a:r>
              <a:rPr lang="da-DK" sz="3100" dirty="0"/>
              <a:t>T</a:t>
            </a:r>
            <a:r>
              <a:rPr lang="da-DK" sz="3100" dirty="0" smtClean="0"/>
              <a:t>il </a:t>
            </a:r>
            <a:r>
              <a:rPr lang="da-DK" sz="3100" dirty="0"/>
              <a:t>4:25 (resten er </a:t>
            </a:r>
            <a:r>
              <a:rPr lang="da-DK" sz="3100" dirty="0" err="1"/>
              <a:t>TI.inspire</a:t>
            </a:r>
            <a:r>
              <a:rPr lang="da-DK" sz="3100" dirty="0"/>
              <a:t>)</a:t>
            </a:r>
            <a:br>
              <a:rPr lang="da-DK" sz="3100" dirty="0"/>
            </a:br>
            <a:r>
              <a:rPr lang="da-DK" sz="3200" dirty="0">
                <a:hlinkClick r:id="rId2"/>
              </a:rPr>
              <a:t>Vektorregning 2 - Normen af en vektor </a:t>
            </a:r>
            <a:r>
              <a:rPr lang="da-DK" sz="3200" dirty="0" smtClean="0">
                <a:hlinkClick r:id="rId2"/>
              </a:rPr>
              <a:t>– YouTube</a:t>
            </a:r>
            <a:r>
              <a:rPr lang="da-DK" sz="3200" dirty="0" smtClean="0"/>
              <a:t/>
            </a:r>
            <a:br>
              <a:rPr lang="da-DK" sz="3200" dirty="0" smtClean="0"/>
            </a:br>
            <a:endParaRPr lang="da-DK" sz="3100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8539" y="2082024"/>
            <a:ext cx="10515600" cy="404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0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460500"/>
              </a:xfrm>
            </p:spPr>
            <p:txBody>
              <a:bodyPr>
                <a:normAutofit/>
              </a:bodyPr>
              <a:lstStyle/>
              <a:p>
                <a:r>
                  <a:rPr lang="da-DK" dirty="0" smtClean="0">
                    <a:solidFill>
                      <a:schemeClr val="accent1"/>
                    </a:solidFill>
                  </a:rPr>
                  <a:t>Beregn lænden af vektorerne i øvelse 6 vha. af formlen: </a:t>
                </a:r>
                <a:r>
                  <a:rPr lang="da-DK" dirty="0">
                    <a:solidFill>
                      <a:schemeClr val="accent1"/>
                    </a:solidFill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da-DK" dirty="0">
                    <a:solidFill>
                      <a:schemeClr val="accent1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da-DK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a-DK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a-DK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a-DK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da-DK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a-DK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da-DK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460500"/>
              </a:xfrm>
              <a:blipFill>
                <a:blip r:embed="rId2"/>
                <a:stretch>
                  <a:fillRect l="-2377" t="-12134" b="-192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 smtClean="0"/>
                  <a:t>Brug den udleverede kvadrattabel og skriv fx bare svaret som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en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kvadratrod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af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et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tal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beh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ø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ver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ikke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regne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den</m:t>
                        </m:r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u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da-DK" b="0" i="1" smtClean="0">
                        <a:latin typeface="Cambria Math" panose="02040503050406030204" pitchFamily="18" charset="0"/>
                      </a:rPr>
                      <m:t>𝑓𝑥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: </m:t>
                    </m:r>
                    <m:rad>
                      <m:radPr>
                        <m:degHide m:val="on"/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  <m:r>
                      <a:rPr lang="da-DK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da-DK" dirty="0" smtClean="0"/>
              </a:p>
              <a:p>
                <a:endParaRPr lang="da-DK" dirty="0" smtClean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94" y="2710009"/>
            <a:ext cx="7763958" cy="202910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89891" y="5366327"/>
            <a:ext cx="7568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NB: Facit står på næste dias- sørg for du har regnet dem alle før du tjekker svar.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063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Facit på øvelse 6: </a:t>
            </a:r>
            <a:endParaRPr lang="da-DK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 smtClean="0">
                    <a:solidFill>
                      <a:schemeClr val="tx1"/>
                    </a:solidFill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da-DK" dirty="0">
                    <a:solidFill>
                      <a:schemeClr val="tx1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da-DK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a-DK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e>
                    </m:rad>
                  </m:oMath>
                </a14:m>
                <a:r>
                  <a:rPr lang="da-DK" dirty="0" smtClean="0"/>
                  <a:t> </a:t>
                </a:r>
              </a:p>
              <a:p>
                <a:r>
                  <a:rPr lang="da-DK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da-DK" dirty="0"/>
                  <a:t>|</a:t>
                </a:r>
                <a14:m>
                  <m:oMath xmlns:m="http://schemas.openxmlformats.org/officeDocument/2006/math">
                    <m:r>
                      <a:rPr lang="da-DK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36+9</m:t>
                        </m:r>
                      </m:e>
                    </m:rad>
                    <m:r>
                      <a:rPr lang="da-DK" b="0" i="1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</m:oMath>
                </a14:m>
                <a:endParaRPr lang="da-DK" dirty="0" smtClean="0"/>
              </a:p>
              <a:p>
                <a:r>
                  <a:rPr lang="da-DK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da-DK" dirty="0"/>
                  <a:t>|</a:t>
                </a:r>
                <a14:m>
                  <m:oMath xmlns:m="http://schemas.openxmlformats.org/officeDocument/2006/math">
                    <m:r>
                      <a:rPr lang="da-DK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(−3)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da-DK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da-DK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13</m:t>
                        </m:r>
                      </m:e>
                    </m:rad>
                  </m:oMath>
                </a14:m>
                <a:endParaRPr lang="da-DK" dirty="0" smtClean="0"/>
              </a:p>
              <a:p>
                <a:r>
                  <a:rPr lang="da-DK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</m:oMath>
                </a14:m>
                <a:r>
                  <a:rPr lang="da-DK" dirty="0"/>
                  <a:t>|</a:t>
                </a:r>
                <a14:m>
                  <m:oMath xmlns:m="http://schemas.openxmlformats.org/officeDocument/2006/math">
                    <m:r>
                      <a:rPr lang="da-DK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da-DK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  <m:r>
                      <a:rPr lang="da-DK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</m:oMath>
                </a14:m>
                <a:endParaRPr lang="da-DK" dirty="0" smtClean="0"/>
              </a:p>
              <a:p>
                <a:r>
                  <a:rPr lang="da-DK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da-DK" dirty="0"/>
                  <a:t>|</a:t>
                </a:r>
                <a14:m>
                  <m:oMath xmlns:m="http://schemas.openxmlformats.org/officeDocument/2006/math">
                    <m:r>
                      <a:rPr lang="da-DK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a-D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a-DK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d>
                          </m:e>
                          <m:sup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36+9</m:t>
                        </m:r>
                      </m:e>
                    </m:rad>
                    <m:r>
                      <a:rPr lang="da-DK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</m:oMath>
                </a14:m>
                <a:endParaRPr lang="da-DK" dirty="0" smtClean="0"/>
              </a:p>
              <a:p>
                <a:r>
                  <a:rPr lang="da-DK" dirty="0"/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da-DK" dirty="0"/>
                  <a:t>|</a:t>
                </a:r>
                <a14:m>
                  <m:oMath xmlns:m="http://schemas.openxmlformats.org/officeDocument/2006/math">
                    <m:r>
                      <a:rPr lang="da-DK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a-DK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da-DK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da-D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da-DK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a-DK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a-DK" b="0" i="1" dirty="0" smtClean="0">
                            <a:latin typeface="Cambria Math" panose="02040503050406030204" pitchFamily="18" charset="0"/>
                          </a:rPr>
                          <m:t>26</m:t>
                        </m:r>
                      </m:e>
                    </m:rad>
                  </m:oMath>
                </a14:m>
                <a:endParaRPr lang="da-DK" dirty="0" smtClean="0"/>
              </a:p>
              <a:p>
                <a:r>
                  <a:rPr lang="da-DK" dirty="0" smtClean="0"/>
                  <a:t>Vi ser at vektor a og c har samme længde og vektor b og f.</a:t>
                </a:r>
                <a:endParaRPr lang="da-DK" dirty="0"/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12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468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Intro til tværvektor: 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601" y="1643107"/>
            <a:ext cx="10586804" cy="3868636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043709" y="5745018"/>
            <a:ext cx="9999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smtClean="0"/>
              <a:t>Ekstra: Indtegn en selvvalgt vektor på figuren og angiv koordinatsættet. Indtegn bagefter dens </a:t>
            </a:r>
          </a:p>
          <a:p>
            <a:r>
              <a:rPr lang="da-DK" sz="2000" dirty="0" smtClean="0"/>
              <a:t>tværvektor og angiv ligeledes koordinat-sættet.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7002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F7A5C-3BD1-48E4-BB2B-5E9325FD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3090"/>
          </a:xfrm>
        </p:spPr>
        <p:txBody>
          <a:bodyPr>
            <a:normAutofit fontScale="90000"/>
          </a:bodyPr>
          <a:lstStyle/>
          <a:p>
            <a:r>
              <a:rPr lang="da-DK" dirty="0" smtClean="0">
                <a:solidFill>
                  <a:schemeClr val="accent5"/>
                </a:solidFill>
              </a:rPr>
              <a:t>Vektor, tværvektor </a:t>
            </a:r>
            <a:r>
              <a:rPr lang="da-DK" dirty="0">
                <a:solidFill>
                  <a:schemeClr val="accent5"/>
                </a:solidFill>
              </a:rPr>
              <a:t>og deres koordinatsæt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C32A9A1-AE75-47B2-856E-7CB9D68CF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629" y="1048216"/>
            <a:ext cx="8689662" cy="548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</a:rPr>
              <a:t>Øvelse 8 – undersøgelse af tværvektorer. Skal laves på ternet papir i hånden (ikke CAS).</a:t>
            </a:r>
            <a:endParaRPr lang="da-DK" dirty="0">
              <a:solidFill>
                <a:schemeClr val="accent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5555"/>
            <a:ext cx="9670326" cy="328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451</Words>
  <Application>Microsoft Office PowerPoint</Application>
  <PresentationFormat>Widescreen</PresentationFormat>
  <Paragraphs>28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Office-tema</vt:lpstr>
      <vt:lpstr>En vektors koordinatsæt </vt:lpstr>
      <vt:lpstr>Forbindelsesvektor - byparken</vt:lpstr>
      <vt:lpstr>Forbindelsevektoren A til B kaldet : (AB) ⃗ </vt:lpstr>
      <vt:lpstr>En vektors længde  - skrives:  |a ⃗|. Man kalder også længden af vektoren for normen.</vt:lpstr>
      <vt:lpstr>Længden af en vektor – eksempel 2</vt:lpstr>
      <vt:lpstr>Lav eksperiment 1 i hånden, dvs. tegn en vektor på et ternet papir – mål længden* med en lineal og beregn længden med formlen (spm. c).  </vt:lpstr>
      <vt:lpstr>Konklusion på eksperiment 1: Se filmen på dette link, når du har forstået dias: Til 4:25 (resten er TI.inspire) Vektorregning 2 - Normen af en vektor – YouTube </vt:lpstr>
      <vt:lpstr>Beregn lænden af vektorerne i øvelse 6 vha. af formlen: |a ⃗|=√(a_1^( 2)+a_2^( 2) )</vt:lpstr>
      <vt:lpstr>Facit på øvelse 6: </vt:lpstr>
      <vt:lpstr>Intro til tværvektor: </vt:lpstr>
      <vt:lpstr>Vektor, tværvektor og deres koordinatsæt</vt:lpstr>
      <vt:lpstr>Øvelse 8 – undersøgelse af tværvektorer. Skal laves på ternet papir i hånden (ikke CAS).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hanne.busk@gmail.com</dc:creator>
  <cp:lastModifiedBy>Hanne Busk</cp:lastModifiedBy>
  <cp:revision>16</cp:revision>
  <cp:lastPrinted>2021-12-06T23:00:02Z</cp:lastPrinted>
  <dcterms:created xsi:type="dcterms:W3CDTF">2019-11-21T23:22:01Z</dcterms:created>
  <dcterms:modified xsi:type="dcterms:W3CDTF">2021-12-06T23:04:37Z</dcterms:modified>
</cp:coreProperties>
</file>