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jj+SotCPt9jTtrCkZNKjQHSaSu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CADC75F-0CD9-4F82-9822-7C79733A87BE}">
  <a:tblStyle styleId="{3CADC75F-0CD9-4F82-9822-7C79733A87B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9e4fc440b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9e4fc440b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9e4fc440b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9e4fc440b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7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7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6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6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8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0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1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2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2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4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14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5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5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311700" y="744575"/>
            <a:ext cx="8520600" cy="863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da"/>
              <a:t>Adjetivos/Adjektiver </a:t>
            </a:r>
            <a:endParaRPr/>
          </a:p>
        </p:txBody>
      </p:sp>
      <p:sp>
        <p:nvSpPr>
          <p:cNvPr id="68" name="Google Shape;68;p1"/>
          <p:cNvSpPr txBox="1"/>
          <p:nvPr>
            <p:ph idx="1" type="subTitle"/>
          </p:nvPr>
        </p:nvSpPr>
        <p:spPr>
          <a:xfrm>
            <a:off x="311700" y="1608261"/>
            <a:ext cx="8301000" cy="16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latin typeface="Cambria"/>
                <a:ea typeface="Cambria"/>
                <a:cs typeface="Cambria"/>
                <a:sym typeface="Cambria"/>
              </a:rPr>
              <a:t>Adjektiver lægger sig til substantiver og pronominer og beskriver personer, ting mm.. Eks: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En 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positiv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 mand / Un hombre 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positivo</a:t>
            </a:r>
            <a:endParaRPr b="1"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latin typeface="Cambria"/>
                <a:ea typeface="Cambria"/>
                <a:cs typeface="Cambria"/>
                <a:sym typeface="Cambria"/>
              </a:rPr>
              <a:t>Modsat på dansk, placeres adjektiver på spansk oftest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efter</a:t>
            </a:r>
            <a:r>
              <a:rPr lang="da">
                <a:latin typeface="Cambria"/>
                <a:ea typeface="Cambria"/>
                <a:cs typeface="Cambria"/>
                <a:sym typeface="Cambria"/>
              </a:rPr>
              <a:t> substantivet. 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latin typeface="Cambria"/>
                <a:ea typeface="Cambria"/>
                <a:cs typeface="Cambria"/>
                <a:sym typeface="Cambria"/>
              </a:rPr>
              <a:t>Un hombre 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creativo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 (en 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kreativ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 mand)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latin typeface="Cambria"/>
                <a:ea typeface="Cambria"/>
                <a:cs typeface="Cambria"/>
                <a:sym typeface="Cambria"/>
              </a:rPr>
              <a:t>På dansk bøjes adjektiver i tal, eks.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en 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positiv 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mand / to</a:t>
            </a:r>
            <a:r>
              <a:rPr b="1" i="1" lang="da">
                <a:latin typeface="Cambria"/>
                <a:ea typeface="Cambria"/>
                <a:cs typeface="Cambria"/>
                <a:sym typeface="Cambria"/>
              </a:rPr>
              <a:t> positive</a:t>
            </a:r>
            <a:r>
              <a:rPr i="1" lang="da">
                <a:latin typeface="Cambria"/>
                <a:ea typeface="Cambria"/>
                <a:cs typeface="Cambria"/>
                <a:sym typeface="Cambria"/>
              </a:rPr>
              <a:t> mænd</a:t>
            </a:r>
            <a:endParaRPr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latin typeface="Cambria"/>
                <a:ea typeface="Cambria"/>
                <a:cs typeface="Cambria"/>
                <a:sym typeface="Cambria"/>
              </a:rPr>
              <a:t>På spansk bøjes</a:t>
            </a:r>
            <a:r>
              <a:rPr b="1" lang="da"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da">
                <a:latin typeface="Cambria"/>
                <a:ea typeface="Cambria"/>
                <a:cs typeface="Cambria"/>
                <a:sym typeface="Cambria"/>
              </a:rPr>
              <a:t>adjektiver både i tal og </a:t>
            </a:r>
            <a:r>
              <a:rPr lang="da" u="sng">
                <a:latin typeface="Cambria"/>
                <a:ea typeface="Cambria"/>
                <a:cs typeface="Cambria"/>
                <a:sym typeface="Cambria"/>
              </a:rPr>
              <a:t>køn</a:t>
            </a:r>
            <a:r>
              <a:rPr b="1" lang="da">
                <a:latin typeface="Cambria"/>
                <a:ea typeface="Cambria"/>
                <a:cs typeface="Cambria"/>
                <a:sym typeface="Cambri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da"/>
              <a:t>Adjektivers der slutter på </a:t>
            </a:r>
            <a:r>
              <a:rPr i="1" lang="da"/>
              <a:t>o, eks. positiv</a:t>
            </a:r>
            <a:r>
              <a:rPr b="1" i="1" lang="da" u="sng"/>
              <a:t>o</a:t>
            </a:r>
            <a:endParaRPr b="1" i="1" u="sng"/>
          </a:p>
        </p:txBody>
      </p:sp>
      <p:sp>
        <p:nvSpPr>
          <p:cNvPr id="74" name="Google Shape;74;p2"/>
          <p:cNvSpPr txBox="1"/>
          <p:nvPr>
            <p:ph idx="1" type="body"/>
          </p:nvPr>
        </p:nvSpPr>
        <p:spPr>
          <a:xfrm>
            <a:off x="5121350" y="2571750"/>
            <a:ext cx="3572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 hombre positiv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o</a:t>
            </a:r>
            <a:endParaRPr b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 mujer positiv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</a:t>
            </a:r>
            <a:endParaRPr b="1"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Dos hombres positiv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os</a:t>
            </a:r>
            <a:endParaRPr b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Dos mujeres positiv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as</a:t>
            </a:r>
            <a:endParaRPr b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75" name="Google Shape;75;p2"/>
          <p:cNvGraphicFramePr/>
          <p:nvPr/>
        </p:nvGraphicFramePr>
        <p:xfrm>
          <a:off x="471900" y="253385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{3CADC75F-0CD9-4F82-9822-7C79733A87BE}</a:tableStyleId>
              </a:tblPr>
              <a:tblGrid>
                <a:gridCol w="1833600"/>
                <a:gridCol w="1318325"/>
                <a:gridCol w="1287200"/>
              </a:tblGrid>
              <a:tr h="61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 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Femininum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Maskulinum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1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Singularis (ental)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7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Pluralis (flertal)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as 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da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os 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25400" marB="25400" marR="38100" marL="381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da"/>
              <a:t>Adjektiver der slutter på andet end </a:t>
            </a:r>
            <a:r>
              <a:rPr i="1" lang="da"/>
              <a:t>o</a:t>
            </a:r>
            <a:r>
              <a:rPr lang="da"/>
              <a:t> ental</a:t>
            </a:r>
            <a:endParaRPr/>
          </a:p>
        </p:txBody>
      </p:sp>
      <p:sp>
        <p:nvSpPr>
          <p:cNvPr id="81" name="Google Shape;81;p3"/>
          <p:cNvSpPr txBox="1"/>
          <p:nvPr>
            <p:ph idx="1" type="body"/>
          </p:nvPr>
        </p:nvSpPr>
        <p:spPr>
          <a:xfrm>
            <a:off x="471900" y="1919075"/>
            <a:ext cx="8222100" cy="26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Når adjektivet slutter på </a:t>
            </a:r>
            <a:r>
              <a:rPr b="1" lang="da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alt andet end -o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, har det samme endelse i maskulinum og femininum.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Eksempel på 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triste i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singularis (ental): 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 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 mujer trist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(En trist kvinde)   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 hombre trist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(En trist mand)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 chica jov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en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(En ung pige)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 chico jov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en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 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(En ung dreng)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da"/>
              <a:t>Adjektiver der slutter andet end </a:t>
            </a:r>
            <a:r>
              <a:rPr i="1" lang="da"/>
              <a:t>o</a:t>
            </a:r>
            <a:r>
              <a:rPr lang="da"/>
              <a:t> i flertal</a:t>
            </a:r>
            <a:endParaRPr/>
          </a:p>
        </p:txBody>
      </p:sp>
      <p:sp>
        <p:nvSpPr>
          <p:cNvPr id="87" name="Google Shape;87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Hvis adjektiver slutter </a:t>
            </a:r>
            <a:r>
              <a:rPr b="1" lang="da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andet end o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tilføjes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s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i flertal når det slutter på en </a:t>
            </a:r>
            <a:r>
              <a:rPr b="1" lang="da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vokal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og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es 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når det slutter på </a:t>
            </a:r>
            <a:r>
              <a:rPr b="1" lang="da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konsonant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: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Dos mujeres trist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es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(To triste kvinder)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Dos hombre trist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es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(To triste mænd)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Unas mujeres joven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es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(Nogle unge kvinder)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Unos hombres joven</a:t>
            </a:r>
            <a:r>
              <a:rPr b="1"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es 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(Nogle unge mænd)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da"/>
              <a:t>Nationalitetsadjektiver </a:t>
            </a:r>
            <a:endParaRPr/>
          </a:p>
        </p:txBody>
      </p:sp>
      <p:sp>
        <p:nvSpPr>
          <p:cNvPr id="93" name="Google Shape;93;p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Nationalitetsadjektiver ender altid på-</a:t>
            </a: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a</a:t>
            </a:r>
            <a:r>
              <a:rPr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i femininum. Nogle har i maskulinum singularis accéntstreg, som fjernes i femininum. </a:t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 amigo español (En spansk ven)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 amiga española (En spansk veninde)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 amigo danés (En dansk ven)</a:t>
            </a:r>
            <a:endParaRPr i="1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800"/>
              <a:buNone/>
            </a:pPr>
            <a:r>
              <a:rPr i="1" lang="da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Una amiga danesa (En dansk veninde)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9e4fc440b2_0_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Ordbogen.dk</a:t>
            </a:r>
            <a:endParaRPr/>
          </a:p>
        </p:txBody>
      </p:sp>
      <p:sp>
        <p:nvSpPr>
          <p:cNvPr id="99" name="Google Shape;99;g29e4fc440b2_0_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9e4fc440b2_0_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Videoopgave</a:t>
            </a:r>
            <a:r>
              <a:rPr lang="da"/>
              <a:t> - afleveres i Classroom</a:t>
            </a:r>
            <a:endParaRPr/>
          </a:p>
        </p:txBody>
      </p:sp>
      <p:sp>
        <p:nvSpPr>
          <p:cNvPr id="105" name="Google Shape;105;g29e4fc440b2_0_0"/>
          <p:cNvSpPr txBox="1"/>
          <p:nvPr>
            <p:ph idx="1" type="body"/>
          </p:nvPr>
        </p:nvSpPr>
        <p:spPr>
          <a:xfrm>
            <a:off x="471900" y="1673575"/>
            <a:ext cx="8222100" cy="32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a"/>
              <a:t>I skal lave en video eller slideshow, hvor I filmer/tager billede af 10 forskellige ting/personer. I skal 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I skal begynde hver jeres sætning med </a:t>
            </a:r>
            <a:r>
              <a:rPr i="1" lang="da"/>
              <a:t>Aquí hay …. (Her er der…)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Bagefter siger I </a:t>
            </a:r>
            <a:r>
              <a:rPr i="1" lang="da"/>
              <a:t>un/una/dos etc. +  </a:t>
            </a:r>
            <a:r>
              <a:rPr lang="da"/>
              <a:t>en ting/person (tjek om det er hankøn eller hunkøn) eks: </a:t>
            </a:r>
            <a:r>
              <a:rPr i="1" lang="da"/>
              <a:t>un hombre/una mujer/un árbol/dos árboles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  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Til sidst </a:t>
            </a:r>
            <a:r>
              <a:rPr lang="da"/>
              <a:t>skal sætte et adjektiv bagefter og huske at bøje det i person og køn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Dvs. en hel sætning:   </a:t>
            </a:r>
            <a:r>
              <a:rPr i="1" lang="da"/>
              <a:t>Aquí hay una mujer guapa (Her er en smuk kvinde)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				     Aquí hay una silla azul (Her er en blå stol) 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