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2" r:id="rId12"/>
    <p:sldId id="263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BA9B10-2ECC-8425-DE85-A48E71D65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9616B5-3DAD-60A1-2FB7-A228B5F34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4F7157-BCFC-38F1-B447-B21B6B27B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3C0053B-9949-4C77-B0FB-9D166EB9B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280419-31D1-AA45-11F4-0C2CB337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81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3C642-ACBB-A73A-BBF4-E7462B76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8A4D98D-DB0C-5048-1C16-A6417B536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CF1251-7A2F-5F9A-6289-45174E9B3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C4BB57E-4078-8114-DA06-B9F146EE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91F846-8B7A-5AAD-B5E8-06B24905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736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4C75CD1-F077-66EB-EC5C-43E31DD02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A3B4967-8B2A-33A0-3110-7F92025DA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9A03A3-24AF-2F55-2CBD-F547777A7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B499261-E6D5-A579-73F6-A5CD33880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B00E6B-B345-6F57-E557-A09D8D543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213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BE37AB-C065-139D-94E1-8277D2CDF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C4FF9B-AB5C-562B-902B-561492B10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CF71CE-46AE-AA0E-39E8-FCD668DD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5E19DE-AEC3-7132-5AB9-77A209564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03DBF1F-AE21-00DD-CEFA-C3718AFF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619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34D73-EA92-C439-5964-AAE425DA2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BEE77D-ACD9-7591-241D-357BBEEA6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380DB33-CA76-D1FA-3A02-F892FC0B1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D06C65-DF07-D294-4083-91EF8743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1F8B16-8157-0E9B-D8C6-EE5BC0C15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2546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590C8-F582-4E09-8836-0C4209654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2E854D2-C2D8-77B8-FE25-67BEDAD5C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08A46C6-8983-A0D9-5AEC-BADCA032E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8D5F59-3A9C-3531-351E-01DAD7A0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EC6E50-FA97-1E86-1FDD-EAF0DD782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277E8E3-E7AA-8CC7-9D7E-75D10A10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817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23CBE-BB68-1205-3E8A-4E1C3D155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50FC42-4070-0AA3-F64B-41A8D5EA9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2E7C222-089C-067E-A3D5-6F0A7E553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E59B676-DA05-583A-F009-D2287DE9A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647C714-4D57-A0E3-90D4-A93CDCA225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9440DE3-C47C-3DF8-3A9B-3CEF1CCA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CDEB463-1A59-BD79-9581-B40B1AE2D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9BF56C8-CE44-A3F6-D7FE-5CF2ADB1A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598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1D7E7-DAFA-CB9C-BF4A-040A9E21F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47E0F7D-A02D-914E-FD42-6B0B6141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4EDABF1-7C89-D580-CE7A-3B30EED12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6D8326A-7170-8F9A-ABAA-D9EA8C79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0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46E1B87-E049-D9CB-9A31-B1D79EA1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A104341-E288-64FD-0D60-6DA3D075E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E2F2ABD-262C-AE1C-1271-8650C11E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003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B01D3A-7188-9871-15E1-9B5F90D18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EAD275A-9AFC-FDEA-96E1-0CF0D12FA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A20B74D-8441-A5EA-4984-5DCEB86D7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4C47C1D-104C-BB51-D9B6-6E61C59A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04D65C1-4600-21FB-4F35-10810983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01F98F-03CA-7818-967F-2B3BCB704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902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79CD3-CC8D-0F76-7533-6FC1BE306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459A10C-A747-39D4-47E3-129B64FE1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AF9C949-29EB-C168-2829-23D13F16B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68060C8-C3A9-C169-7509-A8E07B0D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55D9CEC-14BC-AED3-BEC4-3B48FC05B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1034D80-A010-41F1-87E2-E02388270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779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AF0DD6E-F70F-689D-A47B-B4E7C39C4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167C1FA-4957-AFEC-8037-87DA970D9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BC6019F-C1E1-EBCC-23E1-93B27253A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E53D8-00DE-43C4-962D-CC9CA93E1A24}" type="datetimeFigureOut">
              <a:rPr lang="da-DK" smtClean="0"/>
              <a:t>23-11-2023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4C9097-8D2D-BBCB-C98C-EAAF29CE48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2E9FD3-7B52-0B46-FCC2-8EFAA7E24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F73AD-CB34-4BD8-9F83-F11AC948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379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277CD-C425-0235-ED20-9E152FC2F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Mitose og cellens livscyklus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A2CFF47-E01B-A4F6-F8B4-3FB750EB1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6321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9CCA93D-175E-006D-7292-6B122B8B51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8620" y="643467"/>
            <a:ext cx="681475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772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0D1C16-F5C0-F801-DD20-B9BFD211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Tegn og fortæl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E83FE2-096C-F86A-2E79-B5DEACDF3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mindre grupper skal i nu tegne og fortælle hinanden, hvordan cellens livscyklus ser ud og hvad der foregår i de forskellige dele. </a:t>
            </a:r>
          </a:p>
          <a:p>
            <a:r>
              <a:rPr lang="da-DK" dirty="0"/>
              <a:t>Derefter skal i tegne og fortælle hinanden, hvad mitosen er, hvilke dele der indgår og hvad funktionerne er i de forskellige dele. </a:t>
            </a:r>
          </a:p>
          <a:p>
            <a:r>
              <a:rPr lang="da-DK" dirty="0"/>
              <a:t>Når i har gjort det, så finder i en anden gruppe, fremlægger kort livscyklus og/eller mitosen for hinanden. </a:t>
            </a:r>
          </a:p>
        </p:txBody>
      </p:sp>
    </p:spTree>
    <p:extLst>
      <p:ext uri="{BB962C8B-B14F-4D97-AF65-F5344CB8AC3E}">
        <p14:creationId xmlns:p14="http://schemas.microsoft.com/office/powerpoint/2010/main" val="3323681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025F2-5F65-3FA1-2521-D32614FEC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Quiz og byt – fagbegreber fra celle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40DB35-6683-38CE-492E-8E348EFC9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får hver ca. 5 minutter til at sidder og skrive 5 fagord ned på hver post </a:t>
            </a:r>
            <a:r>
              <a:rPr lang="da-DK" dirty="0" err="1"/>
              <a:t>it’s</a:t>
            </a:r>
            <a:r>
              <a:rPr lang="da-DK" dirty="0"/>
              <a:t> – kun 1 begreb pr. post it. </a:t>
            </a:r>
          </a:p>
          <a:p>
            <a:r>
              <a:rPr lang="da-DK" dirty="0"/>
              <a:t>Når i har skrevet jeres fagbegreber ned, så rydder vi midten og så laver vi quiz og byt. </a:t>
            </a:r>
          </a:p>
          <a:p>
            <a:r>
              <a:rPr lang="da-DK" dirty="0"/>
              <a:t>Ca. 20 minutter efter, så snakker vi om, hvilke begreber eller dele, som i stadig har svært ved og så kan vi samle op på de begreber, som volder problemer. </a:t>
            </a:r>
          </a:p>
        </p:txBody>
      </p:sp>
    </p:spTree>
    <p:extLst>
      <p:ext uri="{BB962C8B-B14F-4D97-AF65-F5344CB8AC3E}">
        <p14:creationId xmlns:p14="http://schemas.microsoft.com/office/powerpoint/2010/main" val="124061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D6404-EC90-24B9-0BF4-73484AEF0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95BB1C-6360-EFF6-0771-874929870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Lektien. </a:t>
            </a:r>
          </a:p>
          <a:p>
            <a:r>
              <a:rPr lang="da-DK" dirty="0"/>
              <a:t>Mitose – billeder, video og tegne. </a:t>
            </a:r>
          </a:p>
          <a:p>
            <a:r>
              <a:rPr lang="da-DK" dirty="0"/>
              <a:t>Meiosen – billeder, video og tegne. </a:t>
            </a:r>
          </a:p>
          <a:p>
            <a:r>
              <a:rPr lang="da-DK" dirty="0"/>
              <a:t>Film af salamander der vokser fra celle til dyr. </a:t>
            </a:r>
          </a:p>
          <a:p>
            <a:r>
              <a:rPr lang="da-DK" dirty="0"/>
              <a:t>Quiz og byt med fagbegreber fra cellebiologi. </a:t>
            </a:r>
          </a:p>
          <a:p>
            <a:r>
              <a:rPr lang="da-DK" dirty="0"/>
              <a:t>Færdig med tema 1. </a:t>
            </a:r>
          </a:p>
        </p:txBody>
      </p:sp>
    </p:spTree>
    <p:extLst>
      <p:ext uri="{BB962C8B-B14F-4D97-AF65-F5344CB8AC3E}">
        <p14:creationId xmlns:p14="http://schemas.microsoft.com/office/powerpoint/2010/main" val="2023777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BF431-DCBD-74CE-ABE6-B2867D8AA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119" y="572569"/>
            <a:ext cx="3380527" cy="1642956"/>
          </a:xfrm>
        </p:spPr>
        <p:txBody>
          <a:bodyPr anchor="b">
            <a:normAutofit/>
          </a:bodyPr>
          <a:lstStyle/>
          <a:p>
            <a:r>
              <a:rPr lang="da-DK" sz="3600">
                <a:solidFill>
                  <a:schemeClr val="tx2"/>
                </a:solidFill>
              </a:rPr>
              <a:t>Cellens livcyklus 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EFF44703-1BAB-8CFA-225D-8A48042F9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811" y="2596242"/>
            <a:ext cx="3380527" cy="3652157"/>
          </a:xfrm>
        </p:spPr>
        <p:txBody>
          <a:bodyPr>
            <a:normAutofit fontScale="92500" lnSpcReduction="10000"/>
          </a:bodyPr>
          <a:lstStyle/>
          <a:p>
            <a:r>
              <a:rPr lang="da-DK" sz="1400" dirty="0">
                <a:solidFill>
                  <a:schemeClr val="tx2"/>
                </a:solidFill>
              </a:rPr>
              <a:t>Cellen har flere forskellige stadier, som den kan befinde sig i indenfor en livscyklus. </a:t>
            </a:r>
          </a:p>
          <a:p>
            <a:r>
              <a:rPr lang="da-DK" sz="1400" b="1" dirty="0">
                <a:solidFill>
                  <a:schemeClr val="tx2"/>
                </a:solidFill>
              </a:rPr>
              <a:t>G1 (</a:t>
            </a:r>
            <a:r>
              <a:rPr lang="da-DK" sz="1400" b="1" dirty="0" err="1">
                <a:solidFill>
                  <a:schemeClr val="tx2"/>
                </a:solidFill>
              </a:rPr>
              <a:t>gap</a:t>
            </a:r>
            <a:r>
              <a:rPr lang="da-DK" sz="1400" b="1" dirty="0">
                <a:solidFill>
                  <a:schemeClr val="tx2"/>
                </a:solidFill>
              </a:rPr>
              <a:t>-fase): </a:t>
            </a:r>
            <a:r>
              <a:rPr lang="da-DK" sz="1400" dirty="0">
                <a:solidFill>
                  <a:schemeClr val="tx2"/>
                </a:solidFill>
              </a:rPr>
              <a:t>Forberedelsesfasen, hvor der sørges for, at cellen har alt det den skal bruge i korrekt form og mængde. Her produceres der enzymer, som bruges i s-fasen. </a:t>
            </a:r>
          </a:p>
          <a:p>
            <a:r>
              <a:rPr lang="da-DK" sz="1400" b="1" dirty="0">
                <a:solidFill>
                  <a:schemeClr val="tx2"/>
                </a:solidFill>
              </a:rPr>
              <a:t>R: </a:t>
            </a:r>
            <a:r>
              <a:rPr lang="da-DK" sz="1400" dirty="0">
                <a:solidFill>
                  <a:schemeClr val="tx2"/>
                </a:solidFill>
              </a:rPr>
              <a:t>her kontrollerer cellen, at alt indtil videre er gået godt, og at den kan fortsætte. </a:t>
            </a:r>
          </a:p>
          <a:p>
            <a:r>
              <a:rPr lang="da-DK" sz="1400" b="1" dirty="0">
                <a:solidFill>
                  <a:schemeClr val="tx2"/>
                </a:solidFill>
              </a:rPr>
              <a:t>S-fasen (syntesefasen): </a:t>
            </a:r>
            <a:r>
              <a:rPr lang="da-DK" sz="1400" dirty="0">
                <a:solidFill>
                  <a:schemeClr val="tx2"/>
                </a:solidFill>
              </a:rPr>
              <a:t>kopieres al DNA, så cellen har dobbelt så meget DNA-materiale. </a:t>
            </a:r>
          </a:p>
          <a:p>
            <a:r>
              <a:rPr lang="da-DK" sz="1400" b="1" dirty="0">
                <a:solidFill>
                  <a:schemeClr val="tx2"/>
                </a:solidFill>
              </a:rPr>
              <a:t>G2 (</a:t>
            </a:r>
            <a:r>
              <a:rPr lang="da-DK" sz="1400" b="1" dirty="0" err="1">
                <a:solidFill>
                  <a:schemeClr val="tx2"/>
                </a:solidFill>
              </a:rPr>
              <a:t>gap</a:t>
            </a:r>
            <a:r>
              <a:rPr lang="da-DK" sz="1400" b="1" dirty="0">
                <a:solidFill>
                  <a:schemeClr val="tx2"/>
                </a:solidFill>
              </a:rPr>
              <a:t>-fase): </a:t>
            </a:r>
            <a:r>
              <a:rPr lang="da-DK" sz="1400" dirty="0">
                <a:solidFill>
                  <a:schemeClr val="tx2"/>
                </a:solidFill>
              </a:rPr>
              <a:t>Stopfasen sørger for, at cellen har alt det den skal bruge i korrekt form og størrelse. Her produceres der proteiner, der bruges til mitosen. </a:t>
            </a:r>
          </a:p>
          <a:p>
            <a:r>
              <a:rPr lang="da-DK" sz="1400" b="1" dirty="0">
                <a:solidFill>
                  <a:schemeClr val="tx2"/>
                </a:solidFill>
              </a:rPr>
              <a:t>M-fasen (mitosen): </a:t>
            </a:r>
            <a:r>
              <a:rPr lang="da-DK" sz="1400" dirty="0">
                <a:solidFill>
                  <a:schemeClr val="tx2"/>
                </a:solidFill>
              </a:rPr>
              <a:t>Her deles cellen i 2 identiske celler, som kaldes datterceller. 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1CDAD2A-445E-32D1-47E6-4E5C279C0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1022" y="609600"/>
            <a:ext cx="6274387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0303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FC3EF7-4ED3-39AD-49EE-9F7DE8905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Mitosen 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1B68465E-B08E-AF0A-B561-7137F78F8F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0532" y="1675227"/>
            <a:ext cx="9710935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623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4367B-5366-BD06-805F-A15E72B60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Mitosens dele: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A90D6E9-32F2-4740-128E-70E3C516C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err="1"/>
              <a:t>Interfasen</a:t>
            </a:r>
            <a:r>
              <a:rPr lang="da-DK" dirty="0"/>
              <a:t>: fasen mellem to celledelinger (kaldes også hvilefasen). Her udfører cellen sine normale arbejdsopgaver. Kromosomerne er ikke synlige. </a:t>
            </a:r>
          </a:p>
          <a:p>
            <a:r>
              <a:rPr lang="da-DK" dirty="0" err="1"/>
              <a:t>Profase</a:t>
            </a:r>
            <a:r>
              <a:rPr lang="da-DK" dirty="0"/>
              <a:t>: DNA’et kopieres ved replikation, og dobbeltkromosomerne hænger sammen via </a:t>
            </a:r>
            <a:r>
              <a:rPr lang="da-DK" dirty="0" err="1"/>
              <a:t>centromer</a:t>
            </a:r>
            <a:r>
              <a:rPr lang="da-DK" dirty="0"/>
              <a:t>. Man kan tydeligt se kromosomerne, da de lavet om til en kompakt form. Kernemembranen opløses. </a:t>
            </a:r>
          </a:p>
          <a:p>
            <a:r>
              <a:rPr lang="da-DK" dirty="0"/>
              <a:t>Metafase: Dobbeltkromosomerne lægger sig parvist i cellens </a:t>
            </a:r>
            <a:r>
              <a:rPr lang="da-DK" dirty="0" err="1"/>
              <a:t>midtplan</a:t>
            </a:r>
            <a:r>
              <a:rPr lang="da-DK" dirty="0"/>
              <a:t>. </a:t>
            </a:r>
          </a:p>
          <a:p>
            <a:r>
              <a:rPr lang="da-DK" dirty="0" err="1"/>
              <a:t>Anafase</a:t>
            </a:r>
            <a:r>
              <a:rPr lang="da-DK" dirty="0"/>
              <a:t>: </a:t>
            </a:r>
            <a:r>
              <a:rPr lang="da-DK" dirty="0" err="1"/>
              <a:t>Tentråde</a:t>
            </a:r>
            <a:r>
              <a:rPr lang="da-DK" dirty="0"/>
              <a:t> hæfter sig på </a:t>
            </a:r>
            <a:r>
              <a:rPr lang="da-DK" dirty="0" err="1"/>
              <a:t>centromeret</a:t>
            </a:r>
            <a:r>
              <a:rPr lang="da-DK" dirty="0"/>
              <a:t>, dobbeltkromosomerne splittes til enkeltkromosomer – </a:t>
            </a:r>
            <a:r>
              <a:rPr lang="da-DK" dirty="0" err="1"/>
              <a:t>kromatider</a:t>
            </a:r>
            <a:r>
              <a:rPr lang="da-DK" dirty="0"/>
              <a:t>. </a:t>
            </a:r>
          </a:p>
          <a:p>
            <a:r>
              <a:rPr lang="da-DK" dirty="0" err="1"/>
              <a:t>Telofase</a:t>
            </a:r>
            <a:r>
              <a:rPr lang="da-DK" dirty="0"/>
              <a:t>: cellen deler sig i to ved cytoplasmaet deles – membranen indsnøres. Begge celler får en kernemembran. </a:t>
            </a:r>
          </a:p>
          <a:p>
            <a:r>
              <a:rPr lang="da-DK" dirty="0"/>
              <a:t>To nye, identiske celler er dannet i en ny </a:t>
            </a:r>
            <a:r>
              <a:rPr lang="da-DK" dirty="0" err="1"/>
              <a:t>interfase</a:t>
            </a:r>
            <a:r>
              <a:rPr lang="da-D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6581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948FC5D-CCA8-59F0-4BC5-2A529014F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3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ladsholder til indhold 4">
            <a:extLst>
              <a:ext uri="{FF2B5EF4-FFF2-40B4-BE49-F238E27FC236}">
                <a16:creationId xmlns:a16="http://schemas.microsoft.com/office/drawing/2014/main" id="{EE3326FA-7824-E3B2-715E-9E944423C4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0532" y="1675227"/>
            <a:ext cx="9710935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631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C5973-D3F9-7F5F-7A12-766394F9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Meiosen: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01CC35-CC37-CD1F-2106-A8521D91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Formålet med meiosen: At skabe en genetisk variation. </a:t>
            </a:r>
          </a:p>
          <a:p>
            <a:pPr lvl="1"/>
            <a:r>
              <a:rPr lang="da-DK" dirty="0"/>
              <a:t>Det er dog ikke alle celledelinger, som sker </a:t>
            </a:r>
            <a:r>
              <a:rPr lang="da-DK" dirty="0" err="1"/>
              <a:t>meiotisk</a:t>
            </a:r>
            <a:r>
              <a:rPr lang="da-DK" dirty="0"/>
              <a:t>. </a:t>
            </a:r>
          </a:p>
          <a:p>
            <a:r>
              <a:rPr lang="da-DK" dirty="0"/>
              <a:t>De celler, der deler sig ved meiose er kønsceller. Dem kalder man også for gameter. </a:t>
            </a:r>
          </a:p>
          <a:p>
            <a:pPr lvl="1"/>
            <a:r>
              <a:rPr lang="da-DK" b="1" dirty="0">
                <a:highlight>
                  <a:srgbClr val="FFFF00"/>
                </a:highlight>
              </a:rPr>
              <a:t>Gameter </a:t>
            </a:r>
            <a:r>
              <a:rPr lang="da-DK" dirty="0"/>
              <a:t>findes i alle organismer, hvor de kan dele sig seksuelt. </a:t>
            </a:r>
          </a:p>
          <a:p>
            <a:pPr lvl="1"/>
            <a:r>
              <a:rPr lang="da-DK" dirty="0"/>
              <a:t>I dyr: Her kaldes kønscellerne for æg og sædcelle. </a:t>
            </a:r>
          </a:p>
          <a:p>
            <a:pPr lvl="1"/>
            <a:r>
              <a:rPr lang="da-DK" dirty="0"/>
              <a:t>I planter: Her kaldes kønscellerne for æg og pollen, </a:t>
            </a:r>
          </a:p>
          <a:p>
            <a:r>
              <a:rPr lang="da-DK" dirty="0"/>
              <a:t>I meiosen sker der to delingsfaser (i modsætning til mitose, hvor der kun er én)</a:t>
            </a:r>
          </a:p>
        </p:txBody>
      </p:sp>
    </p:spTree>
    <p:extLst>
      <p:ext uri="{BB962C8B-B14F-4D97-AF65-F5344CB8AC3E}">
        <p14:creationId xmlns:p14="http://schemas.microsoft.com/office/powerpoint/2010/main" val="645360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4B5D17-BD79-F72C-BA35-FBE58FF38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Meiosen del 1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5A61F7-2FB8-D28F-98D4-283D7FB0A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Første delingsfase forløber på følgende måde: </a:t>
            </a:r>
          </a:p>
          <a:p>
            <a:pPr marL="514350" indent="-514350">
              <a:buAutoNum type="arabicPeriod"/>
            </a:pPr>
            <a:r>
              <a:rPr lang="da-DK" dirty="0"/>
              <a:t>Her bliver kromosomerne kopieret via </a:t>
            </a:r>
            <a:r>
              <a:rPr lang="da-DK" b="1" dirty="0">
                <a:highlight>
                  <a:srgbClr val="FFFF00"/>
                </a:highlight>
              </a:rPr>
              <a:t>DNA replikation</a:t>
            </a:r>
            <a:r>
              <a:rPr lang="da-DK" dirty="0"/>
              <a:t>, og de placeres i midten af cellen. </a:t>
            </a:r>
          </a:p>
          <a:p>
            <a:pPr marL="514350" indent="-514350">
              <a:buAutoNum type="arabicPeriod"/>
            </a:pPr>
            <a:r>
              <a:rPr lang="da-DK" dirty="0"/>
              <a:t>Der forekommer en </a:t>
            </a:r>
            <a:r>
              <a:rPr lang="da-DK" b="1" dirty="0">
                <a:highlight>
                  <a:srgbClr val="FFFF00"/>
                </a:highlight>
              </a:rPr>
              <a:t>overkrydsnings</a:t>
            </a:r>
            <a:r>
              <a:rPr lang="da-DK" dirty="0"/>
              <a:t> begivenhed, hvor DNA, altså alle gener, bliver udvekslet i de forskellige kromosomer. </a:t>
            </a:r>
          </a:p>
          <a:p>
            <a:pPr marL="514350" indent="-514350">
              <a:buAutoNum type="arabicPeriod"/>
            </a:pPr>
            <a:r>
              <a:rPr lang="da-DK" dirty="0"/>
              <a:t>Det er denne overkrydsning, som skaber den </a:t>
            </a:r>
            <a:r>
              <a:rPr lang="da-DK" b="1" dirty="0">
                <a:highlight>
                  <a:srgbClr val="FFFF00"/>
                </a:highlight>
              </a:rPr>
              <a:t>genetiske variation</a:t>
            </a:r>
            <a:r>
              <a:rPr lang="da-DK" dirty="0"/>
              <a:t>. </a:t>
            </a:r>
          </a:p>
          <a:p>
            <a:pPr marL="514350" indent="-514350">
              <a:buAutoNum type="arabicPeriod"/>
            </a:pPr>
            <a:r>
              <a:rPr lang="da-DK" dirty="0"/>
              <a:t>Derefter deler cellerne sig normalt, som i mitosen. Der kommer dermed to datterceller, som IKKE er genetisk ens. </a:t>
            </a:r>
          </a:p>
        </p:txBody>
      </p:sp>
    </p:spTree>
    <p:extLst>
      <p:ext uri="{BB962C8B-B14F-4D97-AF65-F5344CB8AC3E}">
        <p14:creationId xmlns:p14="http://schemas.microsoft.com/office/powerpoint/2010/main" val="3202854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540D6-73A3-DB90-AB5E-4F02CAA72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Meiosen del 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1B143A-E646-DE0F-C53E-947560735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Anden delingsfase foregår på følgende måde: </a:t>
            </a:r>
          </a:p>
          <a:p>
            <a:pPr marL="514350" indent="-514350">
              <a:buAutoNum type="arabicPeriod"/>
            </a:pPr>
            <a:r>
              <a:rPr lang="da-DK" dirty="0"/>
              <a:t>Der sker ikke en DNA replikation i denne delingsfase. </a:t>
            </a:r>
          </a:p>
          <a:p>
            <a:pPr marL="514350" indent="-514350">
              <a:buAutoNum type="arabicPeriod"/>
            </a:pPr>
            <a:r>
              <a:rPr lang="da-DK" dirty="0"/>
              <a:t>Her deler de 2 </a:t>
            </a:r>
            <a:r>
              <a:rPr lang="da-DK" dirty="0" err="1"/>
              <a:t>d</a:t>
            </a:r>
            <a:r>
              <a:rPr lang="da-DK" b="1" dirty="0" err="1">
                <a:highlight>
                  <a:srgbClr val="FFFF00"/>
                </a:highlight>
              </a:rPr>
              <a:t>iploide</a:t>
            </a:r>
            <a:r>
              <a:rPr lang="da-DK" b="1" dirty="0">
                <a:highlight>
                  <a:srgbClr val="FFFF00"/>
                </a:highlight>
              </a:rPr>
              <a:t> celler </a:t>
            </a:r>
            <a:r>
              <a:rPr lang="da-DK" dirty="0"/>
              <a:t>(har 2 sæt kromosomer) sig og bliver til 4 </a:t>
            </a:r>
            <a:r>
              <a:rPr lang="da-DK" b="1" dirty="0">
                <a:highlight>
                  <a:srgbClr val="FFFF00"/>
                </a:highlight>
              </a:rPr>
              <a:t>haploide celler </a:t>
            </a:r>
            <a:r>
              <a:rPr lang="da-DK" dirty="0"/>
              <a:t>(har 1 sæt kromosomer). </a:t>
            </a:r>
          </a:p>
          <a:p>
            <a:pPr marL="514350" indent="-514350">
              <a:buAutoNum type="arabicPeriod"/>
            </a:pPr>
            <a:r>
              <a:rPr lang="da-DK" dirty="0"/>
              <a:t>Disse 4 haploide celler er gameter, og de indeholder alle sammen en unik kopi af hvert kromosom. </a:t>
            </a:r>
          </a:p>
          <a:p>
            <a:pPr marL="514350" indent="-514350">
              <a:buAutoNum type="arabicPeriod"/>
            </a:pPr>
            <a:r>
              <a:rPr lang="da-DK" dirty="0"/>
              <a:t>Disse gameter er nu klar til at splejse sig sammen med en anden haploid celle vha. seksuel reproduktion og blive til en </a:t>
            </a:r>
            <a:r>
              <a:rPr lang="da-DK" dirty="0" err="1"/>
              <a:t>diploid</a:t>
            </a:r>
            <a:r>
              <a:rPr lang="da-DK" dirty="0"/>
              <a:t> celle </a:t>
            </a:r>
            <a:r>
              <a:rPr lang="da-DK" b="1" dirty="0">
                <a:highlight>
                  <a:srgbClr val="FFFF00"/>
                </a:highlight>
              </a:rPr>
              <a:t>(zygote)</a:t>
            </a:r>
          </a:p>
        </p:txBody>
      </p:sp>
    </p:spTree>
    <p:extLst>
      <p:ext uri="{BB962C8B-B14F-4D97-AF65-F5344CB8AC3E}">
        <p14:creationId xmlns:p14="http://schemas.microsoft.com/office/powerpoint/2010/main" val="1723552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734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Mitose og cellens livscyklus </vt:lpstr>
      <vt:lpstr>Dagens program</vt:lpstr>
      <vt:lpstr>Cellens livcyklus </vt:lpstr>
      <vt:lpstr>Mitosen </vt:lpstr>
      <vt:lpstr>Mitosens dele: </vt:lpstr>
      <vt:lpstr>PowerPoint-præsentation</vt:lpstr>
      <vt:lpstr>Meiosen: </vt:lpstr>
      <vt:lpstr>Meiosen del 1</vt:lpstr>
      <vt:lpstr>Meiosen del 2</vt:lpstr>
      <vt:lpstr>PowerPoint-præsentation</vt:lpstr>
      <vt:lpstr>Øvelse: Tegn og fortæl</vt:lpstr>
      <vt:lpstr>Quiz og byt – fagbegreber fra celle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Mitose og cellens livscyklus </dc:title>
  <dc:creator>Taia Varberg</dc:creator>
  <cp:lastModifiedBy>Taia Varberg</cp:lastModifiedBy>
  <cp:revision>4</cp:revision>
  <dcterms:created xsi:type="dcterms:W3CDTF">2023-11-17T08:26:46Z</dcterms:created>
  <dcterms:modified xsi:type="dcterms:W3CDTF">2023-11-23T15:28:57Z</dcterms:modified>
</cp:coreProperties>
</file>