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081AF-B3C6-45A8-A486-CA9926406032}" type="datetimeFigureOut">
              <a:rPr lang="da-DK" smtClean="0"/>
              <a:t>24-04-2019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29244-C533-4C52-B758-CAEEC9EACB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2569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081AF-B3C6-45A8-A486-CA9926406032}" type="datetimeFigureOut">
              <a:rPr lang="da-DK" smtClean="0"/>
              <a:t>24-04-2019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29244-C533-4C52-B758-CAEEC9EACB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7931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081AF-B3C6-45A8-A486-CA9926406032}" type="datetimeFigureOut">
              <a:rPr lang="da-DK" smtClean="0"/>
              <a:t>24-04-2019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29244-C533-4C52-B758-CAEEC9EACB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25233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081AF-B3C6-45A8-A486-CA9926406032}" type="datetimeFigureOut">
              <a:rPr lang="da-DK" smtClean="0"/>
              <a:t>24-04-2019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29244-C533-4C52-B758-CAEEC9EACB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1356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081AF-B3C6-45A8-A486-CA9926406032}" type="datetimeFigureOut">
              <a:rPr lang="da-DK" smtClean="0"/>
              <a:t>24-04-2019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29244-C533-4C52-B758-CAEEC9EACB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210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081AF-B3C6-45A8-A486-CA9926406032}" type="datetimeFigureOut">
              <a:rPr lang="da-DK" smtClean="0"/>
              <a:t>24-04-2019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29244-C533-4C52-B758-CAEEC9EACB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9080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081AF-B3C6-45A8-A486-CA9926406032}" type="datetimeFigureOut">
              <a:rPr lang="da-DK" smtClean="0"/>
              <a:t>24-04-2019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29244-C533-4C52-B758-CAEEC9EACB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6919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081AF-B3C6-45A8-A486-CA9926406032}" type="datetimeFigureOut">
              <a:rPr lang="da-DK" smtClean="0"/>
              <a:t>24-04-2019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29244-C533-4C52-B758-CAEEC9EACB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66447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081AF-B3C6-45A8-A486-CA9926406032}" type="datetimeFigureOut">
              <a:rPr lang="da-DK" smtClean="0"/>
              <a:t>24-04-2019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29244-C533-4C52-B758-CAEEC9EACB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0670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081AF-B3C6-45A8-A486-CA9926406032}" type="datetimeFigureOut">
              <a:rPr lang="da-DK" smtClean="0"/>
              <a:t>24-04-2019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29244-C533-4C52-B758-CAEEC9EACB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78155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081AF-B3C6-45A8-A486-CA9926406032}" type="datetimeFigureOut">
              <a:rPr lang="da-DK" smtClean="0"/>
              <a:t>24-04-2019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29244-C533-4C52-B758-CAEEC9EACB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2694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6081AF-B3C6-45A8-A486-CA9926406032}" type="datetimeFigureOut">
              <a:rPr lang="da-DK" smtClean="0"/>
              <a:t>24-04-2019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29244-C533-4C52-B758-CAEEC9EACB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0229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Syrer og </a:t>
            </a:r>
            <a:r>
              <a:rPr lang="da-DK" sz="4000" dirty="0" smtClean="0"/>
              <a:t>baser</a:t>
            </a:r>
            <a:r>
              <a:rPr lang="da-DK" sz="2200" dirty="0" smtClean="0"/>
              <a:t>-Mange produkter til madlavning indeholder eddikesyre. Syren har forskellige funktioner i fødevarerne</a:t>
            </a:r>
            <a:endParaRPr lang="da-DK" sz="2200" dirty="0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802" y="1825625"/>
            <a:ext cx="6164395" cy="4351338"/>
          </a:xfrm>
        </p:spPr>
      </p:pic>
    </p:spTree>
    <p:extLst>
      <p:ext uri="{BB962C8B-B14F-4D97-AF65-F5344CB8AC3E}">
        <p14:creationId xmlns:p14="http://schemas.microsoft.com/office/powerpoint/2010/main" val="732851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Rødkålsindikator og pH (surhedsgrad)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992" y="1834860"/>
            <a:ext cx="7608016" cy="5370365"/>
          </a:xfrm>
        </p:spPr>
      </p:pic>
    </p:spTree>
    <p:extLst>
      <p:ext uri="{BB962C8B-B14F-4D97-AF65-F5344CB8AC3E}">
        <p14:creationId xmlns:p14="http://schemas.microsoft.com/office/powerpoint/2010/main" val="589816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Syrer og baser</a:t>
            </a:r>
            <a:endParaRPr lang="da-DK" dirty="0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0273" y="1609958"/>
            <a:ext cx="6475984" cy="3968806"/>
          </a:xfrm>
          <a:prstGeom prst="rect">
            <a:avLst/>
          </a:prstGeom>
        </p:spPr>
      </p:pic>
      <p:pic>
        <p:nvPicPr>
          <p:cNvPr id="10" name="Pladsholder til indhold 9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027863" y="1771739"/>
            <a:ext cx="4403014" cy="2163549"/>
          </a:xfrm>
          <a:prstGeom prst="rect">
            <a:avLst/>
          </a:prstGeom>
        </p:spPr>
      </p:pic>
      <p:pic>
        <p:nvPicPr>
          <p:cNvPr id="11" name="Billed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4141" y="4165311"/>
            <a:ext cx="3868806" cy="109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944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err="1" smtClean="0"/>
              <a:t>Arrhenius</a:t>
            </a:r>
            <a:r>
              <a:rPr lang="da-DK" dirty="0" smtClean="0"/>
              <a:t>: </a:t>
            </a:r>
            <a:r>
              <a:rPr lang="da-DK" sz="3100" dirty="0" smtClean="0"/>
              <a:t>I 1884 fremlagde </a:t>
            </a:r>
            <a:r>
              <a:rPr lang="da-DK" sz="3100" dirty="0" err="1" smtClean="0"/>
              <a:t>Arrhenius</a:t>
            </a:r>
            <a:r>
              <a:rPr lang="da-DK" sz="3100" dirty="0" smtClean="0"/>
              <a:t> sin syre-base teori: En syre er et stof der kan </a:t>
            </a:r>
            <a:r>
              <a:rPr lang="da-DK" sz="3100" dirty="0" err="1" smtClean="0"/>
              <a:t>frasplate</a:t>
            </a:r>
            <a:r>
              <a:rPr lang="da-DK" sz="3100" dirty="0" smtClean="0"/>
              <a:t> H</a:t>
            </a:r>
            <a:r>
              <a:rPr lang="da-DK" sz="3100" baseline="30000" dirty="0" smtClean="0"/>
              <a:t>+</a:t>
            </a:r>
            <a:r>
              <a:rPr lang="da-DK" sz="3100" dirty="0" smtClean="0"/>
              <a:t> i vand, mens en base er et stof der kan fraspalte OH</a:t>
            </a:r>
            <a:r>
              <a:rPr lang="da-DK" sz="3100" baseline="30000" dirty="0" smtClean="0"/>
              <a:t>-</a:t>
            </a:r>
            <a:r>
              <a:rPr lang="da-DK" sz="3100" dirty="0" smtClean="0"/>
              <a:t> i vand.</a:t>
            </a:r>
            <a:endParaRPr lang="da-DK" sz="3100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382" y="1696268"/>
            <a:ext cx="7312453" cy="5161732"/>
          </a:xfrm>
        </p:spPr>
      </p:pic>
    </p:spTree>
    <p:extLst>
      <p:ext uri="{BB962C8B-B14F-4D97-AF65-F5344CB8AC3E}">
        <p14:creationId xmlns:p14="http://schemas.microsoft.com/office/powerpoint/2010/main" val="626061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Johannes Nicolaus Brøndsted – definition fra 1923 som bruges i dag – Dansk Kemiker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3309" y="1825624"/>
            <a:ext cx="9466700" cy="4667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062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4766"/>
          </a:xfrm>
        </p:spPr>
        <p:txBody>
          <a:bodyPr/>
          <a:lstStyle/>
          <a:p>
            <a:r>
              <a:rPr lang="da-DK" dirty="0" smtClean="0"/>
              <a:t>Reaktion mellem </a:t>
            </a:r>
            <a:r>
              <a:rPr lang="da-DK" dirty="0" err="1" smtClean="0"/>
              <a:t>HCl</a:t>
            </a:r>
            <a:r>
              <a:rPr lang="da-DK" dirty="0" smtClean="0"/>
              <a:t> og NH</a:t>
            </a:r>
            <a:r>
              <a:rPr lang="da-DK" baseline="-25000" dirty="0" smtClean="0"/>
              <a:t>3</a:t>
            </a:r>
            <a:r>
              <a:rPr lang="da-DK" dirty="0" smtClean="0"/>
              <a:t> </a:t>
            </a:r>
            <a:endParaRPr lang="da-DK" dirty="0"/>
          </a:p>
        </p:txBody>
      </p:sp>
      <p:pic>
        <p:nvPicPr>
          <p:cNvPr id="7" name="Pladsholder til indhold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242599"/>
            <a:ext cx="5181600" cy="4261244"/>
          </a:xfrm>
          <a:prstGeom prst="rect">
            <a:avLst/>
          </a:prstGeom>
        </p:spPr>
      </p:pic>
      <p:pic>
        <p:nvPicPr>
          <p:cNvPr id="8" name="Pladsholder til indhold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03684" y="1242599"/>
            <a:ext cx="4408898" cy="267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390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Reaktionen mellem ammoniak og </a:t>
            </a:r>
            <a:r>
              <a:rPr lang="da-DK" dirty="0" err="1" smtClean="0"/>
              <a:t>hydrogenchlorid</a:t>
            </a:r>
            <a:endParaRPr lang="da-DK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6809" y="1825625"/>
            <a:ext cx="8060282" cy="419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703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Reaktionen mellem </a:t>
            </a:r>
            <a:r>
              <a:rPr lang="da-DK" dirty="0" err="1" smtClean="0"/>
              <a:t>HCl</a:t>
            </a:r>
            <a:r>
              <a:rPr lang="da-DK" dirty="0" smtClean="0"/>
              <a:t> og vand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07533" y="1825624"/>
            <a:ext cx="6242628" cy="487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024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Syre-basereaktioner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Skriv reaktionsskemaet for salpetersyrers reaktion med vand (tænk selv 10-3):</a:t>
            </a:r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 smtClean="0"/>
              <a:t>Skriv reaktionsskemaet for NH</a:t>
            </a:r>
            <a:r>
              <a:rPr lang="da-DK" baseline="-25000" dirty="0" smtClean="0"/>
              <a:t>4</a:t>
            </a:r>
            <a:r>
              <a:rPr lang="da-DK" baseline="30000" dirty="0" smtClean="0"/>
              <a:t>+</a:t>
            </a:r>
            <a:r>
              <a:rPr lang="da-DK" dirty="0" smtClean="0"/>
              <a:t> reaktion med vand (tænk selv 10-5)</a:t>
            </a:r>
          </a:p>
          <a:p>
            <a:endParaRPr lang="da-DK" dirty="0"/>
          </a:p>
          <a:p>
            <a:endParaRPr lang="da-DK" dirty="0" smtClean="0"/>
          </a:p>
          <a:p>
            <a:endParaRPr lang="da-DK" dirty="0" smtClean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61654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Syrer og basers styrke – stærke syrer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Syrens evne til at afgive </a:t>
            </a:r>
            <a:r>
              <a:rPr lang="da-DK" dirty="0" err="1" smtClean="0"/>
              <a:t>hydroner</a:t>
            </a:r>
            <a:r>
              <a:rPr lang="da-DK" dirty="0" smtClean="0"/>
              <a:t> siger noget om syrestyrken:</a:t>
            </a:r>
          </a:p>
          <a:p>
            <a:r>
              <a:rPr lang="da-DK" dirty="0" smtClean="0"/>
              <a:t>Stærke syrer – </a:t>
            </a:r>
            <a:r>
              <a:rPr lang="da-DK" dirty="0" err="1" smtClean="0"/>
              <a:t>HCl</a:t>
            </a:r>
            <a:r>
              <a:rPr lang="da-DK" dirty="0" smtClean="0"/>
              <a:t>(g) reaktion med vand:</a:t>
            </a:r>
          </a:p>
          <a:p>
            <a:pPr marL="0" indent="0">
              <a:buNone/>
            </a:pPr>
            <a:endParaRPr lang="da-DK" dirty="0"/>
          </a:p>
          <a:p>
            <a:endParaRPr lang="da-DK" dirty="0" smtClean="0"/>
          </a:p>
          <a:p>
            <a:endParaRPr lang="da-DK" dirty="0"/>
          </a:p>
          <a:p>
            <a:r>
              <a:rPr lang="da-DK" dirty="0" smtClean="0"/>
              <a:t>Svage syrer – eddikesyrers  reaktion med vand: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36514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Svage baser -Tænk selv 10-4</a:t>
            </a:r>
            <a:br>
              <a:rPr lang="da-DK" dirty="0" smtClean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Ammoniaks reaktion med vand:</a:t>
            </a:r>
          </a:p>
          <a:p>
            <a:endParaRPr lang="da-DK" dirty="0"/>
          </a:p>
          <a:p>
            <a:endParaRPr lang="da-DK" dirty="0" smtClean="0"/>
          </a:p>
          <a:p>
            <a:endParaRPr lang="da-DK" dirty="0"/>
          </a:p>
          <a:p>
            <a:r>
              <a:rPr lang="da-DK" dirty="0" err="1" smtClean="0"/>
              <a:t>Ethanoats</a:t>
            </a:r>
            <a:r>
              <a:rPr lang="da-DK" dirty="0" smtClean="0"/>
              <a:t> reaktion med vand:</a:t>
            </a:r>
          </a:p>
          <a:p>
            <a:endParaRPr lang="da-DK" dirty="0" smtClean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54409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Syre-basepar – Tabel 10-2 s. 188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199" y="1603952"/>
            <a:ext cx="5645727" cy="5296084"/>
          </a:xfrm>
          <a:prstGeom prst="rect">
            <a:avLst/>
          </a:prstGeom>
        </p:spPr>
      </p:pic>
      <p:sp>
        <p:nvSpPr>
          <p:cNvPr id="5" name="Pladsholder til indhold 4"/>
          <p:cNvSpPr>
            <a:spLocks noGrp="1"/>
          </p:cNvSpPr>
          <p:nvPr>
            <p:ph sz="half" idx="2"/>
          </p:nvPr>
        </p:nvSpPr>
        <p:spPr>
          <a:xfrm>
            <a:off x="6844146" y="1825625"/>
            <a:ext cx="4509654" cy="4351338"/>
          </a:xfrm>
        </p:spPr>
        <p:txBody>
          <a:bodyPr/>
          <a:lstStyle/>
          <a:p>
            <a:r>
              <a:rPr lang="da-DK" dirty="0" smtClean="0"/>
              <a:t>Opskrivning af syre/basepar:</a:t>
            </a:r>
          </a:p>
          <a:p>
            <a:endParaRPr lang="da-DK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99878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177</Words>
  <Application>Microsoft Office PowerPoint</Application>
  <PresentationFormat>Widescreen</PresentationFormat>
  <Paragraphs>30</Paragraphs>
  <Slides>12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Office-tema</vt:lpstr>
      <vt:lpstr>Syrer og baser-Mange produkter til madlavning indeholder eddikesyre. Syren har forskellige funktioner i fødevarerne</vt:lpstr>
      <vt:lpstr>Rødkålsindikator og pH (surhedsgrad)</vt:lpstr>
      <vt:lpstr>Syrer og baser</vt:lpstr>
      <vt:lpstr>Arrhenius: I 1884 fremlagde Arrhenius sin syre-base teori: En syre er et stof der kan frasplate H+ i vand, mens en base er et stof der kan fraspalte OH- i vand.</vt:lpstr>
      <vt:lpstr>Johannes Nicolaus Brøndsted – definition fra 1923 som bruges i dag – Dansk Kemiker</vt:lpstr>
      <vt:lpstr>Reaktion mellem HCl og NH3 </vt:lpstr>
      <vt:lpstr>Reaktionen mellem ammoniak og hydrogenchlorid</vt:lpstr>
      <vt:lpstr>Reaktionen mellem HCl og vand</vt:lpstr>
      <vt:lpstr>Syre-basereaktioner</vt:lpstr>
      <vt:lpstr>Syrer og basers styrke – stærke syrer</vt:lpstr>
      <vt:lpstr>Svage baser -Tænk selv 10-4 </vt:lpstr>
      <vt:lpstr>Syre-basepar – Tabel 10-2 s. 188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Syrer og baser-Mange produkter til madlavning indeholder eddikesyre. Syren har forskellige funktioner i fødevarerne</dc:title>
  <dc:creator>Hanne Busk</dc:creator>
  <cp:lastModifiedBy>Hanne Busk</cp:lastModifiedBy>
  <cp:revision>4</cp:revision>
  <dcterms:created xsi:type="dcterms:W3CDTF">2019-04-23T22:17:18Z</dcterms:created>
  <dcterms:modified xsi:type="dcterms:W3CDTF">2019-04-23T22:40:04Z</dcterms:modified>
</cp:coreProperties>
</file>