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58" r:id="rId5"/>
    <p:sldId id="259" r:id="rId6"/>
    <p:sldId id="260" r:id="rId7"/>
    <p:sldId id="261" r:id="rId8"/>
    <p:sldId id="268" r:id="rId9"/>
    <p:sldId id="269" r:id="rId10"/>
    <p:sldId id="270" r:id="rId11"/>
    <p:sldId id="271" r:id="rId12"/>
    <p:sldId id="262" r:id="rId13"/>
    <p:sldId id="263" r:id="rId14"/>
    <p:sldId id="272" r:id="rId15"/>
    <p:sldId id="265" r:id="rId16"/>
    <p:sldId id="266" r:id="rId17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2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69A071-3BB9-4243-94D5-CE8A15B60147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B22265D-E1FC-4B68-9170-64BB42DDE36E}">
      <dgm:prSet/>
      <dgm:spPr/>
      <dgm:t>
        <a:bodyPr/>
        <a:lstStyle/>
        <a:p>
          <a:r>
            <a:rPr lang="da-DK" dirty="0"/>
            <a:t>Opsamling på opgaven med sædceller og æg</a:t>
          </a:r>
        </a:p>
        <a:p>
          <a:r>
            <a:rPr lang="en-US" dirty="0"/>
            <a:t>(</a:t>
          </a:r>
          <a:r>
            <a:rPr lang="en-US" dirty="0" err="1"/>
            <a:t>Lektie</a:t>
          </a:r>
          <a:r>
            <a:rPr lang="en-US" dirty="0"/>
            <a:t>)</a:t>
          </a:r>
        </a:p>
      </dgm:t>
    </dgm:pt>
    <dgm:pt modelId="{D749AB0D-17EF-47A4-8243-5F602FCCFCDF}" type="parTrans" cxnId="{E61B8257-A53A-423F-9A41-11381DB828FB}">
      <dgm:prSet/>
      <dgm:spPr/>
      <dgm:t>
        <a:bodyPr/>
        <a:lstStyle/>
        <a:p>
          <a:endParaRPr lang="en-US"/>
        </a:p>
      </dgm:t>
    </dgm:pt>
    <dgm:pt modelId="{90EBF0B6-6E4E-4CBB-8F0C-E5B4BF60129B}" type="sibTrans" cxnId="{E61B8257-A53A-423F-9A41-11381DB828FB}">
      <dgm:prSet/>
      <dgm:spPr/>
      <dgm:t>
        <a:bodyPr/>
        <a:lstStyle/>
        <a:p>
          <a:endParaRPr lang="en-US"/>
        </a:p>
      </dgm:t>
    </dgm:pt>
    <dgm:pt modelId="{84A0FB57-218C-48A4-9212-FD66DD0FF144}">
      <dgm:prSet/>
      <dgm:spPr/>
      <dgm:t>
        <a:bodyPr/>
        <a:lstStyle/>
        <a:p>
          <a:r>
            <a:rPr lang="da-DK"/>
            <a:t>Film om hormoner, regulering og feedbackmekanismer </a:t>
          </a:r>
          <a:endParaRPr lang="en-US"/>
        </a:p>
      </dgm:t>
    </dgm:pt>
    <dgm:pt modelId="{D11812AC-11D9-4E25-ABFC-F19C7BCE94F0}" type="parTrans" cxnId="{F106F097-46B4-43C6-AEBA-B0A875049D26}">
      <dgm:prSet/>
      <dgm:spPr/>
      <dgm:t>
        <a:bodyPr/>
        <a:lstStyle/>
        <a:p>
          <a:endParaRPr lang="en-US"/>
        </a:p>
      </dgm:t>
    </dgm:pt>
    <dgm:pt modelId="{27286D10-981D-4B86-9532-74062BB37D04}" type="sibTrans" cxnId="{F106F097-46B4-43C6-AEBA-B0A875049D26}">
      <dgm:prSet/>
      <dgm:spPr/>
      <dgm:t>
        <a:bodyPr/>
        <a:lstStyle/>
        <a:p>
          <a:endParaRPr lang="en-US"/>
        </a:p>
      </dgm:t>
    </dgm:pt>
    <dgm:pt modelId="{5F06B90D-E2BC-44E2-8905-680FECC3433F}">
      <dgm:prSet/>
      <dgm:spPr/>
      <dgm:t>
        <a:bodyPr/>
        <a:lstStyle/>
        <a:p>
          <a:r>
            <a:rPr lang="da-DK" dirty="0"/>
            <a:t>Opsamling på filmen – spørgsmål og noteskrivning</a:t>
          </a:r>
          <a:endParaRPr lang="en-US" dirty="0"/>
        </a:p>
      </dgm:t>
    </dgm:pt>
    <dgm:pt modelId="{0B82C066-FEF7-44F9-B56B-7C686883A39F}" type="parTrans" cxnId="{80A81FFA-A91B-460E-89E9-5766D03A2822}">
      <dgm:prSet/>
      <dgm:spPr/>
      <dgm:t>
        <a:bodyPr/>
        <a:lstStyle/>
        <a:p>
          <a:endParaRPr lang="en-US"/>
        </a:p>
      </dgm:t>
    </dgm:pt>
    <dgm:pt modelId="{EB9B0BDB-E625-4B29-B653-5DBB3FF69EB5}" type="sibTrans" cxnId="{80A81FFA-A91B-460E-89E9-5766D03A2822}">
      <dgm:prSet/>
      <dgm:spPr/>
      <dgm:t>
        <a:bodyPr/>
        <a:lstStyle/>
        <a:p>
          <a:endParaRPr lang="en-US"/>
        </a:p>
      </dgm:t>
    </dgm:pt>
    <dgm:pt modelId="{92B96170-4570-4505-9698-435F0C4B1198}">
      <dgm:prSet/>
      <dgm:spPr/>
      <dgm:t>
        <a:bodyPr/>
        <a:lstStyle/>
        <a:p>
          <a:r>
            <a:rPr lang="da-DK" dirty="0"/>
            <a:t>Hormoner og feedbackmekanismer (menstruation og sædcelleproduktion)</a:t>
          </a:r>
          <a:endParaRPr lang="en-US" dirty="0"/>
        </a:p>
      </dgm:t>
    </dgm:pt>
    <dgm:pt modelId="{8370A220-60A1-402A-A9CE-F210D68C173A}" type="parTrans" cxnId="{F6422F05-6C61-4562-80A4-CDAF5E1BABDB}">
      <dgm:prSet/>
      <dgm:spPr/>
      <dgm:t>
        <a:bodyPr/>
        <a:lstStyle/>
        <a:p>
          <a:endParaRPr lang="en-US"/>
        </a:p>
      </dgm:t>
    </dgm:pt>
    <dgm:pt modelId="{68A22FBF-2206-4A98-90FA-977D63B0D99A}" type="sibTrans" cxnId="{F6422F05-6C61-4562-80A4-CDAF5E1BABDB}">
      <dgm:prSet/>
      <dgm:spPr/>
      <dgm:t>
        <a:bodyPr/>
        <a:lstStyle/>
        <a:p>
          <a:endParaRPr lang="en-US"/>
        </a:p>
      </dgm:t>
    </dgm:pt>
    <dgm:pt modelId="{9627A3AC-6481-4297-87A5-D930A4671277}">
      <dgm:prSet/>
      <dgm:spPr/>
      <dgm:t>
        <a:bodyPr/>
        <a:lstStyle/>
        <a:p>
          <a:r>
            <a:rPr lang="da-DK" dirty="0"/>
            <a:t>Opgave med feedbackmekanismer </a:t>
          </a:r>
          <a:endParaRPr lang="en-US" dirty="0"/>
        </a:p>
      </dgm:t>
    </dgm:pt>
    <dgm:pt modelId="{47FC9214-4626-4715-8362-60CE968B324C}" type="parTrans" cxnId="{3DBAD94A-731B-40FD-ABBE-9CB6BF730CB0}">
      <dgm:prSet/>
      <dgm:spPr/>
      <dgm:t>
        <a:bodyPr/>
        <a:lstStyle/>
        <a:p>
          <a:endParaRPr lang="en-US"/>
        </a:p>
      </dgm:t>
    </dgm:pt>
    <dgm:pt modelId="{0EFFF325-5697-4F61-802D-29438AE954E9}" type="sibTrans" cxnId="{3DBAD94A-731B-40FD-ABBE-9CB6BF730CB0}">
      <dgm:prSet/>
      <dgm:spPr/>
      <dgm:t>
        <a:bodyPr/>
        <a:lstStyle/>
        <a:p>
          <a:endParaRPr lang="en-US"/>
        </a:p>
      </dgm:t>
    </dgm:pt>
    <dgm:pt modelId="{84D10A47-6689-41AE-8A7D-ABB360860C0C}">
      <dgm:prSet/>
      <dgm:spPr/>
      <dgm:t>
        <a:bodyPr/>
        <a:lstStyle/>
        <a:p>
          <a:r>
            <a:rPr lang="da-DK" dirty="0"/>
            <a:t>Næste gang – menstruation, befrugtning feedbackmekanismer  </a:t>
          </a:r>
          <a:endParaRPr lang="en-US" dirty="0"/>
        </a:p>
      </dgm:t>
    </dgm:pt>
    <dgm:pt modelId="{236D30C7-B25B-4B78-87D1-B86EAECD1A6C}" type="parTrans" cxnId="{C17FD85C-0F47-4686-A154-2E7E7F733B0B}">
      <dgm:prSet/>
      <dgm:spPr/>
      <dgm:t>
        <a:bodyPr/>
        <a:lstStyle/>
        <a:p>
          <a:endParaRPr lang="en-US"/>
        </a:p>
      </dgm:t>
    </dgm:pt>
    <dgm:pt modelId="{9E9ECE9B-01E6-4337-958F-AE0B43F32CF8}" type="sibTrans" cxnId="{C17FD85C-0F47-4686-A154-2E7E7F733B0B}">
      <dgm:prSet/>
      <dgm:spPr/>
      <dgm:t>
        <a:bodyPr/>
        <a:lstStyle/>
        <a:p>
          <a:endParaRPr lang="en-US"/>
        </a:p>
      </dgm:t>
    </dgm:pt>
    <dgm:pt modelId="{165BDB3B-0B93-4740-9FAE-24A1F8A7A14B}" type="pres">
      <dgm:prSet presAssocID="{1169A071-3BB9-4243-94D5-CE8A15B60147}" presName="vert0" presStyleCnt="0">
        <dgm:presLayoutVars>
          <dgm:dir/>
          <dgm:animOne val="branch"/>
          <dgm:animLvl val="lvl"/>
        </dgm:presLayoutVars>
      </dgm:prSet>
      <dgm:spPr/>
    </dgm:pt>
    <dgm:pt modelId="{58DB14AC-58D9-469D-AFC0-D1B464BFFF6E}" type="pres">
      <dgm:prSet presAssocID="{0B22265D-E1FC-4B68-9170-64BB42DDE36E}" presName="thickLine" presStyleLbl="alignNode1" presStyleIdx="0" presStyleCnt="6"/>
      <dgm:spPr/>
    </dgm:pt>
    <dgm:pt modelId="{943ADE36-3555-4A4F-AE98-55B2B6BB6D8C}" type="pres">
      <dgm:prSet presAssocID="{0B22265D-E1FC-4B68-9170-64BB42DDE36E}" presName="horz1" presStyleCnt="0"/>
      <dgm:spPr/>
    </dgm:pt>
    <dgm:pt modelId="{EF87B142-4D97-4B08-8456-76C22A5ABB27}" type="pres">
      <dgm:prSet presAssocID="{0B22265D-E1FC-4B68-9170-64BB42DDE36E}" presName="tx1" presStyleLbl="revTx" presStyleIdx="0" presStyleCnt="6"/>
      <dgm:spPr/>
    </dgm:pt>
    <dgm:pt modelId="{AAACB549-27FF-4B50-90B6-1E119754FAC5}" type="pres">
      <dgm:prSet presAssocID="{0B22265D-E1FC-4B68-9170-64BB42DDE36E}" presName="vert1" presStyleCnt="0"/>
      <dgm:spPr/>
    </dgm:pt>
    <dgm:pt modelId="{84B1D539-837F-42CA-935D-55A99EA583EE}" type="pres">
      <dgm:prSet presAssocID="{84A0FB57-218C-48A4-9212-FD66DD0FF144}" presName="thickLine" presStyleLbl="alignNode1" presStyleIdx="1" presStyleCnt="6"/>
      <dgm:spPr/>
    </dgm:pt>
    <dgm:pt modelId="{DC3EDDF9-871A-460F-9401-8B647F379CAE}" type="pres">
      <dgm:prSet presAssocID="{84A0FB57-218C-48A4-9212-FD66DD0FF144}" presName="horz1" presStyleCnt="0"/>
      <dgm:spPr/>
    </dgm:pt>
    <dgm:pt modelId="{EA4EDE13-45F1-4817-B090-D47B342BF150}" type="pres">
      <dgm:prSet presAssocID="{84A0FB57-218C-48A4-9212-FD66DD0FF144}" presName="tx1" presStyleLbl="revTx" presStyleIdx="1" presStyleCnt="6"/>
      <dgm:spPr/>
    </dgm:pt>
    <dgm:pt modelId="{8011C159-75BE-4B94-A181-3EE5D233B859}" type="pres">
      <dgm:prSet presAssocID="{84A0FB57-218C-48A4-9212-FD66DD0FF144}" presName="vert1" presStyleCnt="0"/>
      <dgm:spPr/>
    </dgm:pt>
    <dgm:pt modelId="{E919594B-58A4-4060-A5F3-7ABBA442DE6A}" type="pres">
      <dgm:prSet presAssocID="{5F06B90D-E2BC-44E2-8905-680FECC3433F}" presName="thickLine" presStyleLbl="alignNode1" presStyleIdx="2" presStyleCnt="6"/>
      <dgm:spPr/>
    </dgm:pt>
    <dgm:pt modelId="{4D8662B1-7D4C-4CAC-9698-8DCAA1DA0E4A}" type="pres">
      <dgm:prSet presAssocID="{5F06B90D-E2BC-44E2-8905-680FECC3433F}" presName="horz1" presStyleCnt="0"/>
      <dgm:spPr/>
    </dgm:pt>
    <dgm:pt modelId="{53C9192C-17A3-4610-A17B-D11F1C1DE23D}" type="pres">
      <dgm:prSet presAssocID="{5F06B90D-E2BC-44E2-8905-680FECC3433F}" presName="tx1" presStyleLbl="revTx" presStyleIdx="2" presStyleCnt="6"/>
      <dgm:spPr/>
    </dgm:pt>
    <dgm:pt modelId="{0630C300-6542-402E-95D7-73D413241E76}" type="pres">
      <dgm:prSet presAssocID="{5F06B90D-E2BC-44E2-8905-680FECC3433F}" presName="vert1" presStyleCnt="0"/>
      <dgm:spPr/>
    </dgm:pt>
    <dgm:pt modelId="{0939F435-4C4D-4184-91A1-264444B5CD7F}" type="pres">
      <dgm:prSet presAssocID="{92B96170-4570-4505-9698-435F0C4B1198}" presName="thickLine" presStyleLbl="alignNode1" presStyleIdx="3" presStyleCnt="6"/>
      <dgm:spPr/>
    </dgm:pt>
    <dgm:pt modelId="{737E645E-D310-40EB-A23F-20ADCDE544F8}" type="pres">
      <dgm:prSet presAssocID="{92B96170-4570-4505-9698-435F0C4B1198}" presName="horz1" presStyleCnt="0"/>
      <dgm:spPr/>
    </dgm:pt>
    <dgm:pt modelId="{E93F05DE-6DE5-40A2-B018-29BD46FBE653}" type="pres">
      <dgm:prSet presAssocID="{92B96170-4570-4505-9698-435F0C4B1198}" presName="tx1" presStyleLbl="revTx" presStyleIdx="3" presStyleCnt="6"/>
      <dgm:spPr/>
    </dgm:pt>
    <dgm:pt modelId="{ED03B463-7794-40DE-ABCA-BB446FFF2459}" type="pres">
      <dgm:prSet presAssocID="{92B96170-4570-4505-9698-435F0C4B1198}" presName="vert1" presStyleCnt="0"/>
      <dgm:spPr/>
    </dgm:pt>
    <dgm:pt modelId="{EB0E2266-CF06-4715-B862-05AD4E5E2581}" type="pres">
      <dgm:prSet presAssocID="{9627A3AC-6481-4297-87A5-D930A4671277}" presName="thickLine" presStyleLbl="alignNode1" presStyleIdx="4" presStyleCnt="6"/>
      <dgm:spPr/>
    </dgm:pt>
    <dgm:pt modelId="{A8AB5B96-A342-4666-B231-BE241CCB23E4}" type="pres">
      <dgm:prSet presAssocID="{9627A3AC-6481-4297-87A5-D930A4671277}" presName="horz1" presStyleCnt="0"/>
      <dgm:spPr/>
    </dgm:pt>
    <dgm:pt modelId="{82179EDE-6E25-4149-9E9F-91CE2F38FF66}" type="pres">
      <dgm:prSet presAssocID="{9627A3AC-6481-4297-87A5-D930A4671277}" presName="tx1" presStyleLbl="revTx" presStyleIdx="4" presStyleCnt="6"/>
      <dgm:spPr/>
    </dgm:pt>
    <dgm:pt modelId="{B7627F6E-F4B8-4848-83D0-BF99FA52B3D1}" type="pres">
      <dgm:prSet presAssocID="{9627A3AC-6481-4297-87A5-D930A4671277}" presName="vert1" presStyleCnt="0"/>
      <dgm:spPr/>
    </dgm:pt>
    <dgm:pt modelId="{0EC69555-5FE5-4F03-ADD9-A6ADC0670F7A}" type="pres">
      <dgm:prSet presAssocID="{84D10A47-6689-41AE-8A7D-ABB360860C0C}" presName="thickLine" presStyleLbl="alignNode1" presStyleIdx="5" presStyleCnt="6"/>
      <dgm:spPr/>
    </dgm:pt>
    <dgm:pt modelId="{DB10C6DC-01E9-4AFA-9DBA-819027A3022C}" type="pres">
      <dgm:prSet presAssocID="{84D10A47-6689-41AE-8A7D-ABB360860C0C}" presName="horz1" presStyleCnt="0"/>
      <dgm:spPr/>
    </dgm:pt>
    <dgm:pt modelId="{5896C8EE-3A3D-4351-9CDB-18F4EFFBFD77}" type="pres">
      <dgm:prSet presAssocID="{84D10A47-6689-41AE-8A7D-ABB360860C0C}" presName="tx1" presStyleLbl="revTx" presStyleIdx="5" presStyleCnt="6"/>
      <dgm:spPr/>
    </dgm:pt>
    <dgm:pt modelId="{98909072-80AD-40DA-A592-86920131D56F}" type="pres">
      <dgm:prSet presAssocID="{84D10A47-6689-41AE-8A7D-ABB360860C0C}" presName="vert1" presStyleCnt="0"/>
      <dgm:spPr/>
    </dgm:pt>
  </dgm:ptLst>
  <dgm:cxnLst>
    <dgm:cxn modelId="{F6422F05-6C61-4562-80A4-CDAF5E1BABDB}" srcId="{1169A071-3BB9-4243-94D5-CE8A15B60147}" destId="{92B96170-4570-4505-9698-435F0C4B1198}" srcOrd="3" destOrd="0" parTransId="{8370A220-60A1-402A-A9CE-F210D68C173A}" sibTransId="{68A22FBF-2206-4A98-90FA-977D63B0D99A}"/>
    <dgm:cxn modelId="{DCA6E506-C691-4997-8797-C44DDA0D464E}" type="presOf" srcId="{84D10A47-6689-41AE-8A7D-ABB360860C0C}" destId="{5896C8EE-3A3D-4351-9CDB-18F4EFFBFD77}" srcOrd="0" destOrd="0" presId="urn:microsoft.com/office/officeart/2008/layout/LinedList"/>
    <dgm:cxn modelId="{1EDD3512-3C63-4C87-BFEB-C98760765AC2}" type="presOf" srcId="{5F06B90D-E2BC-44E2-8905-680FECC3433F}" destId="{53C9192C-17A3-4610-A17B-D11F1C1DE23D}" srcOrd="0" destOrd="0" presId="urn:microsoft.com/office/officeart/2008/layout/LinedList"/>
    <dgm:cxn modelId="{54F64B26-1C24-4831-B224-E46B82CBD601}" type="presOf" srcId="{92B96170-4570-4505-9698-435F0C4B1198}" destId="{E93F05DE-6DE5-40A2-B018-29BD46FBE653}" srcOrd="0" destOrd="0" presId="urn:microsoft.com/office/officeart/2008/layout/LinedList"/>
    <dgm:cxn modelId="{D773C13C-42FE-470F-95B6-5E831EFCFA6F}" type="presOf" srcId="{0B22265D-E1FC-4B68-9170-64BB42DDE36E}" destId="{EF87B142-4D97-4B08-8456-76C22A5ABB27}" srcOrd="0" destOrd="0" presId="urn:microsoft.com/office/officeart/2008/layout/LinedList"/>
    <dgm:cxn modelId="{C17FD85C-0F47-4686-A154-2E7E7F733B0B}" srcId="{1169A071-3BB9-4243-94D5-CE8A15B60147}" destId="{84D10A47-6689-41AE-8A7D-ABB360860C0C}" srcOrd="5" destOrd="0" parTransId="{236D30C7-B25B-4B78-87D1-B86EAECD1A6C}" sibTransId="{9E9ECE9B-01E6-4337-958F-AE0B43F32CF8}"/>
    <dgm:cxn modelId="{3DBAD94A-731B-40FD-ABBE-9CB6BF730CB0}" srcId="{1169A071-3BB9-4243-94D5-CE8A15B60147}" destId="{9627A3AC-6481-4297-87A5-D930A4671277}" srcOrd="4" destOrd="0" parTransId="{47FC9214-4626-4715-8362-60CE968B324C}" sibTransId="{0EFFF325-5697-4F61-802D-29438AE954E9}"/>
    <dgm:cxn modelId="{E61B8257-A53A-423F-9A41-11381DB828FB}" srcId="{1169A071-3BB9-4243-94D5-CE8A15B60147}" destId="{0B22265D-E1FC-4B68-9170-64BB42DDE36E}" srcOrd="0" destOrd="0" parTransId="{D749AB0D-17EF-47A4-8243-5F602FCCFCDF}" sibTransId="{90EBF0B6-6E4E-4CBB-8F0C-E5B4BF60129B}"/>
    <dgm:cxn modelId="{1337D685-69BF-434A-B25E-E31AF81751A4}" type="presOf" srcId="{9627A3AC-6481-4297-87A5-D930A4671277}" destId="{82179EDE-6E25-4149-9E9F-91CE2F38FF66}" srcOrd="0" destOrd="0" presId="urn:microsoft.com/office/officeart/2008/layout/LinedList"/>
    <dgm:cxn modelId="{0F2C038F-E48C-43A0-B48D-7D48B0A27D39}" type="presOf" srcId="{84A0FB57-218C-48A4-9212-FD66DD0FF144}" destId="{EA4EDE13-45F1-4817-B090-D47B342BF150}" srcOrd="0" destOrd="0" presId="urn:microsoft.com/office/officeart/2008/layout/LinedList"/>
    <dgm:cxn modelId="{2677C691-9DF4-4E3A-8036-8BEBC3D34BB1}" type="presOf" srcId="{1169A071-3BB9-4243-94D5-CE8A15B60147}" destId="{165BDB3B-0B93-4740-9FAE-24A1F8A7A14B}" srcOrd="0" destOrd="0" presId="urn:microsoft.com/office/officeart/2008/layout/LinedList"/>
    <dgm:cxn modelId="{F106F097-46B4-43C6-AEBA-B0A875049D26}" srcId="{1169A071-3BB9-4243-94D5-CE8A15B60147}" destId="{84A0FB57-218C-48A4-9212-FD66DD0FF144}" srcOrd="1" destOrd="0" parTransId="{D11812AC-11D9-4E25-ABFC-F19C7BCE94F0}" sibTransId="{27286D10-981D-4B86-9532-74062BB37D04}"/>
    <dgm:cxn modelId="{80A81FFA-A91B-460E-89E9-5766D03A2822}" srcId="{1169A071-3BB9-4243-94D5-CE8A15B60147}" destId="{5F06B90D-E2BC-44E2-8905-680FECC3433F}" srcOrd="2" destOrd="0" parTransId="{0B82C066-FEF7-44F9-B56B-7C686883A39F}" sibTransId="{EB9B0BDB-E625-4B29-B653-5DBB3FF69EB5}"/>
    <dgm:cxn modelId="{3304E41C-AFD7-4B5D-B4A2-80A54A3D7445}" type="presParOf" srcId="{165BDB3B-0B93-4740-9FAE-24A1F8A7A14B}" destId="{58DB14AC-58D9-469D-AFC0-D1B464BFFF6E}" srcOrd="0" destOrd="0" presId="urn:microsoft.com/office/officeart/2008/layout/LinedList"/>
    <dgm:cxn modelId="{A4261D17-6A08-4C3B-82AB-018C00958BEC}" type="presParOf" srcId="{165BDB3B-0B93-4740-9FAE-24A1F8A7A14B}" destId="{943ADE36-3555-4A4F-AE98-55B2B6BB6D8C}" srcOrd="1" destOrd="0" presId="urn:microsoft.com/office/officeart/2008/layout/LinedList"/>
    <dgm:cxn modelId="{D61E17B8-72DC-4111-B8FA-CBAC1C64B16E}" type="presParOf" srcId="{943ADE36-3555-4A4F-AE98-55B2B6BB6D8C}" destId="{EF87B142-4D97-4B08-8456-76C22A5ABB27}" srcOrd="0" destOrd="0" presId="urn:microsoft.com/office/officeart/2008/layout/LinedList"/>
    <dgm:cxn modelId="{4398548C-8933-4573-AB1C-D688C0A274D9}" type="presParOf" srcId="{943ADE36-3555-4A4F-AE98-55B2B6BB6D8C}" destId="{AAACB549-27FF-4B50-90B6-1E119754FAC5}" srcOrd="1" destOrd="0" presId="urn:microsoft.com/office/officeart/2008/layout/LinedList"/>
    <dgm:cxn modelId="{89CA5EF2-304C-4694-BED6-1BB78C77B11F}" type="presParOf" srcId="{165BDB3B-0B93-4740-9FAE-24A1F8A7A14B}" destId="{84B1D539-837F-42CA-935D-55A99EA583EE}" srcOrd="2" destOrd="0" presId="urn:microsoft.com/office/officeart/2008/layout/LinedList"/>
    <dgm:cxn modelId="{2FA9F2A2-D091-4E61-9BA7-7ABFC0543C9E}" type="presParOf" srcId="{165BDB3B-0B93-4740-9FAE-24A1F8A7A14B}" destId="{DC3EDDF9-871A-460F-9401-8B647F379CAE}" srcOrd="3" destOrd="0" presId="urn:microsoft.com/office/officeart/2008/layout/LinedList"/>
    <dgm:cxn modelId="{FE5D43E8-30C6-4EED-9A04-97F455B1D8F0}" type="presParOf" srcId="{DC3EDDF9-871A-460F-9401-8B647F379CAE}" destId="{EA4EDE13-45F1-4817-B090-D47B342BF150}" srcOrd="0" destOrd="0" presId="urn:microsoft.com/office/officeart/2008/layout/LinedList"/>
    <dgm:cxn modelId="{8593F0D7-0696-4550-AE74-DB6F8FDAF812}" type="presParOf" srcId="{DC3EDDF9-871A-460F-9401-8B647F379CAE}" destId="{8011C159-75BE-4B94-A181-3EE5D233B859}" srcOrd="1" destOrd="0" presId="urn:microsoft.com/office/officeart/2008/layout/LinedList"/>
    <dgm:cxn modelId="{127B299B-C2EA-48FE-A5DA-89F2F4974B57}" type="presParOf" srcId="{165BDB3B-0B93-4740-9FAE-24A1F8A7A14B}" destId="{E919594B-58A4-4060-A5F3-7ABBA442DE6A}" srcOrd="4" destOrd="0" presId="urn:microsoft.com/office/officeart/2008/layout/LinedList"/>
    <dgm:cxn modelId="{96E1C6EF-A5A0-4280-B0A1-AFDE7BEB4299}" type="presParOf" srcId="{165BDB3B-0B93-4740-9FAE-24A1F8A7A14B}" destId="{4D8662B1-7D4C-4CAC-9698-8DCAA1DA0E4A}" srcOrd="5" destOrd="0" presId="urn:microsoft.com/office/officeart/2008/layout/LinedList"/>
    <dgm:cxn modelId="{C51D4D11-B907-49C2-A904-93F5AB30234B}" type="presParOf" srcId="{4D8662B1-7D4C-4CAC-9698-8DCAA1DA0E4A}" destId="{53C9192C-17A3-4610-A17B-D11F1C1DE23D}" srcOrd="0" destOrd="0" presId="urn:microsoft.com/office/officeart/2008/layout/LinedList"/>
    <dgm:cxn modelId="{1C9E30EB-EF7D-4977-981B-73A1825867F7}" type="presParOf" srcId="{4D8662B1-7D4C-4CAC-9698-8DCAA1DA0E4A}" destId="{0630C300-6542-402E-95D7-73D413241E76}" srcOrd="1" destOrd="0" presId="urn:microsoft.com/office/officeart/2008/layout/LinedList"/>
    <dgm:cxn modelId="{5D1F1BEF-802A-4E0C-A0CF-E0D121B2B0C1}" type="presParOf" srcId="{165BDB3B-0B93-4740-9FAE-24A1F8A7A14B}" destId="{0939F435-4C4D-4184-91A1-264444B5CD7F}" srcOrd="6" destOrd="0" presId="urn:microsoft.com/office/officeart/2008/layout/LinedList"/>
    <dgm:cxn modelId="{A3D3E209-7F8F-4E99-81C2-5E20D5A7B17E}" type="presParOf" srcId="{165BDB3B-0B93-4740-9FAE-24A1F8A7A14B}" destId="{737E645E-D310-40EB-A23F-20ADCDE544F8}" srcOrd="7" destOrd="0" presId="urn:microsoft.com/office/officeart/2008/layout/LinedList"/>
    <dgm:cxn modelId="{768C895D-25B2-4705-9951-150BF46CB7CB}" type="presParOf" srcId="{737E645E-D310-40EB-A23F-20ADCDE544F8}" destId="{E93F05DE-6DE5-40A2-B018-29BD46FBE653}" srcOrd="0" destOrd="0" presId="urn:microsoft.com/office/officeart/2008/layout/LinedList"/>
    <dgm:cxn modelId="{4CEA78D3-7296-4D7D-AF58-07BBF6471D51}" type="presParOf" srcId="{737E645E-D310-40EB-A23F-20ADCDE544F8}" destId="{ED03B463-7794-40DE-ABCA-BB446FFF2459}" srcOrd="1" destOrd="0" presId="urn:microsoft.com/office/officeart/2008/layout/LinedList"/>
    <dgm:cxn modelId="{AC0B326F-9AFD-4282-96AD-CBC0FF31BA1A}" type="presParOf" srcId="{165BDB3B-0B93-4740-9FAE-24A1F8A7A14B}" destId="{EB0E2266-CF06-4715-B862-05AD4E5E2581}" srcOrd="8" destOrd="0" presId="urn:microsoft.com/office/officeart/2008/layout/LinedList"/>
    <dgm:cxn modelId="{92E5F8F4-5F87-4EA0-A12F-A34BC3BF6CF0}" type="presParOf" srcId="{165BDB3B-0B93-4740-9FAE-24A1F8A7A14B}" destId="{A8AB5B96-A342-4666-B231-BE241CCB23E4}" srcOrd="9" destOrd="0" presId="urn:microsoft.com/office/officeart/2008/layout/LinedList"/>
    <dgm:cxn modelId="{4418F412-031A-4676-A229-B3BAB1687431}" type="presParOf" srcId="{A8AB5B96-A342-4666-B231-BE241CCB23E4}" destId="{82179EDE-6E25-4149-9E9F-91CE2F38FF66}" srcOrd="0" destOrd="0" presId="urn:microsoft.com/office/officeart/2008/layout/LinedList"/>
    <dgm:cxn modelId="{C8E30BD3-3EEE-483B-A6A9-23FF05DC40EA}" type="presParOf" srcId="{A8AB5B96-A342-4666-B231-BE241CCB23E4}" destId="{B7627F6E-F4B8-4848-83D0-BF99FA52B3D1}" srcOrd="1" destOrd="0" presId="urn:microsoft.com/office/officeart/2008/layout/LinedList"/>
    <dgm:cxn modelId="{427C4FD3-74BD-4FE2-9042-271331F47D19}" type="presParOf" srcId="{165BDB3B-0B93-4740-9FAE-24A1F8A7A14B}" destId="{0EC69555-5FE5-4F03-ADD9-A6ADC0670F7A}" srcOrd="10" destOrd="0" presId="urn:microsoft.com/office/officeart/2008/layout/LinedList"/>
    <dgm:cxn modelId="{0576C408-BB56-4ADB-8D6C-D55B6F56ABBB}" type="presParOf" srcId="{165BDB3B-0B93-4740-9FAE-24A1F8A7A14B}" destId="{DB10C6DC-01E9-4AFA-9DBA-819027A3022C}" srcOrd="11" destOrd="0" presId="urn:microsoft.com/office/officeart/2008/layout/LinedList"/>
    <dgm:cxn modelId="{B7526A42-B40A-447E-BE71-A09B5C328647}" type="presParOf" srcId="{DB10C6DC-01E9-4AFA-9DBA-819027A3022C}" destId="{5896C8EE-3A3D-4351-9CDB-18F4EFFBFD77}" srcOrd="0" destOrd="0" presId="urn:microsoft.com/office/officeart/2008/layout/LinedList"/>
    <dgm:cxn modelId="{A1A0D213-AE22-4DC8-BDC2-0709BDDA7F25}" type="presParOf" srcId="{DB10C6DC-01E9-4AFA-9DBA-819027A3022C}" destId="{98909072-80AD-40DA-A592-86920131D56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DB14AC-58D9-469D-AFC0-D1B464BFFF6E}">
      <dsp:nvSpPr>
        <dsp:cNvPr id="0" name=""/>
        <dsp:cNvSpPr/>
      </dsp:nvSpPr>
      <dsp:spPr>
        <a:xfrm>
          <a:off x="0" y="2125"/>
          <a:ext cx="10515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87B142-4D97-4B08-8456-76C22A5ABB27}">
      <dsp:nvSpPr>
        <dsp:cNvPr id="0" name=""/>
        <dsp:cNvSpPr/>
      </dsp:nvSpPr>
      <dsp:spPr>
        <a:xfrm>
          <a:off x="0" y="2125"/>
          <a:ext cx="10515600" cy="724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kern="1200" dirty="0"/>
            <a:t>Opsamling på opgaven med sædceller og æg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(</a:t>
          </a:r>
          <a:r>
            <a:rPr lang="en-US" sz="1700" kern="1200" dirty="0" err="1"/>
            <a:t>Lektie</a:t>
          </a:r>
          <a:r>
            <a:rPr lang="en-US" sz="1700" kern="1200" dirty="0"/>
            <a:t>)</a:t>
          </a:r>
        </a:p>
      </dsp:txBody>
      <dsp:txXfrm>
        <a:off x="0" y="2125"/>
        <a:ext cx="10515600" cy="724715"/>
      </dsp:txXfrm>
    </dsp:sp>
    <dsp:sp modelId="{84B1D539-837F-42CA-935D-55A99EA583EE}">
      <dsp:nvSpPr>
        <dsp:cNvPr id="0" name=""/>
        <dsp:cNvSpPr/>
      </dsp:nvSpPr>
      <dsp:spPr>
        <a:xfrm>
          <a:off x="0" y="726840"/>
          <a:ext cx="105156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4EDE13-45F1-4817-B090-D47B342BF150}">
      <dsp:nvSpPr>
        <dsp:cNvPr id="0" name=""/>
        <dsp:cNvSpPr/>
      </dsp:nvSpPr>
      <dsp:spPr>
        <a:xfrm>
          <a:off x="0" y="726840"/>
          <a:ext cx="10515600" cy="724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kern="1200"/>
            <a:t>Film om hormoner, regulering og feedbackmekanismer </a:t>
          </a:r>
          <a:endParaRPr lang="en-US" sz="1700" kern="1200"/>
        </a:p>
      </dsp:txBody>
      <dsp:txXfrm>
        <a:off x="0" y="726840"/>
        <a:ext cx="10515600" cy="724715"/>
      </dsp:txXfrm>
    </dsp:sp>
    <dsp:sp modelId="{E919594B-58A4-4060-A5F3-7ABBA442DE6A}">
      <dsp:nvSpPr>
        <dsp:cNvPr id="0" name=""/>
        <dsp:cNvSpPr/>
      </dsp:nvSpPr>
      <dsp:spPr>
        <a:xfrm>
          <a:off x="0" y="1451556"/>
          <a:ext cx="105156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C9192C-17A3-4610-A17B-D11F1C1DE23D}">
      <dsp:nvSpPr>
        <dsp:cNvPr id="0" name=""/>
        <dsp:cNvSpPr/>
      </dsp:nvSpPr>
      <dsp:spPr>
        <a:xfrm>
          <a:off x="0" y="1451556"/>
          <a:ext cx="10515600" cy="724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kern="1200" dirty="0"/>
            <a:t>Opsamling på filmen – spørgsmål og noteskrivning</a:t>
          </a:r>
          <a:endParaRPr lang="en-US" sz="1700" kern="1200" dirty="0"/>
        </a:p>
      </dsp:txBody>
      <dsp:txXfrm>
        <a:off x="0" y="1451556"/>
        <a:ext cx="10515600" cy="724715"/>
      </dsp:txXfrm>
    </dsp:sp>
    <dsp:sp modelId="{0939F435-4C4D-4184-91A1-264444B5CD7F}">
      <dsp:nvSpPr>
        <dsp:cNvPr id="0" name=""/>
        <dsp:cNvSpPr/>
      </dsp:nvSpPr>
      <dsp:spPr>
        <a:xfrm>
          <a:off x="0" y="2176271"/>
          <a:ext cx="1051560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3F05DE-6DE5-40A2-B018-29BD46FBE653}">
      <dsp:nvSpPr>
        <dsp:cNvPr id="0" name=""/>
        <dsp:cNvSpPr/>
      </dsp:nvSpPr>
      <dsp:spPr>
        <a:xfrm>
          <a:off x="0" y="2176271"/>
          <a:ext cx="10515600" cy="724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kern="1200" dirty="0"/>
            <a:t>Hormoner og feedbackmekanismer (menstruation og sædcelleproduktion)</a:t>
          </a:r>
          <a:endParaRPr lang="en-US" sz="1700" kern="1200" dirty="0"/>
        </a:p>
      </dsp:txBody>
      <dsp:txXfrm>
        <a:off x="0" y="2176271"/>
        <a:ext cx="10515600" cy="724715"/>
      </dsp:txXfrm>
    </dsp:sp>
    <dsp:sp modelId="{EB0E2266-CF06-4715-B862-05AD4E5E2581}">
      <dsp:nvSpPr>
        <dsp:cNvPr id="0" name=""/>
        <dsp:cNvSpPr/>
      </dsp:nvSpPr>
      <dsp:spPr>
        <a:xfrm>
          <a:off x="0" y="2900987"/>
          <a:ext cx="10515600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179EDE-6E25-4149-9E9F-91CE2F38FF66}">
      <dsp:nvSpPr>
        <dsp:cNvPr id="0" name=""/>
        <dsp:cNvSpPr/>
      </dsp:nvSpPr>
      <dsp:spPr>
        <a:xfrm>
          <a:off x="0" y="2900987"/>
          <a:ext cx="10515600" cy="724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kern="1200" dirty="0"/>
            <a:t>Opgave med feedbackmekanismer </a:t>
          </a:r>
          <a:endParaRPr lang="en-US" sz="1700" kern="1200" dirty="0"/>
        </a:p>
      </dsp:txBody>
      <dsp:txXfrm>
        <a:off x="0" y="2900987"/>
        <a:ext cx="10515600" cy="724715"/>
      </dsp:txXfrm>
    </dsp:sp>
    <dsp:sp modelId="{0EC69555-5FE5-4F03-ADD9-A6ADC0670F7A}">
      <dsp:nvSpPr>
        <dsp:cNvPr id="0" name=""/>
        <dsp:cNvSpPr/>
      </dsp:nvSpPr>
      <dsp:spPr>
        <a:xfrm>
          <a:off x="0" y="3625703"/>
          <a:ext cx="10515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96C8EE-3A3D-4351-9CDB-18F4EFFBFD77}">
      <dsp:nvSpPr>
        <dsp:cNvPr id="0" name=""/>
        <dsp:cNvSpPr/>
      </dsp:nvSpPr>
      <dsp:spPr>
        <a:xfrm>
          <a:off x="0" y="3625703"/>
          <a:ext cx="10515600" cy="724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kern="1200" dirty="0"/>
            <a:t>Næste gang – menstruation, befrugtning feedbackmekanismer  </a:t>
          </a:r>
          <a:endParaRPr lang="en-US" sz="1700" kern="1200" dirty="0"/>
        </a:p>
      </dsp:txBody>
      <dsp:txXfrm>
        <a:off x="0" y="3625703"/>
        <a:ext cx="10515600" cy="7247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A61F57-0E0C-7223-EE70-4853F557B7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79497F38-8F22-D301-1E5A-CB161D0827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8AE61BE-0A53-CD78-02AA-ACEC032F1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44232-8E65-40F2-A5B9-2D8340CBE853}" type="datetimeFigureOut">
              <a:rPr lang="da-DK" smtClean="0"/>
              <a:t>18-01-2024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463EF3A-C763-C694-2E80-C9900A8CD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F91148C-3A79-3BB8-00F6-CDF0FD420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D6AF-8D98-439E-A6FD-F535BEF4111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16171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1A6B34-12EB-88F1-0028-42EF371B1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8F908B3B-448E-F583-4956-9F05C3F1D9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33C8937-CF9E-CC57-81E7-1F9F05FD2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44232-8E65-40F2-A5B9-2D8340CBE853}" type="datetimeFigureOut">
              <a:rPr lang="da-DK" smtClean="0"/>
              <a:t>18-01-2024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2D7F925-17D0-AAEF-A242-ACEEC3BF1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173D815-6EB3-BC2D-91AB-E3F038FD8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D6AF-8D98-439E-A6FD-F535BEF4111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48230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3D971698-2741-D390-BC57-F83A559819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EF155A42-CBA6-B203-0E7B-018F535183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4A5AB1B-0CEA-D255-2D65-80B0BC965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44232-8E65-40F2-A5B9-2D8340CBE853}" type="datetimeFigureOut">
              <a:rPr lang="da-DK" smtClean="0"/>
              <a:t>18-01-2024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F399C1E-12C8-50FD-0B25-462E97F6A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1406433-AEEA-4DF7-1DD3-0A9506EFC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D6AF-8D98-439E-A6FD-F535BEF4111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02233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83A48D-9F0F-2BA5-0F66-7449B0695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32449EF-9884-3533-ADEA-2F3DCDE67B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F9F93FF-1A97-C18A-CB8A-2452F9DCD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44232-8E65-40F2-A5B9-2D8340CBE853}" type="datetimeFigureOut">
              <a:rPr lang="da-DK" smtClean="0"/>
              <a:t>18-01-2024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0539646-EFFA-48F0-AAD4-CF533CEE6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6EDD9D2-2BE7-6651-555E-E95F13168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D6AF-8D98-439E-A6FD-F535BEF4111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24426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B2846B-560C-2A00-7A75-ACD08DFEA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EDE8EEEF-F7A1-9C6E-0F97-FD75E05758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6049ECC-BA09-7C34-4B35-74B70FE48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44232-8E65-40F2-A5B9-2D8340CBE853}" type="datetimeFigureOut">
              <a:rPr lang="da-DK" smtClean="0"/>
              <a:t>18-01-2024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958C8A8-60FA-6F32-46FF-15BD961E2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65E29EF-C4C4-8534-8144-AA5FCEF2A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D6AF-8D98-439E-A6FD-F535BEF4111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94995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AD4508-1F8D-1A6C-86BD-5C50DF43F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DD906E3-DB46-1BFE-DC25-F939D2E494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AE6DFB2-8A8A-2326-831F-9748035DDF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70040DBA-B1B4-DA0D-5BCB-4222FDD52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44232-8E65-40F2-A5B9-2D8340CBE853}" type="datetimeFigureOut">
              <a:rPr lang="da-DK" smtClean="0"/>
              <a:t>18-01-2024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11E02419-7128-99F7-8133-EA8F4F5F3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ADDD08AC-A3A5-35C1-D36B-926E257DD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D6AF-8D98-439E-A6FD-F535BEF4111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20917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C9E9F7-F3A5-9119-8062-5447B3CDF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0F37964-8B46-603D-E56C-B83501F4C4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8193A081-C457-74BB-72C6-6742AF08A5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80B1FA0E-A239-AE1B-EED5-DF26DA8828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DC99842C-5C33-6C05-B261-C5BE13B5C1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B8722AD4-A838-93B0-879F-2323292CA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44232-8E65-40F2-A5B9-2D8340CBE853}" type="datetimeFigureOut">
              <a:rPr lang="da-DK" smtClean="0"/>
              <a:t>18-01-2024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87A2688A-A52B-7541-8103-8FD7FEB7C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571392FA-1714-16EC-785C-400C6377A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D6AF-8D98-439E-A6FD-F535BEF4111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42333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4384C6-5D34-7160-98AE-9C7DDD5BE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6E76144C-7D9A-C7A7-0E28-78052F33E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44232-8E65-40F2-A5B9-2D8340CBE853}" type="datetimeFigureOut">
              <a:rPr lang="da-DK" smtClean="0"/>
              <a:t>18-01-2024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FD5CEA77-F15A-243E-C743-F3FECD7E0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CDA4E3DD-9564-2A3A-43CD-EC671E8DB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D6AF-8D98-439E-A6FD-F535BEF4111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83036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6B15F920-9D2B-1B0F-317E-792498D3D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44232-8E65-40F2-A5B9-2D8340CBE853}" type="datetimeFigureOut">
              <a:rPr lang="da-DK" smtClean="0"/>
              <a:t>18-01-2024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58A75159-0FDF-59D4-EE9C-210DDAB2B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0D112EFA-2967-6357-A310-5FE002EEB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D6AF-8D98-439E-A6FD-F535BEF4111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46598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68A70C-EBBB-D23E-E847-160EA4367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3E55D72-29A5-606E-E28C-9A47FBAC47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F8D202DD-B609-A780-D31B-86155CE54E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7F7A410F-C1A6-66C0-3C5F-9B7391D38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44232-8E65-40F2-A5B9-2D8340CBE853}" type="datetimeFigureOut">
              <a:rPr lang="da-DK" smtClean="0"/>
              <a:t>18-01-2024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34356B19-3CFE-3FC1-D79C-5DF352B0F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083B33EC-14BA-5200-06B3-D2A494819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D6AF-8D98-439E-A6FD-F535BEF4111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74074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399E9A-D136-BA3A-CD70-153418099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D1DC7C91-2BBB-053B-AFB1-73CF3DA046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D038D984-5028-416D-8D64-1C5C912FE8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38EB5114-D433-B423-5F4D-11F85B0A6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44232-8E65-40F2-A5B9-2D8340CBE853}" type="datetimeFigureOut">
              <a:rPr lang="da-DK" smtClean="0"/>
              <a:t>18-01-2024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CCEBFC26-C57A-3DCD-7E97-34682B64E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01132FB-97B0-B818-BB3A-FA0A12684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D6AF-8D98-439E-A6FD-F535BEF4111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06376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F7ADC463-7906-9E8E-1CAF-5F7A22DC3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CFCD7E3-4BF3-F040-820D-C4FBB33682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75BEDA3-9AA3-B313-7C5D-22BBCD7204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44232-8E65-40F2-A5B9-2D8340CBE853}" type="datetimeFigureOut">
              <a:rPr lang="da-DK" smtClean="0"/>
              <a:t>18-01-2024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DC3E482-90F6-D0DF-B36A-50AADC2E45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DDA511A-5693-31B5-BA39-45DE4735E0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5D6AF-8D98-439E-A6FD-F535BEF4111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92413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mbscience.dk/fag/aktivitetsrum/sexologi-a1a/cG9zdDoxMDM3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18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74DA88A-849E-B73F-6612-B2AE5EF1B3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51381"/>
            <a:ext cx="10512552" cy="4066540"/>
          </a:xfrm>
        </p:spPr>
        <p:txBody>
          <a:bodyPr anchor="b">
            <a:normAutofit/>
          </a:bodyPr>
          <a:lstStyle/>
          <a:p>
            <a:pPr algn="l"/>
            <a:r>
              <a:rPr lang="da-DK" sz="6600"/>
              <a:t>Sexologi modul 3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EEBBE4BF-B481-80C8-1B1D-4AB48949D6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4983276"/>
            <a:ext cx="10512552" cy="1126680"/>
          </a:xfrm>
        </p:spPr>
        <p:txBody>
          <a:bodyPr>
            <a:normAutofit/>
          </a:bodyPr>
          <a:lstStyle/>
          <a:p>
            <a:pPr algn="l"/>
            <a:r>
              <a:rPr lang="da-DK" dirty="0"/>
              <a:t>Hormoner, feedbackmekanismer og menstruationscyklus </a:t>
            </a:r>
          </a:p>
          <a:p>
            <a:pPr algn="l"/>
            <a:r>
              <a:rPr lang="da-DK" sz="1600" dirty="0"/>
              <a:t>Viden taget fra ”Biologi til Tiden”, ”Biologi i Udvikling” 1. og 2. udgave</a:t>
            </a:r>
          </a:p>
        </p:txBody>
      </p:sp>
      <p:sp>
        <p:nvSpPr>
          <p:cNvPr id="26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1859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244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39D406EE-4486-D53F-991A-BACC86521E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30784"/>
            <a:ext cx="7270750" cy="6362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1337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92FFCE-D8DE-3A19-9AA4-95740C056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Hormoner – hvilke findes der?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86823C4-621A-0A0D-D5C9-43158CA0F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44" y="1534159"/>
            <a:ext cx="5965356" cy="5032375"/>
          </a:xfrm>
        </p:spPr>
        <p:txBody>
          <a:bodyPr>
            <a:normAutofit fontScale="92500"/>
          </a:bodyPr>
          <a:lstStyle/>
          <a:p>
            <a:r>
              <a:rPr lang="da-DK" dirty="0"/>
              <a:t>Man inddeler hormoner i 3 forskellige typer ud fra den kemiske struktur: </a:t>
            </a:r>
          </a:p>
          <a:p>
            <a:r>
              <a:rPr lang="da-DK" dirty="0"/>
              <a:t>Steroidhormoner:  </a:t>
            </a:r>
          </a:p>
          <a:p>
            <a:pPr lvl="1"/>
            <a:r>
              <a:rPr lang="da-DK" dirty="0"/>
              <a:t>Er fx kønshormonerne og kommer fra kolesterol. </a:t>
            </a:r>
          </a:p>
          <a:p>
            <a:pPr lvl="1"/>
            <a:r>
              <a:rPr lang="da-DK" dirty="0"/>
              <a:t>De er ofte fedtopløselige hormoner, da de kan trænge igennem cellemembranen. </a:t>
            </a:r>
          </a:p>
          <a:p>
            <a:r>
              <a:rPr lang="da-DK" dirty="0"/>
              <a:t>Peptidhormoner: </a:t>
            </a:r>
          </a:p>
          <a:p>
            <a:pPr lvl="1"/>
            <a:r>
              <a:rPr lang="da-DK" dirty="0"/>
              <a:t>Bygget af aminosyrekæder. </a:t>
            </a:r>
          </a:p>
          <a:p>
            <a:pPr lvl="1"/>
            <a:r>
              <a:rPr lang="da-DK" dirty="0"/>
              <a:t>De er vandopløselige og kan ikke trænge igennem cellemembranen. </a:t>
            </a:r>
          </a:p>
          <a:p>
            <a:r>
              <a:rPr lang="da-DK" dirty="0"/>
              <a:t>Aminhormoner: </a:t>
            </a:r>
          </a:p>
          <a:p>
            <a:pPr lvl="1"/>
            <a:r>
              <a:rPr lang="da-DK" dirty="0"/>
              <a:t>Produceres i hjerne og binyrerne. 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4C01C63-5E06-93D8-B6D2-A94EA8B7BE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684" y="1690688"/>
            <a:ext cx="5281204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97397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87390A4-6842-6543-728B-923F3A8E1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da-DK" sz="5400"/>
              <a:t>Kønshormoner: FSH og LH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404616D-9C26-0981-963F-F7D5F71824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7533640" cy="4251960"/>
          </a:xfrm>
        </p:spPr>
        <p:txBody>
          <a:bodyPr>
            <a:normAutofit/>
          </a:bodyPr>
          <a:lstStyle/>
          <a:p>
            <a:r>
              <a:rPr lang="da-DK" sz="2200" dirty="0"/>
              <a:t>I hjernen findes der 2 områder, som er styrende for hormonernes udskillelse til resten af kroppen; </a:t>
            </a:r>
            <a:r>
              <a:rPr lang="da-DK" sz="2200" b="1" dirty="0" err="1">
                <a:highlight>
                  <a:srgbClr val="FFFF00"/>
                </a:highlight>
              </a:rPr>
              <a:t>Hypothalamus</a:t>
            </a:r>
            <a:r>
              <a:rPr lang="da-DK" sz="2200" dirty="0"/>
              <a:t> og </a:t>
            </a:r>
            <a:r>
              <a:rPr lang="da-DK" sz="2200" b="1" dirty="0">
                <a:highlight>
                  <a:srgbClr val="FFFF00"/>
                </a:highlight>
              </a:rPr>
              <a:t>Hypofysen</a:t>
            </a:r>
            <a:r>
              <a:rPr lang="da-DK" sz="2200" dirty="0"/>
              <a:t>. </a:t>
            </a:r>
          </a:p>
          <a:p>
            <a:r>
              <a:rPr lang="da-DK" sz="2200" dirty="0"/>
              <a:t>De er bl.a. med til at producere de 2 overordnede kønshormoner </a:t>
            </a:r>
            <a:r>
              <a:rPr lang="da-DK" sz="2200" b="1" dirty="0">
                <a:highlight>
                  <a:srgbClr val="FFFF00"/>
                </a:highlight>
              </a:rPr>
              <a:t>FSH</a:t>
            </a:r>
            <a:r>
              <a:rPr lang="da-DK" sz="2200" dirty="0"/>
              <a:t> og </a:t>
            </a:r>
            <a:r>
              <a:rPr lang="da-DK" sz="2200" b="1" dirty="0">
                <a:highlight>
                  <a:srgbClr val="FFFF00"/>
                </a:highlight>
              </a:rPr>
              <a:t>LH</a:t>
            </a:r>
            <a:r>
              <a:rPr lang="da-DK" sz="2200" dirty="0"/>
              <a:t>, som styrer produktionen af testosteron og </a:t>
            </a:r>
            <a:r>
              <a:rPr lang="da-DK" sz="2200" b="1" dirty="0">
                <a:highlight>
                  <a:srgbClr val="FFFF00"/>
                </a:highlight>
              </a:rPr>
              <a:t>østrogen</a:t>
            </a:r>
            <a:r>
              <a:rPr lang="da-DK" sz="2200" dirty="0"/>
              <a:t>. </a:t>
            </a:r>
          </a:p>
          <a:p>
            <a:r>
              <a:rPr lang="da-DK" sz="2200" dirty="0"/>
              <a:t>Via blodet transporteres FSH og LH til henholdsvis testiklerne og </a:t>
            </a:r>
            <a:r>
              <a:rPr lang="da-DK" sz="2200" b="1" dirty="0">
                <a:highlight>
                  <a:srgbClr val="FFFF00"/>
                </a:highlight>
              </a:rPr>
              <a:t>æggestokkene</a:t>
            </a:r>
            <a:r>
              <a:rPr lang="da-DK" sz="2200" dirty="0"/>
              <a:t>, hvor de påvirker cellerne der til at producere kønshormoner. </a:t>
            </a:r>
          </a:p>
          <a:p>
            <a:r>
              <a:rPr lang="da-DK" sz="2200" dirty="0"/>
              <a:t>LH påvirker testiklerne til at producere </a:t>
            </a:r>
            <a:r>
              <a:rPr lang="da-DK" sz="2200" b="1" dirty="0">
                <a:highlight>
                  <a:srgbClr val="FFFF00"/>
                </a:highlight>
              </a:rPr>
              <a:t>testosteron</a:t>
            </a:r>
            <a:r>
              <a:rPr lang="da-DK" sz="2200" dirty="0"/>
              <a:t> (og testosteron stimulerer muskelceller, så manden får kraftigere muskulatur end kvinden)</a:t>
            </a: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D9493205-02A0-1D16-BEA6-E50DCA70A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9671" y="0"/>
            <a:ext cx="33162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55900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734ABA5-8235-E802-ABE3-66466AA41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da-DK" sz="5400"/>
              <a:t>Negativ feedback og positiv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C980838-B84A-849F-9874-466C03466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 fontScale="92500" lnSpcReduction="10000"/>
          </a:bodyPr>
          <a:lstStyle/>
          <a:p>
            <a:r>
              <a:rPr lang="da-DK" dirty="0"/>
              <a:t>For at kroppen kan holdes i balance skal den reguleres nøje. Det sker via </a:t>
            </a:r>
            <a:r>
              <a:rPr lang="da-DK" b="1" dirty="0">
                <a:highlight>
                  <a:srgbClr val="FFFF00"/>
                </a:highlight>
              </a:rPr>
              <a:t>negativ feedback</a:t>
            </a:r>
            <a:r>
              <a:rPr lang="da-DK" dirty="0"/>
              <a:t>. </a:t>
            </a:r>
          </a:p>
          <a:p>
            <a:r>
              <a:rPr lang="da-DK" dirty="0"/>
              <a:t>Negativ feedback er en mekanisme, hvor der kan skrues op eller ned for produktionen efter behov.</a:t>
            </a:r>
          </a:p>
          <a:p>
            <a:r>
              <a:rPr lang="da-DK" dirty="0"/>
              <a:t>Et eksempel på negativ feedback er </a:t>
            </a:r>
            <a:r>
              <a:rPr lang="da-DK" b="1" dirty="0">
                <a:highlight>
                  <a:srgbClr val="FFFF00"/>
                </a:highlight>
              </a:rPr>
              <a:t>testosteronproduktionen </a:t>
            </a:r>
            <a:r>
              <a:rPr lang="da-DK" dirty="0"/>
              <a:t>hos manden.</a:t>
            </a:r>
          </a:p>
          <a:p>
            <a:r>
              <a:rPr lang="da-DK" dirty="0"/>
              <a:t>Kroppen kan også regulere via positiv feedback. </a:t>
            </a:r>
          </a:p>
          <a:p>
            <a:r>
              <a:rPr lang="da-DK" b="1" dirty="0">
                <a:highlight>
                  <a:srgbClr val="FFFF00"/>
                </a:highlight>
              </a:rPr>
              <a:t>Positiv feedback </a:t>
            </a:r>
            <a:r>
              <a:rPr lang="da-DK" dirty="0"/>
              <a:t>bruges til at mangedoble produktionen af et hormon over en kort periode (ellers ville der gå kaos i den). </a:t>
            </a:r>
          </a:p>
          <a:p>
            <a:r>
              <a:rPr lang="da-DK" dirty="0"/>
              <a:t>Den positive feedbackmekanisme I kommer til at møde er </a:t>
            </a:r>
            <a:r>
              <a:rPr lang="da-DK" b="1" dirty="0">
                <a:highlight>
                  <a:srgbClr val="FFFF00"/>
                </a:highlight>
              </a:rPr>
              <a:t>menstruationscyklussen</a:t>
            </a:r>
            <a:r>
              <a:rPr lang="da-DK" dirty="0"/>
              <a:t>. </a:t>
            </a:r>
          </a:p>
          <a:p>
            <a:endParaRPr lang="da-DK" sz="2200" dirty="0"/>
          </a:p>
        </p:txBody>
      </p:sp>
    </p:spTree>
    <p:extLst>
      <p:ext uri="{BB962C8B-B14F-4D97-AF65-F5344CB8AC3E}">
        <p14:creationId xmlns:p14="http://schemas.microsoft.com/office/powerpoint/2010/main" val="26479880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undefined">
            <a:extLst>
              <a:ext uri="{FF2B5EF4-FFF2-40B4-BE49-F238E27FC236}">
                <a16:creationId xmlns:a16="http://schemas.microsoft.com/office/drawing/2014/main" id="{BFA513AE-2985-52C8-30BB-7BF6C9AB4F2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34640" y="207433"/>
            <a:ext cx="5798820" cy="6443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47792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F85036-704C-541A-DC3E-B0FCBBAA7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Opgave: Feedbackmekanismer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FB2FDBB-BDC4-42B4-265F-4270A71C2A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På Lectio ligger der en opgave, som I nu skal åbne og begynde på. </a:t>
            </a:r>
          </a:p>
          <a:p>
            <a:r>
              <a:rPr lang="da-DK" dirty="0"/>
              <a:t>Den handler om positiv og negativ feedback, og I skal efter denne opgave kunne forklare negativ og positiv feedback til hinanden. </a:t>
            </a:r>
          </a:p>
          <a:p>
            <a:r>
              <a:rPr lang="da-DK" dirty="0"/>
              <a:t>Vi samler op på opgave næste gang. </a:t>
            </a:r>
          </a:p>
        </p:txBody>
      </p:sp>
    </p:spTree>
    <p:extLst>
      <p:ext uri="{BB962C8B-B14F-4D97-AF65-F5344CB8AC3E}">
        <p14:creationId xmlns:p14="http://schemas.microsoft.com/office/powerpoint/2010/main" val="7865827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22D5B7-34D0-AA94-E5B9-2B0823CC9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Næste gang: Menstruation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092B04E-619E-EE43-27BF-D6FCA9F344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Vi arbejder med menstruationscyklussen – I skal læse om den. </a:t>
            </a:r>
          </a:p>
          <a:p>
            <a:r>
              <a:rPr lang="da-DK" dirty="0"/>
              <a:t>Vi arbejder med positiv og negativ feedback og hvad der sker i kvindens krop under de forskellige stadier af menstruation. </a:t>
            </a:r>
          </a:p>
          <a:p>
            <a:r>
              <a:rPr lang="da-DK" dirty="0"/>
              <a:t>Vi skal desuden snakke om, hvornår i en cyklus man har størst og mindst chance for graviditet. </a:t>
            </a:r>
          </a:p>
          <a:p>
            <a:r>
              <a:rPr lang="da-DK" dirty="0"/>
              <a:t>Vi begynder at arbejde med befrugtningen og fosterets udvikling. </a:t>
            </a:r>
          </a:p>
        </p:txBody>
      </p:sp>
    </p:spTree>
    <p:extLst>
      <p:ext uri="{BB962C8B-B14F-4D97-AF65-F5344CB8AC3E}">
        <p14:creationId xmlns:p14="http://schemas.microsoft.com/office/powerpoint/2010/main" val="134376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B9BBBDC-2BFD-5A5D-95CC-6763C3AD9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da-DK" sz="5200"/>
              <a:t>Dagens program</a:t>
            </a:r>
          </a:p>
        </p:txBody>
      </p:sp>
      <p:graphicFrame>
        <p:nvGraphicFramePr>
          <p:cNvPr id="5" name="Pladsholder til indhold 2">
            <a:extLst>
              <a:ext uri="{FF2B5EF4-FFF2-40B4-BE49-F238E27FC236}">
                <a16:creationId xmlns:a16="http://schemas.microsoft.com/office/drawing/2014/main" id="{4AF0A835-4F7D-E78C-BE52-0C1F493AD9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394178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50791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2AFF2C2-37B0-AEAE-360D-DDEFAB175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da-DK" sz="5400"/>
              <a:t>Lektier – læsning om hormoner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900B154-7141-7666-9B16-77825172A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da-DK" sz="1600" dirty="0"/>
              <a:t>1) Hvilke to signalsystemer har kroppen og hvad kendetegner dem? </a:t>
            </a:r>
          </a:p>
          <a:p>
            <a:r>
              <a:rPr lang="da-DK" sz="1600" dirty="0"/>
              <a:t>2) Hvad er </a:t>
            </a:r>
            <a:r>
              <a:rPr lang="da-DK" sz="1600" dirty="0" err="1"/>
              <a:t>hypothalamus</a:t>
            </a:r>
            <a:r>
              <a:rPr lang="da-DK" sz="1600" dirty="0"/>
              <a:t> og hvad produceres der i denne kirtel?</a:t>
            </a:r>
          </a:p>
          <a:p>
            <a:r>
              <a:rPr lang="da-DK" sz="1600" dirty="0"/>
              <a:t>3) Forklar negativ feedback - brug figur 217 som hjælp (s. 156) </a:t>
            </a:r>
          </a:p>
          <a:p>
            <a:r>
              <a:rPr lang="da-DK" sz="1600" dirty="0"/>
              <a:t>4) Forklar positiv feedback. </a:t>
            </a:r>
          </a:p>
          <a:p>
            <a:endParaRPr lang="da-DK" sz="2200" dirty="0"/>
          </a:p>
        </p:txBody>
      </p:sp>
    </p:spTree>
    <p:extLst>
      <p:ext uri="{BB962C8B-B14F-4D97-AF65-F5344CB8AC3E}">
        <p14:creationId xmlns:p14="http://schemas.microsoft.com/office/powerpoint/2010/main" val="1707422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8F384DB-D9FF-4416-9955-355E41DDF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da-DK" sz="5400"/>
              <a:t>Sædcellekvalitet og ægkvalitet</a:t>
            </a:r>
          </a:p>
        </p:txBody>
      </p:sp>
      <p:sp>
        <p:nvSpPr>
          <p:cNvPr id="19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9B2936E-B0F1-708E-50DD-31F0BFA4D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da-DK" sz="2400" dirty="0"/>
              <a:t>Find jeres opgave frem fra sidst. </a:t>
            </a:r>
          </a:p>
          <a:p>
            <a:r>
              <a:rPr lang="da-DK" sz="2400" dirty="0"/>
              <a:t>Snak sammen i mindre grupper, der hvor I sidder </a:t>
            </a:r>
            <a:r>
              <a:rPr lang="da-DK" sz="2400" dirty="0">
                <a:sym typeface="Wingdings" panose="05000000000000000000" pitchFamily="2" charset="2"/>
              </a:rPr>
              <a:t> hvad fandt I ud af? </a:t>
            </a:r>
          </a:p>
          <a:p>
            <a:pPr lvl="1"/>
            <a:r>
              <a:rPr lang="da-DK" dirty="0">
                <a:sym typeface="Wingdings" panose="05000000000000000000" pitchFamily="2" charset="2"/>
              </a:rPr>
              <a:t>Hvad påvirker sædkvaliteten hos mænd? </a:t>
            </a:r>
          </a:p>
          <a:p>
            <a:pPr lvl="1"/>
            <a:r>
              <a:rPr lang="da-DK" dirty="0">
                <a:sym typeface="Wingdings" panose="05000000000000000000" pitchFamily="2" charset="2"/>
              </a:rPr>
              <a:t>Hvad påvirker kvaliteten af kvinders æg (modningen mm.) </a:t>
            </a:r>
          </a:p>
          <a:p>
            <a:r>
              <a:rPr lang="da-DK" sz="2400" dirty="0">
                <a:sym typeface="Wingdings" panose="05000000000000000000" pitchFamily="2" charset="2"/>
              </a:rPr>
              <a:t>Når I har snakket om dette, så kommer en eller begge op til tavlen og skriver én af de ting, som I har fundet ud af påvirker kvaliteten af begge dele eller den ene. </a:t>
            </a:r>
          </a:p>
          <a:p>
            <a:r>
              <a:rPr lang="da-DK" sz="2400" dirty="0">
                <a:sym typeface="Wingdings" panose="05000000000000000000" pitchFamily="2" charset="2"/>
              </a:rPr>
              <a:t>Vi samler op på det sammen og diskuterer, hvor man kan støde på disse ting, som påvirker kvaliteten. </a:t>
            </a: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2757778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FEA027B-1F6F-3137-0E7F-618485DA1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da-DK" sz="5400"/>
              <a:t>Film: Hormonregulering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BDD231E-C8C1-F7C3-5D38-F33B6DC4F3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dirty="0">
                <a:hlinkClick r:id="rId2"/>
              </a:rPr>
              <a:t>https://mbscience.dk/fag/aktivitetsrum/sexologi-a1a/cG9zdDoxMDM3</a:t>
            </a:r>
            <a:r>
              <a:rPr lang="da-DK" dirty="0"/>
              <a:t> 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I skal undervejs i filmen besvare det udleveret papir, hvor der står begreber, som forklares i filmen. 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Det skal gøres i hånden og I får mulighed for at skrive det ind på jeres computer bagefter. </a:t>
            </a:r>
          </a:p>
        </p:txBody>
      </p:sp>
    </p:spTree>
    <p:extLst>
      <p:ext uri="{BB962C8B-B14F-4D97-AF65-F5344CB8AC3E}">
        <p14:creationId xmlns:p14="http://schemas.microsoft.com/office/powerpoint/2010/main" val="588730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DFBB480-5062-AB38-3AD1-7AC2A6AA8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da-DK" sz="5400"/>
              <a:t>Opsamling på filmen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AEEA340-AC9B-BBD3-B108-CD7FD2CA7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 fontScale="92500" lnSpcReduction="10000"/>
          </a:bodyPr>
          <a:lstStyle/>
          <a:p>
            <a:r>
              <a:rPr lang="da-DK" sz="2200" dirty="0"/>
              <a:t>Endokrine celler </a:t>
            </a:r>
          </a:p>
          <a:p>
            <a:r>
              <a:rPr lang="da-DK" sz="2200" dirty="0"/>
              <a:t>Negativ feedback </a:t>
            </a:r>
          </a:p>
          <a:p>
            <a:r>
              <a:rPr lang="da-DK" sz="2200" dirty="0"/>
              <a:t>Hypofysen </a:t>
            </a:r>
          </a:p>
          <a:p>
            <a:r>
              <a:rPr lang="da-DK" sz="2200" dirty="0" err="1"/>
              <a:t>Hypothalamus</a:t>
            </a:r>
            <a:r>
              <a:rPr lang="da-DK" sz="2200" dirty="0"/>
              <a:t> </a:t>
            </a:r>
          </a:p>
          <a:p>
            <a:r>
              <a:rPr lang="da-DK" sz="2200" dirty="0"/>
              <a:t>Testosteron </a:t>
            </a:r>
          </a:p>
          <a:p>
            <a:r>
              <a:rPr lang="da-DK" sz="2200" dirty="0"/>
              <a:t>Fedtopløselige hormoner </a:t>
            </a:r>
          </a:p>
          <a:p>
            <a:r>
              <a:rPr lang="da-DK" sz="2200" dirty="0"/>
              <a:t>Vandopløselige hormoner </a:t>
            </a:r>
          </a:p>
          <a:p>
            <a:r>
              <a:rPr lang="da-DK" sz="2200" dirty="0" err="1"/>
              <a:t>Ligand</a:t>
            </a:r>
            <a:r>
              <a:rPr lang="da-DK" sz="2200" dirty="0"/>
              <a:t> </a:t>
            </a:r>
          </a:p>
          <a:p>
            <a:r>
              <a:rPr lang="da-DK" sz="2200" dirty="0"/>
              <a:t>Receptor </a:t>
            </a:r>
          </a:p>
          <a:p>
            <a:r>
              <a:rPr lang="da-DK" sz="2200" dirty="0"/>
              <a:t>Agonist </a:t>
            </a:r>
          </a:p>
          <a:p>
            <a:r>
              <a:rPr lang="da-DK" sz="2200" dirty="0"/>
              <a:t>Antagonist </a:t>
            </a:r>
          </a:p>
        </p:txBody>
      </p:sp>
    </p:spTree>
    <p:extLst>
      <p:ext uri="{BB962C8B-B14F-4D97-AF65-F5344CB8AC3E}">
        <p14:creationId xmlns:p14="http://schemas.microsoft.com/office/powerpoint/2010/main" val="2559586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C230E6E-01E5-338E-6A54-C83B9B118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da-DK" sz="5400"/>
              <a:t>Hormoner – hvad er det?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D56B732-2A0A-1B55-71D1-1FBA1FD54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 lnSpcReduction="10000"/>
          </a:bodyPr>
          <a:lstStyle/>
          <a:p>
            <a:r>
              <a:rPr lang="da-DK" sz="2400" b="1" dirty="0">
                <a:highlight>
                  <a:srgbClr val="FFFF00"/>
                </a:highlight>
              </a:rPr>
              <a:t>Hormoner</a:t>
            </a:r>
            <a:r>
              <a:rPr lang="da-DK" sz="2400" dirty="0"/>
              <a:t> er et signalstof, som har en længerevarende effekt i kroppen. </a:t>
            </a:r>
          </a:p>
          <a:p>
            <a:r>
              <a:rPr lang="da-DK" sz="2400" dirty="0"/>
              <a:t>Hormoner er kemiske stoffer, som frigives til blodet, hvorefter de transporteres rundt i kroppen – forskellige celler reagerer derefter på de forskellige hormoner. </a:t>
            </a:r>
          </a:p>
          <a:p>
            <a:r>
              <a:rPr lang="da-DK" sz="2400" dirty="0"/>
              <a:t>Hormoners overordnet funktion er, at de muliggør kommunikation mellem cellerne over flere forskellige afstande. </a:t>
            </a:r>
          </a:p>
          <a:p>
            <a:r>
              <a:rPr lang="da-DK" sz="2400" dirty="0"/>
              <a:t>Man kalder også hormoner for budbringere, da de leverer beskeder fra ét sted i kroppen til et andet sted. </a:t>
            </a:r>
          </a:p>
          <a:p>
            <a:r>
              <a:rPr lang="da-DK" sz="2400" dirty="0"/>
              <a:t>Hormoner er molekyler, som kun virker på bestemte målceller, som har de rigtige </a:t>
            </a:r>
            <a:r>
              <a:rPr lang="da-DK" sz="2400" b="1" dirty="0">
                <a:highlight>
                  <a:srgbClr val="FFFF00"/>
                </a:highlight>
              </a:rPr>
              <a:t>receptorer</a:t>
            </a:r>
            <a:r>
              <a:rPr lang="da-DK" sz="2400" dirty="0"/>
              <a:t> – nogle receptorer sidder indeni cellen, mens andre sidder udenpå. </a:t>
            </a:r>
          </a:p>
          <a:p>
            <a:r>
              <a:rPr lang="da-DK" sz="2400" dirty="0"/>
              <a:t>Hormoner videregiver deres signal, når de har bundet sig til den bestemte receptor. </a:t>
            </a:r>
          </a:p>
        </p:txBody>
      </p:sp>
    </p:spTree>
    <p:extLst>
      <p:ext uri="{BB962C8B-B14F-4D97-AF65-F5344CB8AC3E}">
        <p14:creationId xmlns:p14="http://schemas.microsoft.com/office/powerpoint/2010/main" val="1180783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04C751F9-CA74-B2AB-B2C1-81908DA0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429" y="230188"/>
            <a:ext cx="8714533" cy="6417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662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B312AC4-8813-ABB9-4794-9570A6262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da-DK" sz="5400"/>
              <a:t>Hormoner - generelt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C025088-EC00-8AD1-9387-E594DC8163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 lnSpcReduction="10000"/>
          </a:bodyPr>
          <a:lstStyle/>
          <a:p>
            <a:r>
              <a:rPr lang="da-DK" dirty="0"/>
              <a:t>Hormonsystemet er med til at regulere kroppens funktioner, så cellerne kan samarbejde. </a:t>
            </a:r>
          </a:p>
          <a:p>
            <a:r>
              <a:rPr lang="da-DK" dirty="0"/>
              <a:t>Det som hormonreguleringen gerne vil opnå er, at kroppen skal være i </a:t>
            </a:r>
            <a:r>
              <a:rPr lang="da-DK" b="1" dirty="0">
                <a:highlight>
                  <a:srgbClr val="FFFF00"/>
                </a:highlight>
              </a:rPr>
              <a:t>homøostase</a:t>
            </a:r>
            <a:r>
              <a:rPr lang="da-DK" dirty="0"/>
              <a:t> (ligevægt). </a:t>
            </a:r>
          </a:p>
          <a:p>
            <a:r>
              <a:rPr lang="da-DK" dirty="0"/>
              <a:t>Et eksempel på homøostase er blodsukkerregulering (insulin), som vi kommer til at beskæftige os med senere i forløbet. </a:t>
            </a:r>
          </a:p>
          <a:p>
            <a:r>
              <a:rPr lang="da-DK" dirty="0"/>
              <a:t>Hormoner produceres i </a:t>
            </a:r>
            <a:r>
              <a:rPr lang="da-DK" b="1" dirty="0">
                <a:highlight>
                  <a:srgbClr val="FFFF00"/>
                </a:highlight>
              </a:rPr>
              <a:t>endokrine kirtler</a:t>
            </a:r>
            <a:r>
              <a:rPr lang="da-DK" dirty="0"/>
              <a:t>, som enten er et organ eller en samling af celler. </a:t>
            </a:r>
          </a:p>
          <a:p>
            <a:r>
              <a:rPr lang="da-DK" dirty="0"/>
              <a:t>Endokrine celler producerer og udskiller hormoner til blodet, og de forskellige endokrine kirtler producerer forskellige hormoner. </a:t>
            </a:r>
          </a:p>
        </p:txBody>
      </p:sp>
    </p:spTree>
    <p:extLst>
      <p:ext uri="{BB962C8B-B14F-4D97-AF65-F5344CB8AC3E}">
        <p14:creationId xmlns:p14="http://schemas.microsoft.com/office/powerpoint/2010/main" val="16663695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1425</TotalTime>
  <Words>881</Words>
  <Application>Microsoft Office PowerPoint</Application>
  <PresentationFormat>Widescreen</PresentationFormat>
  <Paragraphs>85</Paragraphs>
  <Slides>16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Office-tema</vt:lpstr>
      <vt:lpstr>Sexologi modul 3</vt:lpstr>
      <vt:lpstr>Dagens program</vt:lpstr>
      <vt:lpstr>Lektier – læsning om hormoner</vt:lpstr>
      <vt:lpstr>Sædcellekvalitet og ægkvalitet</vt:lpstr>
      <vt:lpstr>Film: Hormonregulering</vt:lpstr>
      <vt:lpstr>Opsamling på filmen</vt:lpstr>
      <vt:lpstr>Hormoner – hvad er det?</vt:lpstr>
      <vt:lpstr>PowerPoint-præsentation</vt:lpstr>
      <vt:lpstr>Hormoner - generelt</vt:lpstr>
      <vt:lpstr>PowerPoint-præsentation</vt:lpstr>
      <vt:lpstr>Hormoner – hvilke findes der?</vt:lpstr>
      <vt:lpstr>Kønshormoner: FSH og LH</vt:lpstr>
      <vt:lpstr>Negativ feedback og positiv</vt:lpstr>
      <vt:lpstr>PowerPoint-præsentation</vt:lpstr>
      <vt:lpstr>Opgave: Feedbackmekanismer </vt:lpstr>
      <vt:lpstr>Næste gang: Menstruation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Sexologi modul 3</dc:title>
  <dc:creator>Taia Varberg</dc:creator>
  <cp:lastModifiedBy>Taia Varberg</cp:lastModifiedBy>
  <cp:revision>6</cp:revision>
  <dcterms:created xsi:type="dcterms:W3CDTF">2024-01-15T11:15:24Z</dcterms:created>
  <dcterms:modified xsi:type="dcterms:W3CDTF">2024-01-19T09:32:05Z</dcterms:modified>
</cp:coreProperties>
</file>