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embeddedFontLst>
    <p:embeddedFont>
      <p:font typeface="Amatic SC"/>
      <p:regular r:id="rId12"/>
      <p:bold r:id="rId13"/>
    </p:embeddedFont>
    <p:embeddedFont>
      <p:font typeface="Source Code Pr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hI/+wHOK/ZbYxaa0epU1DZHVMD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84D7A90-B666-417A-852A-13041FF6FA35}">
  <a:tblStyle styleId="{784D7A90-B666-417A-852A-13041FF6FA3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A3A3A3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AmaticSC-bold.fntdata"/><Relationship Id="rId12" Type="http://schemas.openxmlformats.org/officeDocument/2006/relationships/font" Target="fonts/AmaticSC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SourceCodePro-bold.fntdata"/><Relationship Id="rId14" Type="http://schemas.openxmlformats.org/officeDocument/2006/relationships/font" Target="fonts/SourceCodePro-regular.fntdata"/><Relationship Id="rId17" Type="http://schemas.openxmlformats.org/officeDocument/2006/relationships/font" Target="fonts/SourceCodePro-boldItalic.fntdata"/><Relationship Id="rId16" Type="http://schemas.openxmlformats.org/officeDocument/2006/relationships/font" Target="fonts/SourceCodePro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6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6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" name="Google Shape;38;p14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14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14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</a:pPr>
            <a:r>
              <a:rPr lang="da"/>
              <a:t>Mi casa es su casa </a:t>
            </a:r>
            <a:endParaRPr/>
          </a:p>
        </p:txBody>
      </p:sp>
      <p:sp>
        <p:nvSpPr>
          <p:cNvPr id="57" name="Google Shape;57;p1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</a:pPr>
            <a:r>
              <a:rPr lang="da"/>
              <a:t>Possesive pronomener</a:t>
            </a:r>
            <a:endParaRPr/>
          </a:p>
        </p:txBody>
      </p:sp>
      <p:sp>
        <p:nvSpPr>
          <p:cNvPr id="63" name="Google Shape;63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da"/>
              <a:t>Ejestedsord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da"/>
              <a:t>Hvad er possesive pronomener?</a:t>
            </a:r>
            <a:endParaRPr/>
          </a:p>
        </p:txBody>
      </p:sp>
      <p:sp>
        <p:nvSpPr>
          <p:cNvPr id="69" name="Google Shape;69;p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Possesive pronomener/ejestedsord bruges når der er noget man “ejer”/har et forhold til 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Char char="-"/>
            </a:pP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 madre (min mor)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Char char="-"/>
            </a:pP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Tu bicicleta (din cykel)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Char char="-"/>
            </a:pP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Nuestro amigo (vores ven)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da"/>
              <a:t>Hvordan bruges possesive pronomener på spansk</a:t>
            </a:r>
            <a:endParaRPr/>
          </a:p>
        </p:txBody>
      </p:sp>
      <p:sp>
        <p:nvSpPr>
          <p:cNvPr id="75" name="Google Shape;75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På spansk er det det ejede, der bestemmer formen for det possessive pronomen. 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Det vil sige, at det har betydning, om det f.eks. er  </a:t>
            </a:r>
            <a:r>
              <a:rPr i="1" lang="da" sz="25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 </a:t>
            </a:r>
            <a:r>
              <a:rPr i="1"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</a:t>
            </a: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(una mesa) eller </a:t>
            </a:r>
            <a:r>
              <a:rPr i="1" lang="da" sz="25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flere</a:t>
            </a:r>
            <a:r>
              <a:rPr i="1"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borde</a:t>
            </a: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(mesas)</a:t>
            </a:r>
            <a:endParaRPr sz="25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Det ejedes køn dvs. </a:t>
            </a:r>
            <a:r>
              <a:rPr i="1" lang="da" sz="25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</a:t>
            </a:r>
            <a:r>
              <a:rPr i="1"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mesa</a:t>
            </a:r>
            <a:r>
              <a:rPr lang="da" sz="2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har også betydning </a:t>
            </a:r>
            <a:r>
              <a:rPr i="1" lang="da" sz="1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"/>
          <p:cNvSpPr txBox="1"/>
          <p:nvPr>
            <p:ph type="title"/>
          </p:nvPr>
        </p:nvSpPr>
        <p:spPr>
          <a:xfrm>
            <a:off x="311700" y="365025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da"/>
              <a:t>Skema over </a:t>
            </a:r>
            <a:r>
              <a:rPr lang="da"/>
              <a:t>possessive</a:t>
            </a:r>
            <a:r>
              <a:rPr lang="da"/>
              <a:t> pronominer på spansk</a:t>
            </a:r>
            <a:endParaRPr/>
          </a:p>
        </p:txBody>
      </p:sp>
      <p:graphicFrame>
        <p:nvGraphicFramePr>
          <p:cNvPr id="81" name="Google Shape;81;p5"/>
          <p:cNvGraphicFramePr/>
          <p:nvPr/>
        </p:nvGraphicFramePr>
        <p:xfrm>
          <a:off x="1027050" y="1166025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{784D7A90-B666-417A-852A-13041FF6FA35}</a:tableStyleId>
              </a:tblPr>
              <a:tblGrid>
                <a:gridCol w="2095700"/>
                <a:gridCol w="2575625"/>
                <a:gridCol w="2418575"/>
              </a:tblGrid>
              <a:tr h="71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Ejeren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Det ejede er i singularis (ental)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Det ejede er i pluralis (flertal)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Yo (jeg)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  (min/mit)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Mis (mine)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Tú (du)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 (din/dit)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Tus (dine)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1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Él/ella (Han/hun/den/det)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 (hendes, hans, dens, dets, sin, sit)</a:t>
                      </a:r>
                      <a:endParaRPr b="1"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Sus (hans, hendes, dens, dets, sine)</a:t>
                      </a:r>
                      <a:endParaRPr b="1"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1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Nosotros (vi)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solidFill>
                            <a:srgbClr val="1155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Nuestro/nuestra (vores)</a:t>
                      </a:r>
                      <a:endParaRPr sz="1500" u="none" cap="none" strike="noStrike">
                        <a:solidFill>
                          <a:srgbClr val="1155CC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solidFill>
                            <a:srgbClr val="1155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Nuestros/nuestras (vores)</a:t>
                      </a:r>
                      <a:endParaRPr sz="1500" u="none" cap="none" strike="noStrike">
                        <a:solidFill>
                          <a:srgbClr val="1155CC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Vosotros (I)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solidFill>
                            <a:srgbClr val="1155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Vuestro/vuestra (jeres)</a:t>
                      </a:r>
                      <a:endParaRPr sz="1500" u="none" cap="none" strike="noStrike">
                        <a:solidFill>
                          <a:srgbClr val="1155CC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solidFill>
                            <a:srgbClr val="1155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Vuestros/vuestras (jeres) </a:t>
                      </a:r>
                      <a:endParaRPr sz="1500" u="none" cap="none" strike="noStrike">
                        <a:solidFill>
                          <a:srgbClr val="1155CC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Ellos/ellas (de)</a:t>
                      </a:r>
                      <a:endParaRPr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 (deres)</a:t>
                      </a:r>
                      <a:endParaRPr b="1"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da" sz="15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Sus (deres)</a:t>
                      </a:r>
                      <a:endParaRPr b="1" sz="15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0800" marB="50800" marR="50800" marL="50800">
                    <a:lnL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A3A3A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