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2285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6699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07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2991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0803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565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9974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8540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1359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88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5241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60719-B52E-4F6F-8FCF-EB4045C22491}" type="datetimeFigureOut">
              <a:rPr lang="da-DK" smtClean="0"/>
              <a:t>13-03-2022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486C0-B864-4228-ABEF-524A01276B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4379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accent5"/>
                </a:solidFill>
              </a:rPr>
              <a:t>Funktioner- funktionsmaskinen f(x) </a:t>
            </a:r>
            <a:r>
              <a:rPr lang="da-DK" sz="4000" dirty="0" smtClean="0">
                <a:solidFill>
                  <a:schemeClr val="accent5"/>
                </a:solidFill>
              </a:rPr>
              <a:t>(”f af x”)</a:t>
            </a:r>
            <a:endParaRPr lang="da-DK" sz="4000" dirty="0">
              <a:solidFill>
                <a:schemeClr val="accent5"/>
              </a:solidFill>
            </a:endParaRPr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4329" y="1589088"/>
            <a:ext cx="4520769" cy="41917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Pladsholder til indhold 6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264727" y="1589088"/>
                <a:ext cx="6089073" cy="458787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da-DK" dirty="0" smtClean="0"/>
                  <a:t>Lad os kontrollere: </a:t>
                </a:r>
                <a14:m>
                  <m:oMath xmlns:m="http://schemas.openxmlformats.org/officeDocument/2006/math">
                    <m:r>
                      <a:rPr lang="da-DK" b="0" i="0" smtClean="0">
                        <a:latin typeface="Cambria Math" panose="02040503050406030204" pitchFamily="18" charset="0"/>
                      </a:rPr>
                      <m:t>5−</m:t>
                    </m:r>
                    <m:sSup>
                      <m:sSup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da-DK" b="0" dirty="0" smtClean="0"/>
                  <a:t>  </a:t>
                </a:r>
                <a:r>
                  <a:rPr lang="da-DK" b="0" dirty="0" smtClean="0">
                    <a:solidFill>
                      <a:schemeClr val="accent6"/>
                    </a:solidFill>
                  </a:rPr>
                  <a:t>OK</a:t>
                </a:r>
                <a:endParaRPr lang="da-DK" b="0" dirty="0" smtClean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5−</m:t>
                    </m:r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a-DK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b="0" i="1" smtClean="0">
                        <a:latin typeface="Cambria Math" panose="02040503050406030204" pitchFamily="18" charset="0"/>
                      </a:rPr>
                      <m:t>=5−4=1</m:t>
                    </m:r>
                  </m:oMath>
                </a14:m>
                <a:r>
                  <a:rPr lang="da-DK" dirty="0" smtClean="0"/>
                  <a:t>  </a:t>
                </a:r>
                <a:r>
                  <a:rPr lang="da-DK" dirty="0" smtClean="0">
                    <a:solidFill>
                      <a:schemeClr val="accent6"/>
                    </a:solidFill>
                  </a:rPr>
                  <a:t>OK</a:t>
                </a:r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5−(</m:t>
                    </m:r>
                    <m:sSup>
                      <m:sSupPr>
                        <m:ctrlPr>
                          <a:rPr lang="da-DK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2)</m:t>
                        </m:r>
                      </m:e>
                      <m:sup>
                        <m:r>
                          <a:rPr lang="da-DK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=5−4=1 </m:t>
                    </m:r>
                  </m:oMath>
                </a14:m>
                <a:r>
                  <a:rPr lang="da-DK" dirty="0" smtClean="0">
                    <a:solidFill>
                      <a:schemeClr val="accent6"/>
                    </a:solidFill>
                  </a:rPr>
                  <a:t>OK</a:t>
                </a:r>
                <a:r>
                  <a:rPr lang="da-DK" dirty="0">
                    <a:solidFill>
                      <a:schemeClr val="accent6"/>
                    </a:solidFill>
                  </a:rPr>
                  <a:t> </a:t>
                </a:r>
                <a:r>
                  <a:rPr lang="da-DK" dirty="0" smtClean="0"/>
                  <a:t>vi ser at -2 og 2 giver samme output.</a:t>
                </a:r>
              </a:p>
              <a:p>
                <a:r>
                  <a:rPr lang="da-DK" dirty="0" smtClean="0"/>
                  <a:t>Man kan skrive </a:t>
                </a:r>
                <a:r>
                  <a:rPr lang="da-DK" i="1" dirty="0" smtClean="0"/>
                  <a:t>forskriften for funktionen f op:</a:t>
                </a:r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b="0" i="1" smtClean="0">
                        <a:latin typeface="Cambria Math" panose="02040503050406030204" pitchFamily="18" charset="0"/>
                      </a:rPr>
                      <m:t>=5−</m:t>
                    </m:r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da-DK" dirty="0" smtClean="0"/>
                  <a:t>  vi tester for 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=6:</m:t>
                    </m:r>
                  </m:oMath>
                </a14:m>
                <a:endParaRPr lang="da-DK" b="0" dirty="0" smtClean="0"/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da-DK" b="0" i="1" smtClean="0">
                        <a:latin typeface="Cambria Math" panose="02040503050406030204" pitchFamily="18" charset="0"/>
                      </a:rPr>
                      <m:t>=5−</m:t>
                    </m:r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b="0" i="1" smtClean="0">
                        <a:latin typeface="Cambria Math" panose="02040503050406030204" pitchFamily="18" charset="0"/>
                      </a:rPr>
                      <m:t>=5−36=−31</m:t>
                    </m:r>
                  </m:oMath>
                </a14:m>
                <a:r>
                  <a:rPr lang="da-DK" dirty="0" smtClean="0"/>
                  <a:t> </a:t>
                </a:r>
                <a:r>
                  <a:rPr lang="da-DK" b="0" dirty="0" smtClean="0">
                    <a:solidFill>
                      <a:schemeClr val="accent6"/>
                    </a:solidFill>
                  </a:rPr>
                  <a:t>OK</a:t>
                </a:r>
                <a:endParaRPr lang="da-DK" b="0" dirty="0" smtClean="0"/>
              </a:p>
              <a:p>
                <a:r>
                  <a:rPr lang="da-DK" dirty="0" smtClean="0"/>
                  <a:t>Input kaldes </a:t>
                </a:r>
                <a:r>
                  <a:rPr lang="da-DK" i="1" dirty="0" smtClean="0"/>
                  <a:t>x</a:t>
                </a:r>
                <a:r>
                  <a:rPr lang="da-DK" dirty="0" smtClean="0"/>
                  <a:t> og output kaldes funktions</a:t>
                </a:r>
                <a:r>
                  <a:rPr lang="da-DK" i="1" dirty="0" smtClean="0"/>
                  <a:t>værdien.</a:t>
                </a:r>
                <a:r>
                  <a:rPr lang="da-DK" dirty="0" smtClean="0"/>
                  <a:t> </a:t>
                </a:r>
              </a:p>
            </p:txBody>
          </p:sp>
        </mc:Choice>
        <mc:Fallback xmlns="">
          <p:sp>
            <p:nvSpPr>
              <p:cNvPr id="7" name="Pladsholder til indhold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264727" y="1589088"/>
                <a:ext cx="6089073" cy="4587875"/>
              </a:xfrm>
              <a:blipFill>
                <a:blip r:embed="rId3"/>
                <a:stretch>
                  <a:fillRect l="-1802" t="-305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067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37566"/>
          </a:xfrm>
        </p:spPr>
        <p:txBody>
          <a:bodyPr>
            <a:normAutofit fontScale="90000"/>
          </a:bodyPr>
          <a:lstStyle/>
          <a:p>
            <a:r>
              <a:rPr lang="da-DK" dirty="0" smtClean="0">
                <a:solidFill>
                  <a:schemeClr val="accent5"/>
                </a:solidFill>
              </a:rPr>
              <a:t>Funktioner – eksempler  Husk:</a:t>
            </a:r>
            <a:br>
              <a:rPr lang="da-DK" dirty="0" smtClean="0">
                <a:solidFill>
                  <a:schemeClr val="accent5"/>
                </a:solidFill>
              </a:rPr>
            </a:br>
            <a:r>
              <a:rPr lang="da-DK" sz="4000" dirty="0" smtClean="0"/>
              <a:t>f(-1) betyder x=-1 indsættes på x-plads og </a:t>
            </a:r>
            <a:r>
              <a:rPr lang="da-DK" sz="4000" dirty="0" err="1" smtClean="0"/>
              <a:t>og</a:t>
            </a:r>
            <a:r>
              <a:rPr lang="da-DK" sz="4000" dirty="0" smtClean="0"/>
              <a:t> f(4) betyder at x=4 indsættes på x-plads:</a:t>
            </a:r>
            <a:endParaRPr lang="da-DK" sz="4000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0173" y="2299855"/>
            <a:ext cx="9327929" cy="393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7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6511"/>
          </a:xfrm>
        </p:spPr>
        <p:txBody>
          <a:bodyPr/>
          <a:lstStyle/>
          <a:p>
            <a:r>
              <a:rPr lang="da-DK" dirty="0" smtClean="0">
                <a:solidFill>
                  <a:schemeClr val="accent5"/>
                </a:solidFill>
              </a:rPr>
              <a:t>Funktioner – eksempler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2641" y="1311564"/>
            <a:ext cx="9214933" cy="2966531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219200" y="4488873"/>
            <a:ext cx="8143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smtClean="0"/>
              <a:t>Prøv at sætte </a:t>
            </a:r>
            <a:r>
              <a:rPr lang="da-DK" sz="2400" i="1" dirty="0" smtClean="0"/>
              <a:t>x+1 ind i stedet for x – lav beregning på dit papir:</a:t>
            </a:r>
            <a:endParaRPr lang="da-DK" sz="2400" dirty="0"/>
          </a:p>
        </p:txBody>
      </p:sp>
      <p:sp>
        <p:nvSpPr>
          <p:cNvPr id="6" name="Tekstfelt 5"/>
          <p:cNvSpPr txBox="1"/>
          <p:nvPr/>
        </p:nvSpPr>
        <p:spPr>
          <a:xfrm>
            <a:off x="1362641" y="5163127"/>
            <a:ext cx="89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 smtClean="0"/>
              <a:t>Svar: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98377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smtClean="0">
                <a:solidFill>
                  <a:schemeClr val="accent1"/>
                </a:solidFill>
              </a:rPr>
              <a:t>Grafer – et overblik over en funktions udseende</a:t>
            </a:r>
            <a:endParaRPr lang="da-DK" sz="4000" dirty="0">
              <a:solidFill>
                <a:schemeClr val="accent1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334871"/>
            <a:ext cx="5504765" cy="1186656"/>
          </a:xfrm>
          <a:prstGeom prst="rect">
            <a:avLst/>
          </a:prstGeo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439019" y="1588654"/>
            <a:ext cx="3393238" cy="3610986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90" y="2660434"/>
            <a:ext cx="7636019" cy="393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0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3457"/>
          </a:xfrm>
        </p:spPr>
        <p:txBody>
          <a:bodyPr/>
          <a:lstStyle/>
          <a:p>
            <a:r>
              <a:rPr lang="da-DK" dirty="0" smtClean="0">
                <a:solidFill>
                  <a:schemeClr val="accent1"/>
                </a:solidFill>
              </a:rPr>
              <a:t>Omregning fra funktionsværdi f(x) til x:</a:t>
            </a:r>
            <a:endParaRPr lang="da-DK" dirty="0">
              <a:solidFill>
                <a:schemeClr val="accent1"/>
              </a:solidFill>
            </a:endParaRP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0289" y="1468582"/>
            <a:ext cx="8591579" cy="385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6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875"/>
          </a:xfrm>
        </p:spPr>
        <p:txBody>
          <a:bodyPr>
            <a:normAutofit fontScale="90000"/>
          </a:bodyPr>
          <a:lstStyle/>
          <a:p>
            <a:r>
              <a:rPr lang="da-DK" sz="4000" dirty="0" smtClean="0">
                <a:solidFill>
                  <a:schemeClr val="accent1"/>
                </a:solidFill>
              </a:rPr>
              <a:t>Så er det jeres tur- Lav øvelse 1.5, 1.6 og 1.8 side 15-16 i noter.</a:t>
            </a:r>
            <a:endParaRPr lang="da-DK" sz="4000" dirty="0">
              <a:solidFill>
                <a:schemeClr val="accent1"/>
              </a:solidFill>
            </a:endParaRP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9144" y="1524000"/>
            <a:ext cx="5840129" cy="5076649"/>
          </a:xfrm>
          <a:prstGeom prst="rect">
            <a:avLst/>
          </a:prstGeom>
        </p:spPr>
      </p:pic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56889" y="1635506"/>
            <a:ext cx="5886005" cy="388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25332"/>
          </a:xfrm>
        </p:spPr>
        <p:txBody>
          <a:bodyPr>
            <a:normAutofit/>
          </a:bodyPr>
          <a:lstStyle/>
          <a:p>
            <a:r>
              <a:rPr lang="da-DK" dirty="0" err="1" smtClean="0">
                <a:solidFill>
                  <a:schemeClr val="accent1"/>
                </a:solidFill>
              </a:rPr>
              <a:t>Defintionsmængde</a:t>
            </a:r>
            <a:r>
              <a:rPr lang="da-DK" dirty="0" smtClean="0">
                <a:solidFill>
                  <a:schemeClr val="accent1"/>
                </a:solidFill>
              </a:rPr>
              <a:t> </a:t>
            </a:r>
            <a:r>
              <a:rPr lang="da-DK" sz="3600" dirty="0" smtClean="0">
                <a:solidFill>
                  <a:schemeClr val="accent1"/>
                </a:solidFill>
              </a:rPr>
              <a:t>(mulige x-værdier) </a:t>
            </a:r>
            <a:endParaRPr lang="da-DK" sz="3600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29616"/>
            <a:ext cx="7534275" cy="257175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5" y="4079080"/>
            <a:ext cx="7620000" cy="2162175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816" y="1084185"/>
            <a:ext cx="3638550" cy="3724275"/>
          </a:xfrm>
          <a:prstGeom prst="rect">
            <a:avLst/>
          </a:prstGeom>
        </p:spPr>
      </p:pic>
      <p:sp>
        <p:nvSpPr>
          <p:cNvPr id="11" name="Tekstfelt 10"/>
          <p:cNvSpPr txBox="1"/>
          <p:nvPr/>
        </p:nvSpPr>
        <p:spPr>
          <a:xfrm>
            <a:off x="8372475" y="5255491"/>
            <a:ext cx="3658181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/>
              <a:t>Vi ser at </a:t>
            </a:r>
            <a:r>
              <a:rPr lang="da-DK" sz="2000" dirty="0" smtClean="0">
                <a:solidFill>
                  <a:srgbClr val="FF0000"/>
                </a:solidFill>
              </a:rPr>
              <a:t>definitions-</a:t>
            </a:r>
            <a:endParaRPr lang="da-DK" sz="2000" dirty="0">
              <a:solidFill>
                <a:srgbClr val="FF0000"/>
              </a:solidFill>
            </a:endParaRPr>
          </a:p>
          <a:p>
            <a:r>
              <a:rPr lang="da-DK" sz="2000" dirty="0">
                <a:solidFill>
                  <a:srgbClr val="FF0000"/>
                </a:solidFill>
              </a:rPr>
              <a:t>mængden </a:t>
            </a:r>
            <a:r>
              <a:rPr lang="da-DK" sz="2000" dirty="0"/>
              <a:t>består af alle de tal på </a:t>
            </a:r>
            <a:endParaRPr lang="da-DK" sz="2000" dirty="0" smtClean="0"/>
          </a:p>
          <a:p>
            <a:r>
              <a:rPr lang="da-DK" sz="2000" i="1" dirty="0" smtClean="0"/>
              <a:t>førsteaksen </a:t>
            </a:r>
            <a:r>
              <a:rPr lang="da-DK" sz="2000" i="1" dirty="0"/>
              <a:t>(1)</a:t>
            </a:r>
            <a:r>
              <a:rPr lang="da-DK" sz="2000" dirty="0"/>
              <a:t>,</a:t>
            </a:r>
          </a:p>
          <a:p>
            <a:r>
              <a:rPr lang="da-DK" sz="2000" dirty="0"/>
              <a:t>som grafen dækker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825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4148"/>
          </a:xfrm>
        </p:spPr>
        <p:txBody>
          <a:bodyPr>
            <a:normAutofit/>
          </a:bodyPr>
          <a:lstStyle/>
          <a:p>
            <a:r>
              <a:rPr lang="da-DK" dirty="0" smtClean="0">
                <a:solidFill>
                  <a:schemeClr val="accent1"/>
                </a:solidFill>
              </a:rPr>
              <a:t>Værdimængde</a:t>
            </a:r>
            <a:r>
              <a:rPr lang="da-DK" dirty="0">
                <a:solidFill>
                  <a:schemeClr val="accent1"/>
                </a:solidFill>
              </a:rPr>
              <a:t> </a:t>
            </a:r>
            <a:r>
              <a:rPr lang="da-DK" sz="3600" dirty="0">
                <a:solidFill>
                  <a:schemeClr val="accent1"/>
                </a:solidFill>
              </a:rPr>
              <a:t>(mulige </a:t>
            </a:r>
            <a:r>
              <a:rPr lang="da-DK" sz="3600" dirty="0" smtClean="0">
                <a:solidFill>
                  <a:schemeClr val="accent1"/>
                </a:solidFill>
              </a:rPr>
              <a:t>y-værdier= funktionsværdier)</a:t>
            </a:r>
            <a:endParaRPr lang="da-DK" sz="3600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Værdimængden </a:t>
            </a:r>
            <a:r>
              <a:rPr lang="da-DK" dirty="0" err="1"/>
              <a:t>best°ar</a:t>
            </a:r>
            <a:r>
              <a:rPr lang="da-DK" dirty="0"/>
              <a:t> </a:t>
            </a:r>
            <a:r>
              <a:rPr lang="da-DK" dirty="0" err="1"/>
              <a:t>s°a</a:t>
            </a:r>
            <a:r>
              <a:rPr lang="da-DK" dirty="0"/>
              <a:t> af alle de tal </a:t>
            </a:r>
            <a:r>
              <a:rPr lang="da-DK" dirty="0" err="1"/>
              <a:t>p°a</a:t>
            </a:r>
            <a:endParaRPr lang="da-DK" dirty="0"/>
          </a:p>
          <a:p>
            <a:r>
              <a:rPr lang="da-DK" dirty="0" err="1"/>
              <a:t>andenaksen</a:t>
            </a:r>
            <a:r>
              <a:rPr lang="da-DK" dirty="0"/>
              <a:t>, som grafen dækker.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74618"/>
            <a:ext cx="9303837" cy="3408218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1348971" y="5190836"/>
            <a:ext cx="6132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smtClean="0"/>
              <a:t>Så Værdimængden består så af alle de tal på </a:t>
            </a:r>
            <a:r>
              <a:rPr lang="da-DK" sz="2400" dirty="0" err="1" smtClean="0"/>
              <a:t>andenaksen</a:t>
            </a:r>
            <a:r>
              <a:rPr lang="da-DK" sz="2400" dirty="0" smtClean="0"/>
              <a:t> (2), som grafen dækker. 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636968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Jeres tur: Lav øvelse 1.9 side 16 i noter: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4189" y="1792215"/>
            <a:ext cx="5759738" cy="313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36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275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Office-tema</vt:lpstr>
      <vt:lpstr>Funktioner- funktionsmaskinen f(x) (”f af x”)</vt:lpstr>
      <vt:lpstr>Funktioner – eksempler  Husk: f(-1) betyder x=-1 indsættes på x-plads og og f(4) betyder at x=4 indsættes på x-plads:</vt:lpstr>
      <vt:lpstr>Funktioner – eksempler</vt:lpstr>
      <vt:lpstr>Grafer – et overblik over en funktions udseende</vt:lpstr>
      <vt:lpstr>Omregning fra funktionsværdi f(x) til x:</vt:lpstr>
      <vt:lpstr>Så er det jeres tur- Lav øvelse 1.5, 1.6 og 1.8 side 15-16 i noter.</vt:lpstr>
      <vt:lpstr>Defintionsmængde (mulige x-værdier) </vt:lpstr>
      <vt:lpstr>Værdimængde (mulige y-værdier= funktionsværdier)</vt:lpstr>
      <vt:lpstr>Jeres tur: Lav øvelse 1.9 side 16 i noter: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Funktioner- funktionsmaskinen f(x)</dc:title>
  <dc:creator>Hanne Busk</dc:creator>
  <cp:lastModifiedBy>Hanne Busk</cp:lastModifiedBy>
  <cp:revision>7</cp:revision>
  <dcterms:created xsi:type="dcterms:W3CDTF">2019-09-01T17:42:30Z</dcterms:created>
  <dcterms:modified xsi:type="dcterms:W3CDTF">2022-03-13T19:01:38Z</dcterms:modified>
</cp:coreProperties>
</file>