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PT Sans Narrow"/>
      <p:regular r:id="rId17"/>
      <p:bold r:id="rId18"/>
    </p:embeddedFont>
    <p:embeddedFont>
      <p:font typeface="Open Sans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3" roundtripDataSignature="AMtx7mhlvAHn1Wc89KH/1V7Mays88ZV7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09A4E13-1D6F-4AE1-A756-C65E9A892671}">
  <a:tblStyle styleId="{C09A4E13-1D6F-4AE1-A756-C65E9A89267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bold.fntdata"/><Relationship Id="rId11" Type="http://schemas.openxmlformats.org/officeDocument/2006/relationships/slide" Target="slides/slide5.xml"/><Relationship Id="rId22" Type="http://schemas.openxmlformats.org/officeDocument/2006/relationships/font" Target="fonts/OpenSans-boldItalic.fntdata"/><Relationship Id="rId10" Type="http://schemas.openxmlformats.org/officeDocument/2006/relationships/slide" Target="slides/slide4.xml"/><Relationship Id="rId21" Type="http://schemas.openxmlformats.org/officeDocument/2006/relationships/font" Target="fonts/OpenSans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PTSansNarrow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OpenSans-regular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PTSansNarrow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81f142ff02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g281f142ff02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81f142ff0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g281f142ff0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81f142ff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281f142ff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81f142ff02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g281f142ff02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81f142ff02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g281f142ff02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81f142ff02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g281f142ff02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7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7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7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7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7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7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7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7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7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7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6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6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10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14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14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14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1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da"/>
              <a:t>Verbet </a:t>
            </a:r>
            <a:r>
              <a:rPr i="1" lang="da"/>
              <a:t>gustar</a:t>
            </a:r>
            <a:r>
              <a:rPr lang="da"/>
              <a:t> </a:t>
            </a:r>
            <a:endParaRPr/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81f142ff02_0_2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 sz="3000"/>
              <a:t>Andre verber som gustar (som tager indirekte objekt)</a:t>
            </a:r>
            <a:endParaRPr sz="3000"/>
          </a:p>
        </p:txBody>
      </p:sp>
      <p:sp>
        <p:nvSpPr>
          <p:cNvPr id="127" name="Google Shape;127;g281f142ff02_0_2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28" name="Google Shape;128;g281f142ff02_0_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03900" y="1266325"/>
            <a:ext cx="5889924" cy="358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Betydning - </a:t>
            </a:r>
            <a:r>
              <a:rPr i="1" lang="da"/>
              <a:t>gustar</a:t>
            </a:r>
            <a:endParaRPr i="1"/>
          </a:p>
        </p:txBody>
      </p:sp>
      <p:sp>
        <p:nvSpPr>
          <p:cNvPr id="73" name="Google Shape;73;p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/>
              <a:t>Verbet </a:t>
            </a:r>
            <a:r>
              <a:rPr i="1" lang="da"/>
              <a:t>gustar </a:t>
            </a:r>
            <a:r>
              <a:rPr lang="da"/>
              <a:t>betyder  “at kunne lide”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Eks.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i="1" lang="da"/>
              <a:t>Me gusta el libro (Jeg kan godt lide bogen)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i="1" lang="da"/>
              <a:t>Me gusta bailar (Jeg kan godt lide at danse) 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>
            <p:ph type="title"/>
          </p:nvPr>
        </p:nvSpPr>
        <p:spPr>
          <a:xfrm>
            <a:off x="189225" y="147600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Indirekte objektspronomen</a:t>
            </a:r>
            <a:endParaRPr/>
          </a:p>
        </p:txBody>
      </p:sp>
      <p:sp>
        <p:nvSpPr>
          <p:cNvPr id="79" name="Google Shape;79;p3"/>
          <p:cNvSpPr txBox="1"/>
          <p:nvPr>
            <p:ph idx="1" type="body"/>
          </p:nvPr>
        </p:nvSpPr>
        <p:spPr>
          <a:xfrm>
            <a:off x="189225" y="726150"/>
            <a:ext cx="8520600" cy="36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/>
              <a:t>Verbet gustar er anderledes fra de “normale” verber, da man bruger det indirekte objektspronomen foran verbet: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mí) 						</a:t>
            </a:r>
            <a:r>
              <a:rPr b="1" lang="da"/>
              <a:t>me </a:t>
            </a:r>
            <a:r>
              <a:rPr lang="da"/>
              <a:t>gusta/gustan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tí) 						</a:t>
            </a:r>
            <a:r>
              <a:rPr b="1" lang="da"/>
              <a:t>te </a:t>
            </a:r>
            <a:r>
              <a:rPr lang="da"/>
              <a:t>gusta/gustan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él/ella) 					</a:t>
            </a:r>
            <a:r>
              <a:rPr b="1" lang="da"/>
              <a:t>le </a:t>
            </a:r>
            <a:r>
              <a:rPr lang="da"/>
              <a:t>gusta/gustan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nosotros/nosotras) 		</a:t>
            </a:r>
            <a:r>
              <a:rPr b="1" lang="da"/>
              <a:t>nos </a:t>
            </a:r>
            <a:r>
              <a:rPr lang="da"/>
              <a:t>gusta/gustan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vosototros/vosotras) 		</a:t>
            </a:r>
            <a:r>
              <a:rPr b="1" lang="da"/>
              <a:t>Os</a:t>
            </a:r>
            <a:r>
              <a:rPr lang="da"/>
              <a:t> gusta/gustan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da"/>
              <a:t>(A ellos/ellas) 				</a:t>
            </a:r>
            <a:r>
              <a:rPr b="1" lang="da"/>
              <a:t>Les </a:t>
            </a:r>
            <a:r>
              <a:rPr lang="da"/>
              <a:t>gusta/gustan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81f142ff02_0_6"/>
          <p:cNvSpPr txBox="1"/>
          <p:nvPr>
            <p:ph type="title"/>
          </p:nvPr>
        </p:nvSpPr>
        <p:spPr>
          <a:xfrm>
            <a:off x="311700" y="483600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3600"/>
              <a:buNone/>
            </a:pPr>
            <a:r>
              <a:rPr i="1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Gustar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 oversættes ofte med ’</a:t>
            </a:r>
            <a:r>
              <a:rPr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at behage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’. Så når man ’</a:t>
            </a:r>
            <a:r>
              <a:rPr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kan lide noget eller nogen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’, siger man på spansk, at noget eller nogen ’</a:t>
            </a:r>
            <a:r>
              <a:rPr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behager en’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. Hermed vender man tingene på hovedet i forhold til dansk, og det kræver, at man som dansker tænker sig godt om, når man skal bruge verbet </a:t>
            </a:r>
            <a:r>
              <a:rPr b="0" i="1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gustar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sz="1500"/>
          </a:p>
        </p:txBody>
      </p:sp>
      <p:sp>
        <p:nvSpPr>
          <p:cNvPr id="85" name="Google Shape;85;g281f142ff02_0_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id="86" name="Google Shape;86;g281f142ff02_0_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0900" y="1550375"/>
            <a:ext cx="3774374" cy="2111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281f142ff02_0_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80600" y="1681975"/>
            <a:ext cx="3196800" cy="2807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 txBox="1"/>
          <p:nvPr>
            <p:ph type="title"/>
          </p:nvPr>
        </p:nvSpPr>
        <p:spPr>
          <a:xfrm>
            <a:off x="165225" y="1476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Entals- og flertalsbøjning </a:t>
            </a:r>
            <a:endParaRPr/>
          </a:p>
        </p:txBody>
      </p:sp>
      <p:sp>
        <p:nvSpPr>
          <p:cNvPr id="93" name="Google Shape;93;p4"/>
          <p:cNvSpPr txBox="1"/>
          <p:nvPr>
            <p:ph idx="1" type="body"/>
          </p:nvPr>
        </p:nvSpPr>
        <p:spPr>
          <a:xfrm>
            <a:off x="165225" y="8550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/>
              <a:t>Verbet gustar er også specielt, da det bøjes enten i ental eller flertal afhængigt af, hvad man godt kan lide (hvad der behager en)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94" name="Google Shape;94;p4"/>
          <p:cNvGraphicFramePr/>
          <p:nvPr/>
        </p:nvGraphicFramePr>
        <p:xfrm>
          <a:off x="165225" y="1698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{C09A4E13-1D6F-4AE1-A756-C65E9A892671}</a:tableStyleId>
              </a:tblPr>
              <a:tblGrid>
                <a:gridCol w="4406775"/>
                <a:gridCol w="4406775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da" sz="1400" u="none" cap="none" strike="noStrike"/>
                        <a:t>Entalsbøjning   </a:t>
                      </a:r>
                      <a:r>
                        <a:rPr b="1" lang="da" sz="1400" u="none" cap="none" strike="noStrike">
                          <a:solidFill>
                            <a:schemeClr val="accent2"/>
                          </a:solidFill>
                        </a:rPr>
                        <a:t>GUSTA</a:t>
                      </a:r>
                      <a:endParaRPr b="1" sz="1400" u="none" cap="none" strike="noStrike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da" sz="1400" u="none" cap="none" strike="noStrike"/>
                        <a:t>Flertalsbøjning</a:t>
                      </a:r>
                      <a:r>
                        <a:rPr lang="da" sz="1400" u="none" cap="none" strike="noStrike"/>
                        <a:t> </a:t>
                      </a:r>
                      <a:r>
                        <a:rPr b="1" lang="da" sz="1400" u="none" cap="none" strike="noStrike">
                          <a:solidFill>
                            <a:schemeClr val="accent2"/>
                          </a:solidFill>
                        </a:rPr>
                        <a:t>GUSTAN</a:t>
                      </a:r>
                      <a:endParaRPr b="1" sz="1400" u="none" cap="none" strike="noStrike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Verbet bøjes i ental (gusta) når det man godt kan lide er i </a:t>
                      </a:r>
                      <a:r>
                        <a:rPr lang="da" sz="1400" u="sng" cap="none" strike="noStrike"/>
                        <a:t>ental</a:t>
                      </a:r>
                      <a:r>
                        <a:rPr lang="da" sz="1400" u="none" cap="none" strike="noStrike"/>
                        <a:t>: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Me </a:t>
                      </a:r>
                      <a:r>
                        <a:rPr b="1" i="1" lang="da" sz="1400" u="none" cap="none" strike="noStrike"/>
                        <a:t>gusta </a:t>
                      </a:r>
                      <a:r>
                        <a:rPr i="1" lang="da" sz="1400" u="none" cap="none" strike="noStrike"/>
                        <a:t>el libro (Jeg kan godt lide bogen)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Os  </a:t>
                      </a:r>
                      <a:r>
                        <a:rPr b="1" i="1" lang="da" sz="1400" u="none" cap="none" strike="noStrike"/>
                        <a:t>gusta</a:t>
                      </a:r>
                      <a:r>
                        <a:rPr i="1" lang="da" sz="1400" u="none" cap="none" strike="noStrike"/>
                        <a:t> el coche (I kan godt lide bilen)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Verbet bøjes også i ental, når der kommer </a:t>
                      </a:r>
                      <a:r>
                        <a:rPr lang="da" sz="1400" u="sng" cap="none" strike="noStrike"/>
                        <a:t>et verbum</a:t>
                      </a:r>
                      <a:r>
                        <a:rPr lang="da" sz="1400" u="none" cap="none" strike="noStrike"/>
                        <a:t> (i infinitiv) bagefter. Dvs. når man godt kan lide at lave en aktivitet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Me </a:t>
                      </a:r>
                      <a:r>
                        <a:rPr b="1" i="1" lang="da" sz="1400" u="none" cap="none" strike="noStrike"/>
                        <a:t>gusta </a:t>
                      </a:r>
                      <a:r>
                        <a:rPr i="1" lang="da" sz="1400" u="none" cap="none" strike="noStrike"/>
                        <a:t>cocinar (Jeg kan godt lide at lave mad)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Les </a:t>
                      </a:r>
                      <a:r>
                        <a:rPr b="1" i="1" lang="da" sz="1400" u="none" cap="none" strike="noStrike"/>
                        <a:t>gusta </a:t>
                      </a:r>
                      <a:r>
                        <a:rPr i="1" lang="da" sz="1400" u="none" cap="none" strike="noStrike"/>
                        <a:t>bailar (De kan godt lide at danse)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Verbet bøjes i flertal, når det man godt kan lide står i flertal: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Me </a:t>
                      </a:r>
                      <a:r>
                        <a:rPr b="1" i="1" lang="da" sz="1400" u="none" cap="none" strike="noStrike"/>
                        <a:t>gustan </a:t>
                      </a:r>
                      <a:r>
                        <a:rPr i="1" lang="da" sz="1400" u="none" cap="none" strike="noStrike"/>
                        <a:t>los libros (Jeg kan godt lide bøgerne)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Os  </a:t>
                      </a:r>
                      <a:r>
                        <a:rPr b="1" i="1" lang="da" sz="1400" u="none" cap="none" strike="noStrike"/>
                        <a:t>gustan</a:t>
                      </a:r>
                      <a:r>
                        <a:rPr i="1" lang="da" sz="1400" u="none" cap="none" strike="noStrike"/>
                        <a:t> los coches (I kan godt lide bilerne)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Les </a:t>
                      </a:r>
                      <a:r>
                        <a:rPr b="1" i="1" lang="da" sz="1400" u="none" cap="none" strike="noStrike"/>
                        <a:t>gustan </a:t>
                      </a:r>
                      <a:r>
                        <a:rPr i="1" lang="da" sz="1400" u="none" cap="none" strike="noStrike"/>
                        <a:t>las mesas (De kan godt lide bordene)</a:t>
                      </a:r>
                      <a:endParaRPr i="1"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81f142ff02_0_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Læg mærke til, hvor “no” indsættes</a:t>
            </a:r>
            <a:endParaRPr/>
          </a:p>
        </p:txBody>
      </p:sp>
      <p:sp>
        <p:nvSpPr>
          <p:cNvPr id="100" name="Google Shape;100;g281f142ff02_0_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01" name="Google Shape;101;g281f142ff0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2478" y="1071622"/>
            <a:ext cx="5411399" cy="3497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81f142ff02_0_3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Eksempler - indsæt </a:t>
            </a:r>
            <a:r>
              <a:rPr i="1" lang="da"/>
              <a:t>gusta </a:t>
            </a:r>
            <a:r>
              <a:rPr lang="da"/>
              <a:t>eller </a:t>
            </a:r>
            <a:r>
              <a:rPr i="1" lang="da"/>
              <a:t>gustan</a:t>
            </a:r>
            <a:r>
              <a:rPr lang="da"/>
              <a:t> </a:t>
            </a:r>
            <a:endParaRPr/>
          </a:p>
        </p:txBody>
      </p:sp>
      <p:sp>
        <p:nvSpPr>
          <p:cNvPr id="107" name="Google Shape;107;g281f142ff02_0_35"/>
          <p:cNvSpPr txBox="1"/>
          <p:nvPr>
            <p:ph idx="1" type="body"/>
          </p:nvPr>
        </p:nvSpPr>
        <p:spPr>
          <a:xfrm>
            <a:off x="0" y="1266325"/>
            <a:ext cx="91440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Me _________________la pintura  (jeg kan godt lide maleriet)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Me_________________las pinturas de Frida Kahlo (Jeg kan godt lide Frida Kahlos               malerier) 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¿Te______________bailar? (Kan du lide at danse?)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No les___________bailar  (De kan ikke lide at danse)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¿No le______________las flores rojas? (Kan han/hun/den ikke lide røde blomster?)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81f142ff02_0_1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13" name="Google Shape;113;g281f142ff02_0_1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14" name="Google Shape;114;g281f142ff02_0_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4613" y="871725"/>
            <a:ext cx="8131874" cy="3206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81f142ff02_0_2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20" name="Google Shape;120;g281f142ff02_0_2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21" name="Google Shape;121;g281f142ff02_0_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475" y="445025"/>
            <a:ext cx="8303024" cy="4155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