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48" r:id="rId4"/>
  </p:sldMasterIdLst>
  <p:sldIdLst>
    <p:sldId id="256" r:id="rId5"/>
    <p:sldId id="257" r:id="rId6"/>
    <p:sldId id="258" r:id="rId7"/>
    <p:sldId id="260" r:id="rId8"/>
    <p:sldId id="259" r:id="rId9"/>
    <p:sldId id="261" r:id="rId10"/>
    <p:sldId id="262" r:id="rId11"/>
    <p:sldId id="272" r:id="rId12"/>
    <p:sldId id="264" r:id="rId13"/>
    <p:sldId id="265" r:id="rId14"/>
    <p:sldId id="266" r:id="rId15"/>
    <p:sldId id="267" r:id="rId16"/>
    <p:sldId id="268" r:id="rId17"/>
    <p:sldId id="269" r:id="rId18"/>
    <p:sldId id="273" r:id="rId19"/>
    <p:sldId id="270" r:id="rId20"/>
    <p:sldId id="271" r:id="rId21"/>
    <p:sldId id="263" r:id="rId22"/>
    <p:sldId id="277" r:id="rId23"/>
    <p:sldId id="275" r:id="rId24"/>
    <p:sldId id="278" r:id="rId25"/>
    <p:sldId id="276" r:id="rId26"/>
    <p:sldId id="279"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3A4D4-8BC5-3224-818D-C0CA9FCFE97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E3E68A1-169B-6F58-8F2F-18731AF9DA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A40BC23-53BD-26C8-CFBB-0A9B970F0F8D}"/>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5" name="Pladsholder til sidefod 4">
            <a:extLst>
              <a:ext uri="{FF2B5EF4-FFF2-40B4-BE49-F238E27FC236}">
                <a16:creationId xmlns:a16="http://schemas.microsoft.com/office/drawing/2014/main" id="{EEB8BC58-D46B-F20C-5494-43F3939E50D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4B7EEA-C978-2B46-A0E1-843B7577CC8E}"/>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79955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23878-08DE-2394-2C97-AC308BAAA2D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97880B2-AECA-D6FD-213E-88634CC61D4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1768431-6D8E-BBFE-F5E5-A15741682A0A}"/>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5" name="Pladsholder til sidefod 4">
            <a:extLst>
              <a:ext uri="{FF2B5EF4-FFF2-40B4-BE49-F238E27FC236}">
                <a16:creationId xmlns:a16="http://schemas.microsoft.com/office/drawing/2014/main" id="{FCB0FF53-9A41-ACD0-454C-8555289C358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F79F3B3-5F7C-B955-7FD5-BAA7F95B7239}"/>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332910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B3D2CAB-14B6-4948-5AC2-B5C6F504027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A728375-5720-11C7-5D2C-D1004B4D26C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1152B4C-8395-D189-2BCF-AA9D51FB448B}"/>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5" name="Pladsholder til sidefod 4">
            <a:extLst>
              <a:ext uri="{FF2B5EF4-FFF2-40B4-BE49-F238E27FC236}">
                <a16:creationId xmlns:a16="http://schemas.microsoft.com/office/drawing/2014/main" id="{195D5444-A74F-0326-E943-AAECD4AF6B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4470E9A-B984-6278-BB4F-620E0F99697A}"/>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164899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8DF3B15-F52A-0135-7601-0BCCF005AC6B}"/>
              </a:ext>
            </a:extLst>
          </p:cNvPr>
          <p:cNvSpPr>
            <a:spLocks noGrp="1"/>
          </p:cNvSpPr>
          <p:nvPr>
            <p:ph type="dt" sz="half" idx="10"/>
          </p:nvPr>
        </p:nvSpPr>
        <p:spPr/>
        <p:txBody>
          <a:bodyPr/>
          <a:lstStyle/>
          <a:p>
            <a:fld id="{46FA0F74-C864-4C2A-8903-B02C0C6890A6}" type="datetimeFigureOut">
              <a:rPr lang="da-DK" smtClean="0"/>
              <a:t>03-05-2024</a:t>
            </a:fld>
            <a:endParaRPr lang="da-DK"/>
          </a:p>
        </p:txBody>
      </p:sp>
      <p:sp>
        <p:nvSpPr>
          <p:cNvPr id="3" name="Pladsholder til sidefod 2">
            <a:extLst>
              <a:ext uri="{FF2B5EF4-FFF2-40B4-BE49-F238E27FC236}">
                <a16:creationId xmlns:a16="http://schemas.microsoft.com/office/drawing/2014/main" id="{D2198E13-1F85-50F3-87A6-3B20CD4A0ED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02E350A-CBD2-FDC7-6007-7EC1EBEB0421}"/>
              </a:ext>
            </a:extLst>
          </p:cNvPr>
          <p:cNvSpPr>
            <a:spLocks noGrp="1"/>
          </p:cNvSpPr>
          <p:nvPr>
            <p:ph type="sldNum" sz="quarter" idx="12"/>
          </p:nvPr>
        </p:nvSpPr>
        <p:spPr/>
        <p:txBody>
          <a:bodyPr/>
          <a:lstStyle/>
          <a:p>
            <a:fld id="{746C8D40-EE48-4C46-86F0-1B6C1BDD39C0}" type="slidenum">
              <a:rPr lang="da-DK" smtClean="0"/>
              <a:t>‹nr.›</a:t>
            </a:fld>
            <a:endParaRPr lang="da-DK"/>
          </a:p>
        </p:txBody>
      </p:sp>
    </p:spTree>
    <p:extLst>
      <p:ext uri="{BB962C8B-B14F-4D97-AF65-F5344CB8AC3E}">
        <p14:creationId xmlns:p14="http://schemas.microsoft.com/office/powerpoint/2010/main" val="150051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4CF3C-63ED-E52F-BFA3-8F62B51000E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0C6B5FE-8A94-5585-F955-EBCD8482D60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E81F8B-010F-2B05-F9B6-0193B53E4ACF}"/>
              </a:ext>
            </a:extLst>
          </p:cNvPr>
          <p:cNvSpPr>
            <a:spLocks noGrp="1"/>
          </p:cNvSpPr>
          <p:nvPr>
            <p:ph type="dt" sz="half" idx="10"/>
          </p:nvPr>
        </p:nvSpPr>
        <p:spPr/>
        <p:txBody>
          <a:bodyPr/>
          <a:lstStyle/>
          <a:p>
            <a:fld id="{46FA0F74-C864-4C2A-8903-B02C0C6890A6}" type="datetimeFigureOut">
              <a:rPr lang="da-DK" smtClean="0"/>
              <a:t>03-05-2024</a:t>
            </a:fld>
            <a:endParaRPr lang="da-DK"/>
          </a:p>
        </p:txBody>
      </p:sp>
      <p:sp>
        <p:nvSpPr>
          <p:cNvPr id="5" name="Pladsholder til sidefod 4">
            <a:extLst>
              <a:ext uri="{FF2B5EF4-FFF2-40B4-BE49-F238E27FC236}">
                <a16:creationId xmlns:a16="http://schemas.microsoft.com/office/drawing/2014/main" id="{0E35368A-4E98-4D01-0CC5-65800BBCF53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6D7A9CF-6912-6AEF-9323-1353CDBF42B3}"/>
              </a:ext>
            </a:extLst>
          </p:cNvPr>
          <p:cNvSpPr>
            <a:spLocks noGrp="1"/>
          </p:cNvSpPr>
          <p:nvPr>
            <p:ph type="sldNum" sz="quarter" idx="12"/>
          </p:nvPr>
        </p:nvSpPr>
        <p:spPr/>
        <p:txBody>
          <a:bodyPr/>
          <a:lstStyle/>
          <a:p>
            <a:fld id="{746C8D40-EE48-4C46-86F0-1B6C1BDD39C0}" type="slidenum">
              <a:rPr lang="da-DK" smtClean="0"/>
              <a:t>‹nr.›</a:t>
            </a:fld>
            <a:endParaRPr lang="da-DK"/>
          </a:p>
        </p:txBody>
      </p:sp>
    </p:spTree>
    <p:extLst>
      <p:ext uri="{BB962C8B-B14F-4D97-AF65-F5344CB8AC3E}">
        <p14:creationId xmlns:p14="http://schemas.microsoft.com/office/powerpoint/2010/main" val="285140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3FDB4-452F-F502-839A-FEC2FE63300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44DD1C3-95AB-3B3F-DF47-0DE5BBB7EAB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3B723F8-DF45-BBB1-6B8F-217123322359}"/>
              </a:ext>
            </a:extLst>
          </p:cNvPr>
          <p:cNvSpPr>
            <a:spLocks noGrp="1"/>
          </p:cNvSpPr>
          <p:nvPr>
            <p:ph type="dt" sz="half" idx="10"/>
          </p:nvPr>
        </p:nvSpPr>
        <p:spPr/>
        <p:txBody>
          <a:bodyPr/>
          <a:lstStyle/>
          <a:p>
            <a:fld id="{8E54807B-C7D4-4555-8BE9-8E0C8BAB0012}" type="datetimeFigureOut">
              <a:rPr lang="da-DK" smtClean="0"/>
              <a:t>03-05-2024</a:t>
            </a:fld>
            <a:endParaRPr lang="da-DK"/>
          </a:p>
        </p:txBody>
      </p:sp>
      <p:sp>
        <p:nvSpPr>
          <p:cNvPr id="5" name="Pladsholder til sidefod 4">
            <a:extLst>
              <a:ext uri="{FF2B5EF4-FFF2-40B4-BE49-F238E27FC236}">
                <a16:creationId xmlns:a16="http://schemas.microsoft.com/office/drawing/2014/main" id="{0A72F918-4C4F-3B5A-6866-44FED2281D3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EBA0B8-47BC-D0F4-2D37-AA0F84C296A1}"/>
              </a:ext>
            </a:extLst>
          </p:cNvPr>
          <p:cNvSpPr>
            <a:spLocks noGrp="1"/>
          </p:cNvSpPr>
          <p:nvPr>
            <p:ph type="sldNum" sz="quarter" idx="12"/>
          </p:nvPr>
        </p:nvSpPr>
        <p:spPr/>
        <p:txBody>
          <a:bodyPr/>
          <a:lstStyle/>
          <a:p>
            <a:fld id="{A7C0DDCF-4B89-4048-83E2-CCE2E8BD5EA5}" type="slidenum">
              <a:rPr lang="da-DK" smtClean="0"/>
              <a:t>‹nr.›</a:t>
            </a:fld>
            <a:endParaRPr lang="da-DK"/>
          </a:p>
        </p:txBody>
      </p:sp>
    </p:spTree>
    <p:extLst>
      <p:ext uri="{BB962C8B-B14F-4D97-AF65-F5344CB8AC3E}">
        <p14:creationId xmlns:p14="http://schemas.microsoft.com/office/powerpoint/2010/main" val="1260382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C7F17-BFAF-D5C0-3471-DC7469CB9F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D2F4B84-62B0-4A7F-30C7-AEAAD91E424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4225FB8-54C9-E41C-0F90-1B3A095022F1}"/>
              </a:ext>
            </a:extLst>
          </p:cNvPr>
          <p:cNvSpPr>
            <a:spLocks noGrp="1"/>
          </p:cNvSpPr>
          <p:nvPr>
            <p:ph type="dt" sz="half" idx="10"/>
          </p:nvPr>
        </p:nvSpPr>
        <p:spPr/>
        <p:txBody>
          <a:bodyPr/>
          <a:lstStyle/>
          <a:p>
            <a:fld id="{E0B663BD-7946-42F7-B4DD-B4D3DF4BE5D2}" type="datetimeFigureOut">
              <a:rPr lang="da-DK" smtClean="0"/>
              <a:t>03-05-2024</a:t>
            </a:fld>
            <a:endParaRPr lang="da-DK"/>
          </a:p>
        </p:txBody>
      </p:sp>
      <p:sp>
        <p:nvSpPr>
          <p:cNvPr id="5" name="Pladsholder til sidefod 4">
            <a:extLst>
              <a:ext uri="{FF2B5EF4-FFF2-40B4-BE49-F238E27FC236}">
                <a16:creationId xmlns:a16="http://schemas.microsoft.com/office/drawing/2014/main" id="{DEAC3BCD-FC3D-D148-236B-51CDA346AE3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87B8D24-8A9B-22EB-D0E4-608C83E6D1AD}"/>
              </a:ext>
            </a:extLst>
          </p:cNvPr>
          <p:cNvSpPr>
            <a:spLocks noGrp="1"/>
          </p:cNvSpPr>
          <p:nvPr>
            <p:ph type="sldNum" sz="quarter" idx="12"/>
          </p:nvPr>
        </p:nvSpPr>
        <p:spPr/>
        <p:txBody>
          <a:bodyPr/>
          <a:lstStyle/>
          <a:p>
            <a:fld id="{4CEBAF9E-CF0A-4A38-8B1D-26007A02DE49}" type="slidenum">
              <a:rPr lang="da-DK" smtClean="0"/>
              <a:t>‹nr.›</a:t>
            </a:fld>
            <a:endParaRPr lang="da-DK"/>
          </a:p>
        </p:txBody>
      </p:sp>
    </p:spTree>
    <p:extLst>
      <p:ext uri="{BB962C8B-B14F-4D97-AF65-F5344CB8AC3E}">
        <p14:creationId xmlns:p14="http://schemas.microsoft.com/office/powerpoint/2010/main" val="2360330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BB2E64C-BE1C-F09A-22DE-E48C2710AC6F}"/>
              </a:ext>
            </a:extLst>
          </p:cNvPr>
          <p:cNvSpPr>
            <a:spLocks noGrp="1"/>
          </p:cNvSpPr>
          <p:nvPr>
            <p:ph type="dt" sz="half" idx="10"/>
          </p:nvPr>
        </p:nvSpPr>
        <p:spPr/>
        <p:txBody>
          <a:bodyPr/>
          <a:lstStyle/>
          <a:p>
            <a:fld id="{E0B663BD-7946-42F7-B4DD-B4D3DF4BE5D2}" type="datetimeFigureOut">
              <a:rPr lang="da-DK" smtClean="0"/>
              <a:t>03-05-2024</a:t>
            </a:fld>
            <a:endParaRPr lang="da-DK"/>
          </a:p>
        </p:txBody>
      </p:sp>
      <p:sp>
        <p:nvSpPr>
          <p:cNvPr id="3" name="Pladsholder til sidefod 2">
            <a:extLst>
              <a:ext uri="{FF2B5EF4-FFF2-40B4-BE49-F238E27FC236}">
                <a16:creationId xmlns:a16="http://schemas.microsoft.com/office/drawing/2014/main" id="{3BE3D0C7-5B65-71BC-F63E-A86A3A276D4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4C0E766-3438-720D-11C5-4E2FE87B6C16}"/>
              </a:ext>
            </a:extLst>
          </p:cNvPr>
          <p:cNvSpPr>
            <a:spLocks noGrp="1"/>
          </p:cNvSpPr>
          <p:nvPr>
            <p:ph type="sldNum" sz="quarter" idx="12"/>
          </p:nvPr>
        </p:nvSpPr>
        <p:spPr/>
        <p:txBody>
          <a:bodyPr/>
          <a:lstStyle/>
          <a:p>
            <a:fld id="{4CEBAF9E-CF0A-4A38-8B1D-26007A02DE49}" type="slidenum">
              <a:rPr lang="da-DK" smtClean="0"/>
              <a:t>‹nr.›</a:t>
            </a:fld>
            <a:endParaRPr lang="da-DK"/>
          </a:p>
        </p:txBody>
      </p:sp>
    </p:spTree>
    <p:extLst>
      <p:ext uri="{BB962C8B-B14F-4D97-AF65-F5344CB8AC3E}">
        <p14:creationId xmlns:p14="http://schemas.microsoft.com/office/powerpoint/2010/main" val="379492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BD910-546B-3913-D53B-487AB4CE45C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7972F7F-1CA9-F8BD-0F13-BBE0401B77C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FF08450-82E6-4781-AC1C-C68110746D12}"/>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5" name="Pladsholder til sidefod 4">
            <a:extLst>
              <a:ext uri="{FF2B5EF4-FFF2-40B4-BE49-F238E27FC236}">
                <a16:creationId xmlns:a16="http://schemas.microsoft.com/office/drawing/2014/main" id="{BB1DAA96-8424-30A4-1139-29381ED3514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947D275-85D1-DBB9-57F6-EA57BA45C404}"/>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42589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3F2C7-DAC4-EED6-3362-39195AA7D39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06515F9-233F-57E4-F6AF-8624B9DDF3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54010D5-945F-82C9-FEDC-C64D0C284589}"/>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5" name="Pladsholder til sidefod 4">
            <a:extLst>
              <a:ext uri="{FF2B5EF4-FFF2-40B4-BE49-F238E27FC236}">
                <a16:creationId xmlns:a16="http://schemas.microsoft.com/office/drawing/2014/main" id="{BF9479CE-52A0-1D5A-AB24-83C612CB0F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16C7B78-0374-FCBB-E422-7459668B7896}"/>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393103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0C73E-13CB-42AB-BFED-0FF41E5220A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A91C2D3-FAA2-A415-7B04-37B8BD9DD72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D8AB200-9BEC-7C19-8453-447DE0E07D2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FB64034-9614-D310-B281-2D209ABE300E}"/>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6" name="Pladsholder til sidefod 5">
            <a:extLst>
              <a:ext uri="{FF2B5EF4-FFF2-40B4-BE49-F238E27FC236}">
                <a16:creationId xmlns:a16="http://schemas.microsoft.com/office/drawing/2014/main" id="{2D5FBA9D-D980-D661-5DB0-745A5ECDA19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D2069DE-2830-9984-FCD2-BC07578E3C3B}"/>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178969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4F7BB-0A79-1089-48CF-0A2180F4D82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4816DCE-BA9C-5872-64B9-5986893A8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FF16B5F-B663-E9B4-DBCE-04F4054308E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C284057-812F-BB9E-D664-7D170A9B6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E1CAE9F-85F4-604C-8DA0-003610E151A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7979B32-44BE-D375-1325-CB4D312A8524}"/>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8" name="Pladsholder til sidefod 7">
            <a:extLst>
              <a:ext uri="{FF2B5EF4-FFF2-40B4-BE49-F238E27FC236}">
                <a16:creationId xmlns:a16="http://schemas.microsoft.com/office/drawing/2014/main" id="{F03ACACB-B551-9791-C430-79A08CA5F29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D3A6EFD-28E1-80B7-DFBD-68A00A9F775A}"/>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310712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9782D-3011-A3EB-A3B2-FDC496ACD2C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5FDD631-E222-2A93-8CC3-834F9BAA6476}"/>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4" name="Pladsholder til sidefod 3">
            <a:extLst>
              <a:ext uri="{FF2B5EF4-FFF2-40B4-BE49-F238E27FC236}">
                <a16:creationId xmlns:a16="http://schemas.microsoft.com/office/drawing/2014/main" id="{67FCE816-7E6F-89B9-74B4-2AEAEB9BDC9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FE9169C-7EFB-E6B8-0351-648246D1D6D4}"/>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122426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DA8B91E-DB7E-D56B-52AE-BBDFB74EB0E5}"/>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3" name="Pladsholder til sidefod 2">
            <a:extLst>
              <a:ext uri="{FF2B5EF4-FFF2-40B4-BE49-F238E27FC236}">
                <a16:creationId xmlns:a16="http://schemas.microsoft.com/office/drawing/2014/main" id="{578487BF-1D16-FBF3-2133-4F72A957C44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16210C3-897D-5760-28F8-609FCD070881}"/>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11269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6EE6B-44A0-24F0-C798-182D9A2D7B7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901669F-37F3-25F8-6369-1CB4C0860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0F591C7-C699-B9D7-6687-C746C5FAA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73A307D-52E0-10FB-64DC-1E49814D98BD}"/>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6" name="Pladsholder til sidefod 5">
            <a:extLst>
              <a:ext uri="{FF2B5EF4-FFF2-40B4-BE49-F238E27FC236}">
                <a16:creationId xmlns:a16="http://schemas.microsoft.com/office/drawing/2014/main" id="{CC5A93EC-0BBB-4C9F-30F7-1334572FB7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2417FA5-4CE8-3976-1C09-E190FEF81C64}"/>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284833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21260-534B-FD89-0D4E-0D07B597FE0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1171FE3-CB46-7D57-FCB5-B737458F8D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B49B53C-D765-2170-6542-3C3421932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220B4BB-DED6-B27E-56E1-33FD7226EEDD}"/>
              </a:ext>
            </a:extLst>
          </p:cNvPr>
          <p:cNvSpPr>
            <a:spLocks noGrp="1"/>
          </p:cNvSpPr>
          <p:nvPr>
            <p:ph type="dt" sz="half" idx="10"/>
          </p:nvPr>
        </p:nvSpPr>
        <p:spPr/>
        <p:txBody>
          <a:bodyPr/>
          <a:lstStyle/>
          <a:p>
            <a:fld id="{0E0D3751-BFFF-4059-99D8-C94951BDFFA0}" type="datetimeFigureOut">
              <a:rPr lang="da-DK" smtClean="0"/>
              <a:t>03-05-2024</a:t>
            </a:fld>
            <a:endParaRPr lang="da-DK"/>
          </a:p>
        </p:txBody>
      </p:sp>
      <p:sp>
        <p:nvSpPr>
          <p:cNvPr id="6" name="Pladsholder til sidefod 5">
            <a:extLst>
              <a:ext uri="{FF2B5EF4-FFF2-40B4-BE49-F238E27FC236}">
                <a16:creationId xmlns:a16="http://schemas.microsoft.com/office/drawing/2014/main" id="{984399F7-FDEA-2A4D-2B4B-1C5B9FD267E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67F9773-F2D5-84BC-EF5B-4E5552DF68D9}"/>
              </a:ext>
            </a:extLst>
          </p:cNvPr>
          <p:cNvSpPr>
            <a:spLocks noGrp="1"/>
          </p:cNvSpPr>
          <p:nvPr>
            <p:ph type="sldNum" sz="quarter" idx="12"/>
          </p:nvPr>
        </p:nvSpPr>
        <p:spPr/>
        <p:txBody>
          <a:bodyPr/>
          <a:lstStyle/>
          <a:p>
            <a:fld id="{263F35A6-F76E-433D-BABC-236F72588514}" type="slidenum">
              <a:rPr lang="da-DK" smtClean="0"/>
              <a:t>‹nr.›</a:t>
            </a:fld>
            <a:endParaRPr lang="da-DK"/>
          </a:p>
        </p:txBody>
      </p:sp>
    </p:spTree>
    <p:extLst>
      <p:ext uri="{BB962C8B-B14F-4D97-AF65-F5344CB8AC3E}">
        <p14:creationId xmlns:p14="http://schemas.microsoft.com/office/powerpoint/2010/main" val="61192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94A987B-2697-C600-2A38-1C447F8040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65DE76E-F704-33D9-DCB4-9487A3F3E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C22DC82-2C60-D6C0-8E51-E4F72125E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D3751-BFFF-4059-99D8-C94951BDFFA0}" type="datetimeFigureOut">
              <a:rPr lang="da-DK" smtClean="0"/>
              <a:t>03-05-2024</a:t>
            </a:fld>
            <a:endParaRPr lang="da-DK"/>
          </a:p>
        </p:txBody>
      </p:sp>
      <p:sp>
        <p:nvSpPr>
          <p:cNvPr id="5" name="Pladsholder til sidefod 4">
            <a:extLst>
              <a:ext uri="{FF2B5EF4-FFF2-40B4-BE49-F238E27FC236}">
                <a16:creationId xmlns:a16="http://schemas.microsoft.com/office/drawing/2014/main" id="{F196B862-951C-3B3C-17D6-5EE7D841B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5D3EE9E-5761-4E4C-9CE1-3A1F59A012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F35A6-F76E-433D-BABC-236F72588514}" type="slidenum">
              <a:rPr lang="da-DK" smtClean="0"/>
              <a:t>‹nr.›</a:t>
            </a:fld>
            <a:endParaRPr lang="da-DK"/>
          </a:p>
        </p:txBody>
      </p:sp>
    </p:spTree>
    <p:extLst>
      <p:ext uri="{BB962C8B-B14F-4D97-AF65-F5344CB8AC3E}">
        <p14:creationId xmlns:p14="http://schemas.microsoft.com/office/powerpoint/2010/main" val="185732984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5286DA3-C05E-6924-C327-3F0A19616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AB47D37-8D38-9AD3-0814-F18C783A8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8856B9-8911-41B7-5C69-CCFA1A262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A0F74-C864-4C2A-8903-B02C0C6890A6}" type="datetimeFigureOut">
              <a:rPr lang="da-DK" smtClean="0"/>
              <a:t>03-05-2024</a:t>
            </a:fld>
            <a:endParaRPr lang="da-DK"/>
          </a:p>
        </p:txBody>
      </p:sp>
      <p:sp>
        <p:nvSpPr>
          <p:cNvPr id="5" name="Pladsholder til sidefod 4">
            <a:extLst>
              <a:ext uri="{FF2B5EF4-FFF2-40B4-BE49-F238E27FC236}">
                <a16:creationId xmlns:a16="http://schemas.microsoft.com/office/drawing/2014/main" id="{C809B527-6986-2D6A-2ED8-55451CCDA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E06A5A2-89EB-28D9-AFD1-87FB5313E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C8D40-EE48-4C46-86F0-1B6C1BDD39C0}" type="slidenum">
              <a:rPr lang="da-DK" smtClean="0"/>
              <a:t>‹nr.›</a:t>
            </a:fld>
            <a:endParaRPr lang="da-DK"/>
          </a:p>
        </p:txBody>
      </p:sp>
    </p:spTree>
    <p:extLst>
      <p:ext uri="{BB962C8B-B14F-4D97-AF65-F5344CB8AC3E}">
        <p14:creationId xmlns:p14="http://schemas.microsoft.com/office/powerpoint/2010/main" val="352664348"/>
      </p:ext>
    </p:extLst>
  </p:cSld>
  <p:clrMap bg1="lt1" tx1="dk1" bg2="lt2" tx2="dk2" accent1="accent1" accent2="accent2" accent3="accent3" accent4="accent4" accent5="accent5" accent6="accent6" hlink="hlink" folHlink="folHlink"/>
  <p:sldLayoutIdLst>
    <p:sldLayoutId id="2147483666"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8CA39CF-2C30-D244-D003-22F3B14B5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49352D3-1FFA-683A-43C4-E4A37D437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7628237-0CD5-ED48-0D3F-62A11B157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4807B-C7D4-4555-8BE9-8E0C8BAB0012}" type="datetimeFigureOut">
              <a:rPr lang="da-DK" smtClean="0"/>
              <a:t>03-05-2024</a:t>
            </a:fld>
            <a:endParaRPr lang="da-DK"/>
          </a:p>
        </p:txBody>
      </p:sp>
      <p:sp>
        <p:nvSpPr>
          <p:cNvPr id="5" name="Pladsholder til sidefod 4">
            <a:extLst>
              <a:ext uri="{FF2B5EF4-FFF2-40B4-BE49-F238E27FC236}">
                <a16:creationId xmlns:a16="http://schemas.microsoft.com/office/drawing/2014/main" id="{B2CF958B-237F-222C-9316-939435229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989BEA1-05E7-5208-7630-D3A47E2BC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0DDCF-4B89-4048-83E2-CCE2E8BD5EA5}" type="slidenum">
              <a:rPr lang="da-DK" smtClean="0"/>
              <a:t>‹nr.›</a:t>
            </a:fld>
            <a:endParaRPr lang="da-DK"/>
          </a:p>
        </p:txBody>
      </p:sp>
    </p:spTree>
    <p:extLst>
      <p:ext uri="{BB962C8B-B14F-4D97-AF65-F5344CB8AC3E}">
        <p14:creationId xmlns:p14="http://schemas.microsoft.com/office/powerpoint/2010/main" val="340982034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A52837A-4BA1-F40F-1270-F9D3D5C07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6F63D2D-9003-2534-2689-98683D9A9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B02D3FE-AC46-A11E-C2D2-FB2B03884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663BD-7946-42F7-B4DD-B4D3DF4BE5D2}" type="datetimeFigureOut">
              <a:rPr lang="da-DK" smtClean="0"/>
              <a:t>03-05-2024</a:t>
            </a:fld>
            <a:endParaRPr lang="da-DK"/>
          </a:p>
        </p:txBody>
      </p:sp>
      <p:sp>
        <p:nvSpPr>
          <p:cNvPr id="5" name="Pladsholder til sidefod 4">
            <a:extLst>
              <a:ext uri="{FF2B5EF4-FFF2-40B4-BE49-F238E27FC236}">
                <a16:creationId xmlns:a16="http://schemas.microsoft.com/office/drawing/2014/main" id="{F4FE5D0D-476F-1489-F766-DF882714F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8CB16B3-7120-C26B-2CB4-AE244B786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BAF9E-CF0A-4A38-8B1D-26007A02DE49}" type="slidenum">
              <a:rPr lang="da-DK" smtClean="0"/>
              <a:t>‹nr.›</a:t>
            </a:fld>
            <a:endParaRPr lang="da-DK"/>
          </a:p>
        </p:txBody>
      </p:sp>
    </p:spTree>
    <p:extLst>
      <p:ext uri="{BB962C8B-B14F-4D97-AF65-F5344CB8AC3E}">
        <p14:creationId xmlns:p14="http://schemas.microsoft.com/office/powerpoint/2010/main" val="3775463053"/>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261DD-FC43-CAAF-3E1F-295234080C43}"/>
              </a:ext>
            </a:extLst>
          </p:cNvPr>
          <p:cNvSpPr>
            <a:spLocks noGrp="1"/>
          </p:cNvSpPr>
          <p:nvPr>
            <p:ph type="ctrTitle"/>
          </p:nvPr>
        </p:nvSpPr>
        <p:spPr/>
        <p:txBody>
          <a:bodyPr/>
          <a:lstStyle/>
          <a:p>
            <a:r>
              <a:rPr lang="da-DK" dirty="0"/>
              <a:t>Økologi</a:t>
            </a:r>
          </a:p>
        </p:txBody>
      </p:sp>
      <p:sp>
        <p:nvSpPr>
          <p:cNvPr id="3" name="Undertitel 2">
            <a:extLst>
              <a:ext uri="{FF2B5EF4-FFF2-40B4-BE49-F238E27FC236}">
                <a16:creationId xmlns:a16="http://schemas.microsoft.com/office/drawing/2014/main" id="{B6AE91D6-E053-F601-7FC9-0FB1AAD08674}"/>
              </a:ext>
            </a:extLst>
          </p:cNvPr>
          <p:cNvSpPr>
            <a:spLocks noGrp="1"/>
          </p:cNvSpPr>
          <p:nvPr>
            <p:ph type="subTitle" idx="1"/>
          </p:nvPr>
        </p:nvSpPr>
        <p:spPr/>
        <p:txBody>
          <a:bodyPr/>
          <a:lstStyle/>
          <a:p>
            <a:r>
              <a:rPr lang="da-DK" dirty="0"/>
              <a:t>Fødenet og fødekæder. </a:t>
            </a:r>
          </a:p>
          <a:p>
            <a:r>
              <a:rPr lang="da-DK" dirty="0"/>
              <a:t>Fotosyntese og respiration</a:t>
            </a:r>
          </a:p>
          <a:p>
            <a:r>
              <a:rPr lang="da-DK" dirty="0"/>
              <a:t>Rapport</a:t>
            </a:r>
          </a:p>
        </p:txBody>
      </p:sp>
    </p:spTree>
    <p:extLst>
      <p:ext uri="{BB962C8B-B14F-4D97-AF65-F5344CB8AC3E}">
        <p14:creationId xmlns:p14="http://schemas.microsoft.com/office/powerpoint/2010/main" val="333960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ladsholder til indhold 4" descr="Et billede, der indeholder tekst, grafisk design, Grafik, illustration/afbildning&#10;&#10;Automatisk genereret beskrivelse">
            <a:extLst>
              <a:ext uri="{FF2B5EF4-FFF2-40B4-BE49-F238E27FC236}">
                <a16:creationId xmlns:a16="http://schemas.microsoft.com/office/drawing/2014/main" id="{7D35175E-3F79-6D77-7F8A-CC32700CFD1E}"/>
              </a:ext>
            </a:extLst>
          </p:cNvPr>
          <p:cNvPicPr>
            <a:picLocks noChangeAspect="1"/>
          </p:cNvPicPr>
          <p:nvPr/>
        </p:nvPicPr>
        <p:blipFill rotWithShape="1">
          <a:blip r:embed="rId2"/>
          <a:srcRect r="3094" b="1"/>
          <a:stretch/>
        </p:blipFill>
        <p:spPr>
          <a:xfrm>
            <a:off x="20" y="1282"/>
            <a:ext cx="12191980" cy="6856718"/>
          </a:xfrm>
          <a:prstGeom prst="rect">
            <a:avLst/>
          </a:prstGeom>
        </p:spPr>
      </p:pic>
    </p:spTree>
    <p:extLst>
      <p:ext uri="{BB962C8B-B14F-4D97-AF65-F5344CB8AC3E}">
        <p14:creationId xmlns:p14="http://schemas.microsoft.com/office/powerpoint/2010/main" val="40464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07C52-26D5-BEA3-1BFF-B3656DF68476}"/>
              </a:ext>
            </a:extLst>
          </p:cNvPr>
          <p:cNvSpPr>
            <a:spLocks noGrp="1"/>
          </p:cNvSpPr>
          <p:nvPr>
            <p:ph type="title"/>
          </p:nvPr>
        </p:nvSpPr>
        <p:spPr/>
        <p:txBody>
          <a:bodyPr/>
          <a:lstStyle/>
          <a:p>
            <a:r>
              <a:rPr lang="da-DK" dirty="0"/>
              <a:t>Økosystem: Abiotiske og biotiske faktorer</a:t>
            </a:r>
          </a:p>
        </p:txBody>
      </p:sp>
      <p:sp>
        <p:nvSpPr>
          <p:cNvPr id="3" name="Pladsholder til indhold 2">
            <a:extLst>
              <a:ext uri="{FF2B5EF4-FFF2-40B4-BE49-F238E27FC236}">
                <a16:creationId xmlns:a16="http://schemas.microsoft.com/office/drawing/2014/main" id="{D78EE5C4-F45A-7468-DE15-3EEA81045005}"/>
              </a:ext>
            </a:extLst>
          </p:cNvPr>
          <p:cNvSpPr>
            <a:spLocks noGrp="1"/>
          </p:cNvSpPr>
          <p:nvPr>
            <p:ph idx="1"/>
          </p:nvPr>
        </p:nvSpPr>
        <p:spPr/>
        <p:txBody>
          <a:bodyPr>
            <a:normAutofit fontScale="92500" lnSpcReduction="20000"/>
          </a:bodyPr>
          <a:lstStyle/>
          <a:p>
            <a:r>
              <a:rPr lang="da-DK" b="1" dirty="0"/>
              <a:t>Abiotiske faktorer: </a:t>
            </a:r>
            <a:r>
              <a:rPr lang="da-DK" dirty="0"/>
              <a:t>Det som er ikke-levende, og er den ikke-levende del af de levende organismers omgivelser i et økosystem. Det kan fx være fysiske og kemiske forhold i det omkringliggende miljø. </a:t>
            </a:r>
          </a:p>
          <a:p>
            <a:pPr lvl="1"/>
            <a:r>
              <a:rPr lang="da-DK" dirty="0"/>
              <a:t>Lys fra solen er et eksempel på en abiotisk faktor, som bruges af planterne til at lave fotosyntese. </a:t>
            </a:r>
          </a:p>
          <a:p>
            <a:r>
              <a:rPr lang="da-DK" dirty="0"/>
              <a:t>De abiotiske faktorer danner hele grundlaget for et økosystem, og organismerne er nødt til at være tilpasset disse for at kunne overleve, vokse og formere sig. </a:t>
            </a:r>
          </a:p>
          <a:p>
            <a:pPr lvl="1"/>
            <a:r>
              <a:rPr lang="da-DK" dirty="0"/>
              <a:t>Men de skal samtidig kunne klare sig i et samspil med andre organismer i det samme økosystem. </a:t>
            </a:r>
          </a:p>
          <a:p>
            <a:r>
              <a:rPr lang="da-DK" dirty="0"/>
              <a:t>Samspil med andre organismer handler derfor hovedsageligt om, at arterne konkurrerer mod hinanden. Det er fx konkurrence om solens lys, næringsstoffer, vand, føde osv. </a:t>
            </a:r>
          </a:p>
        </p:txBody>
      </p:sp>
    </p:spTree>
    <p:extLst>
      <p:ext uri="{BB962C8B-B14F-4D97-AF65-F5344CB8AC3E}">
        <p14:creationId xmlns:p14="http://schemas.microsoft.com/office/powerpoint/2010/main" val="367503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F554B-0853-E4B9-DC9D-ED09A802EB44}"/>
              </a:ext>
            </a:extLst>
          </p:cNvPr>
          <p:cNvSpPr>
            <a:spLocks noGrp="1"/>
          </p:cNvSpPr>
          <p:nvPr>
            <p:ph type="title"/>
          </p:nvPr>
        </p:nvSpPr>
        <p:spPr/>
        <p:txBody>
          <a:bodyPr/>
          <a:lstStyle/>
          <a:p>
            <a:r>
              <a:rPr lang="da-DK" dirty="0"/>
              <a:t>Økosystem: Abiotiske og biotiske faktorer</a:t>
            </a:r>
          </a:p>
        </p:txBody>
      </p:sp>
      <p:sp>
        <p:nvSpPr>
          <p:cNvPr id="3" name="Pladsholder til indhold 2">
            <a:extLst>
              <a:ext uri="{FF2B5EF4-FFF2-40B4-BE49-F238E27FC236}">
                <a16:creationId xmlns:a16="http://schemas.microsoft.com/office/drawing/2014/main" id="{CA4863E2-277B-57B7-FE91-A1735A0D33F2}"/>
              </a:ext>
            </a:extLst>
          </p:cNvPr>
          <p:cNvSpPr>
            <a:spLocks noGrp="1"/>
          </p:cNvSpPr>
          <p:nvPr>
            <p:ph idx="1"/>
          </p:nvPr>
        </p:nvSpPr>
        <p:spPr/>
        <p:txBody>
          <a:bodyPr>
            <a:normAutofit/>
          </a:bodyPr>
          <a:lstStyle/>
          <a:p>
            <a:r>
              <a:rPr lang="da-DK" b="1" dirty="0"/>
              <a:t>Biotiske faktorer: </a:t>
            </a:r>
            <a:r>
              <a:rPr lang="da-DK" dirty="0"/>
              <a:t>Biotisk betyder levende, og i et økosystem er de biotiske faktorer alle de organismer, der er eller har været levende. Altså planter, dyr, mikroorganismer. </a:t>
            </a:r>
          </a:p>
          <a:p>
            <a:pPr lvl="1"/>
            <a:r>
              <a:rPr lang="da-DK" dirty="0"/>
              <a:t>Disse levende organismer påvirker desuden hinanden – fx spiser rovdyr byttedyr. </a:t>
            </a:r>
          </a:p>
          <a:p>
            <a:r>
              <a:rPr lang="da-DK" dirty="0"/>
              <a:t>Eksempler på biotiske faktorer kan være derfor netop være konkurrence og </a:t>
            </a:r>
            <a:r>
              <a:rPr lang="da-DK" dirty="0" err="1"/>
              <a:t>prædation</a:t>
            </a:r>
            <a:r>
              <a:rPr lang="da-DK" dirty="0"/>
              <a:t>. </a:t>
            </a:r>
          </a:p>
          <a:p>
            <a:r>
              <a:rPr lang="da-DK" dirty="0"/>
              <a:t>Organismerne i jordens økosystemer påvirkes derfor både af abiotiske og biotiske faktorer, som i sidste ende er afgørende for, hvad der sker med organismen. </a:t>
            </a:r>
          </a:p>
        </p:txBody>
      </p:sp>
    </p:spTree>
    <p:extLst>
      <p:ext uri="{BB962C8B-B14F-4D97-AF65-F5344CB8AC3E}">
        <p14:creationId xmlns:p14="http://schemas.microsoft.com/office/powerpoint/2010/main" val="220397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F6ECA32-443F-1B93-96ED-EE20D649A13E}"/>
              </a:ext>
            </a:extLst>
          </p:cNvPr>
          <p:cNvPicPr>
            <a:picLocks noChangeAspect="1"/>
          </p:cNvPicPr>
          <p:nvPr/>
        </p:nvPicPr>
        <p:blipFill>
          <a:blip r:embed="rId2"/>
          <a:stretch>
            <a:fillRect/>
          </a:stretch>
        </p:blipFill>
        <p:spPr>
          <a:xfrm>
            <a:off x="1109662" y="33337"/>
            <a:ext cx="9972675" cy="6791325"/>
          </a:xfrm>
          <a:prstGeom prst="rect">
            <a:avLst/>
          </a:prstGeom>
        </p:spPr>
      </p:pic>
    </p:spTree>
    <p:extLst>
      <p:ext uri="{BB962C8B-B14F-4D97-AF65-F5344CB8AC3E}">
        <p14:creationId xmlns:p14="http://schemas.microsoft.com/office/powerpoint/2010/main" val="187781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33BAE062-FC51-BE1F-5BDE-C1447AD19CBB}"/>
              </a:ext>
            </a:extLst>
          </p:cNvPr>
          <p:cNvPicPr>
            <a:picLocks noChangeAspect="1"/>
          </p:cNvPicPr>
          <p:nvPr/>
        </p:nvPicPr>
        <p:blipFill>
          <a:blip r:embed="rId2"/>
          <a:stretch>
            <a:fillRect/>
          </a:stretch>
        </p:blipFill>
        <p:spPr>
          <a:xfrm>
            <a:off x="1645194" y="0"/>
            <a:ext cx="8190411" cy="6858000"/>
          </a:xfrm>
          <a:prstGeom prst="rect">
            <a:avLst/>
          </a:prstGeom>
        </p:spPr>
      </p:pic>
    </p:spTree>
    <p:extLst>
      <p:ext uri="{BB962C8B-B14F-4D97-AF65-F5344CB8AC3E}">
        <p14:creationId xmlns:p14="http://schemas.microsoft.com/office/powerpoint/2010/main" val="131705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9D2E5-F6E6-D08A-1CDB-22F5FD7AEA27}"/>
              </a:ext>
            </a:extLst>
          </p:cNvPr>
          <p:cNvSpPr>
            <a:spLocks noGrp="1"/>
          </p:cNvSpPr>
          <p:nvPr>
            <p:ph type="title"/>
          </p:nvPr>
        </p:nvSpPr>
        <p:spPr/>
        <p:txBody>
          <a:bodyPr/>
          <a:lstStyle/>
          <a:p>
            <a:r>
              <a:rPr lang="da-DK" dirty="0"/>
              <a:t>Øvelse: Byg dit eget økosystem</a:t>
            </a:r>
          </a:p>
        </p:txBody>
      </p:sp>
      <p:sp>
        <p:nvSpPr>
          <p:cNvPr id="3" name="Pladsholder til indhold 2">
            <a:extLst>
              <a:ext uri="{FF2B5EF4-FFF2-40B4-BE49-F238E27FC236}">
                <a16:creationId xmlns:a16="http://schemas.microsoft.com/office/drawing/2014/main" id="{C296DB36-B3E7-2946-1BE1-2189E79C69CA}"/>
              </a:ext>
            </a:extLst>
          </p:cNvPr>
          <p:cNvSpPr>
            <a:spLocks noGrp="1"/>
          </p:cNvSpPr>
          <p:nvPr>
            <p:ph idx="1"/>
          </p:nvPr>
        </p:nvSpPr>
        <p:spPr/>
        <p:txBody>
          <a:bodyPr/>
          <a:lstStyle/>
          <a:p>
            <a:r>
              <a:rPr lang="da-DK" dirty="0"/>
              <a:t>Find sammen i grupper af ca. 4. </a:t>
            </a:r>
          </a:p>
          <a:p>
            <a:r>
              <a:rPr lang="da-DK" dirty="0"/>
              <a:t>Uden noget andet viden end det I har fået nu, så skal I prøve </a:t>
            </a:r>
            <a:r>
              <a:rPr lang="da-DK"/>
              <a:t>at bygge/tegne </a:t>
            </a:r>
            <a:r>
              <a:rPr lang="da-DK" dirty="0"/>
              <a:t>jeres eget økosystem ved at tegne på </a:t>
            </a:r>
            <a:r>
              <a:rPr lang="da-DK" dirty="0" err="1"/>
              <a:t>white</a:t>
            </a:r>
            <a:r>
              <a:rPr lang="da-DK" dirty="0"/>
              <a:t> </a:t>
            </a:r>
            <a:r>
              <a:rPr lang="da-DK" dirty="0" err="1"/>
              <a:t>boards</a:t>
            </a:r>
            <a:r>
              <a:rPr lang="da-DK" dirty="0"/>
              <a:t>. </a:t>
            </a:r>
          </a:p>
          <a:p>
            <a:r>
              <a:rPr lang="da-DK" dirty="0"/>
              <a:t>Følgende begreber og idéer kan måske hjælpe jer på vej: </a:t>
            </a:r>
          </a:p>
          <a:p>
            <a:pPr lvl="1"/>
            <a:r>
              <a:rPr lang="da-DK" dirty="0"/>
              <a:t>Hvem spiser hvem? </a:t>
            </a:r>
          </a:p>
          <a:p>
            <a:pPr lvl="1"/>
            <a:r>
              <a:rPr lang="da-DK" dirty="0"/>
              <a:t>Hvor hører planten til? Noget med fotosyntese og respiration? </a:t>
            </a:r>
          </a:p>
          <a:p>
            <a:pPr lvl="1"/>
            <a:r>
              <a:rPr lang="da-DK" dirty="0"/>
              <a:t>Hvad ender et økosystem ofte med? Altså hvem er det sidste led?</a:t>
            </a:r>
          </a:p>
          <a:p>
            <a:pPr lvl="1"/>
            <a:r>
              <a:rPr lang="da-DK" dirty="0"/>
              <a:t>Og hvilke abiotiske (altså ikke-levende) stoffer tror I, der indgår i et økosystem? Luft, kuldioxid eller kulstof? Eller mere? </a:t>
            </a:r>
          </a:p>
        </p:txBody>
      </p:sp>
    </p:spTree>
    <p:extLst>
      <p:ext uri="{BB962C8B-B14F-4D97-AF65-F5344CB8AC3E}">
        <p14:creationId xmlns:p14="http://schemas.microsoft.com/office/powerpoint/2010/main" val="413974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18F020-F724-90CB-754F-40156DAB0BB9}"/>
              </a:ext>
            </a:extLst>
          </p:cNvPr>
          <p:cNvSpPr>
            <a:spLocks noGrp="1"/>
          </p:cNvSpPr>
          <p:nvPr>
            <p:ph type="title"/>
          </p:nvPr>
        </p:nvSpPr>
        <p:spPr/>
        <p:txBody>
          <a:bodyPr/>
          <a:lstStyle/>
          <a:p>
            <a:r>
              <a:rPr lang="da-DK" dirty="0"/>
              <a:t>Begrænsende faktorer i et økosystem</a:t>
            </a:r>
          </a:p>
        </p:txBody>
      </p:sp>
      <p:sp>
        <p:nvSpPr>
          <p:cNvPr id="3" name="Pladsholder til indhold 2">
            <a:extLst>
              <a:ext uri="{FF2B5EF4-FFF2-40B4-BE49-F238E27FC236}">
                <a16:creationId xmlns:a16="http://schemas.microsoft.com/office/drawing/2014/main" id="{27DFAC6D-3B59-CA36-0F26-8AF0C59459FF}"/>
              </a:ext>
            </a:extLst>
          </p:cNvPr>
          <p:cNvSpPr>
            <a:spLocks noGrp="1"/>
          </p:cNvSpPr>
          <p:nvPr>
            <p:ph idx="1"/>
          </p:nvPr>
        </p:nvSpPr>
        <p:spPr>
          <a:xfrm>
            <a:off x="455815" y="1775749"/>
            <a:ext cx="6726382" cy="4351338"/>
          </a:xfrm>
        </p:spPr>
        <p:txBody>
          <a:bodyPr>
            <a:normAutofit fontScale="92500" lnSpcReduction="20000"/>
          </a:bodyPr>
          <a:lstStyle/>
          <a:p>
            <a:r>
              <a:rPr lang="da-DK" dirty="0"/>
              <a:t>I økosystemer findes der det, som kaldes for ”</a:t>
            </a:r>
            <a:r>
              <a:rPr lang="da-DK" b="1" dirty="0"/>
              <a:t>konkurrence”. </a:t>
            </a:r>
            <a:r>
              <a:rPr lang="da-DK" dirty="0"/>
              <a:t>Og de individer, som klarer sig bedst i konkurrencen om forskellige faktorer er også dem, der overlever og giver deres gener videre til næste generation. </a:t>
            </a:r>
          </a:p>
          <a:p>
            <a:r>
              <a:rPr lang="da-DK" dirty="0"/>
              <a:t>For at en organisme kan trives og vokse, skal alle de abiotiske faktorer (for dyr er dette også føden) være optimale. </a:t>
            </a:r>
          </a:p>
          <a:p>
            <a:pPr lvl="1"/>
            <a:r>
              <a:rPr lang="da-DK" dirty="0"/>
              <a:t>Fx vokser en plante ikke, hvis den mangler nitrat eller sollys. </a:t>
            </a:r>
          </a:p>
          <a:p>
            <a:r>
              <a:rPr lang="da-DK" b="1" dirty="0"/>
              <a:t>Den begrænsende faktor: </a:t>
            </a:r>
            <a:r>
              <a:rPr lang="da-DK" dirty="0"/>
              <a:t>Det er den faktor, der er relativt mindst af. Dette kendes også som </a:t>
            </a:r>
            <a:r>
              <a:rPr lang="da-DK" dirty="0" err="1"/>
              <a:t>Liebigs</a:t>
            </a:r>
            <a:r>
              <a:rPr lang="da-DK" dirty="0"/>
              <a:t> Minimumslov. </a:t>
            </a:r>
          </a:p>
        </p:txBody>
      </p:sp>
      <p:pic>
        <p:nvPicPr>
          <p:cNvPr id="5122" name="Picture 2" descr="undefined">
            <a:extLst>
              <a:ext uri="{FF2B5EF4-FFF2-40B4-BE49-F238E27FC236}">
                <a16:creationId xmlns:a16="http://schemas.microsoft.com/office/drawing/2014/main" id="{2191B5AF-B97A-DE1E-3E8C-4E2C6D9B0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442" y="1790989"/>
            <a:ext cx="42153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21243-D8B7-4926-8701-173091F518F8}"/>
              </a:ext>
            </a:extLst>
          </p:cNvPr>
          <p:cNvSpPr>
            <a:spLocks noGrp="1"/>
          </p:cNvSpPr>
          <p:nvPr>
            <p:ph type="title"/>
          </p:nvPr>
        </p:nvSpPr>
        <p:spPr/>
        <p:txBody>
          <a:bodyPr/>
          <a:lstStyle/>
          <a:p>
            <a:r>
              <a:rPr lang="da-DK" dirty="0"/>
              <a:t>Autotrof og </a:t>
            </a:r>
            <a:r>
              <a:rPr lang="da-DK" dirty="0" err="1"/>
              <a:t>heterotrof</a:t>
            </a:r>
            <a:r>
              <a:rPr lang="da-DK" dirty="0"/>
              <a:t> - kringlet</a:t>
            </a:r>
          </a:p>
        </p:txBody>
      </p:sp>
      <p:sp>
        <p:nvSpPr>
          <p:cNvPr id="3" name="Pladsholder til indhold 2">
            <a:extLst>
              <a:ext uri="{FF2B5EF4-FFF2-40B4-BE49-F238E27FC236}">
                <a16:creationId xmlns:a16="http://schemas.microsoft.com/office/drawing/2014/main" id="{E8399EDB-12DF-B53C-0BD9-FCA8E109B6DC}"/>
              </a:ext>
            </a:extLst>
          </p:cNvPr>
          <p:cNvSpPr>
            <a:spLocks noGrp="1"/>
          </p:cNvSpPr>
          <p:nvPr>
            <p:ph idx="1"/>
          </p:nvPr>
        </p:nvSpPr>
        <p:spPr>
          <a:xfrm>
            <a:off x="896389" y="1351799"/>
            <a:ext cx="10515600" cy="4351338"/>
          </a:xfrm>
        </p:spPr>
        <p:txBody>
          <a:bodyPr/>
          <a:lstStyle/>
          <a:p>
            <a:r>
              <a:rPr lang="da-DK" sz="2000" dirty="0"/>
              <a:t>Det er lidt kringlet og til tider svært at forstå, hvad forskellen er på autotrofe og </a:t>
            </a:r>
            <a:r>
              <a:rPr lang="da-DK" sz="2000" dirty="0" err="1"/>
              <a:t>heterotrofe</a:t>
            </a:r>
            <a:r>
              <a:rPr lang="da-DK" sz="2000" dirty="0"/>
              <a:t> organismer. </a:t>
            </a:r>
          </a:p>
        </p:txBody>
      </p:sp>
      <p:graphicFrame>
        <p:nvGraphicFramePr>
          <p:cNvPr id="4" name="Tabel 3">
            <a:extLst>
              <a:ext uri="{FF2B5EF4-FFF2-40B4-BE49-F238E27FC236}">
                <a16:creationId xmlns:a16="http://schemas.microsoft.com/office/drawing/2014/main" id="{5AD5EE3D-A015-DAD3-330B-74E834FC1FB6}"/>
              </a:ext>
            </a:extLst>
          </p:cNvPr>
          <p:cNvGraphicFramePr>
            <a:graphicFrameLocks noGrp="1"/>
          </p:cNvGraphicFramePr>
          <p:nvPr/>
        </p:nvGraphicFramePr>
        <p:xfrm>
          <a:off x="1475047" y="2387051"/>
          <a:ext cx="8128000" cy="4302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46311653"/>
                    </a:ext>
                  </a:extLst>
                </a:gridCol>
                <a:gridCol w="4064000">
                  <a:extLst>
                    <a:ext uri="{9D8B030D-6E8A-4147-A177-3AD203B41FA5}">
                      <a16:colId xmlns:a16="http://schemas.microsoft.com/office/drawing/2014/main" val="1834080044"/>
                    </a:ext>
                  </a:extLst>
                </a:gridCol>
              </a:tblGrid>
              <a:tr h="370840">
                <a:tc>
                  <a:txBody>
                    <a:bodyPr/>
                    <a:lstStyle/>
                    <a:p>
                      <a:r>
                        <a:rPr lang="da-DK" dirty="0"/>
                        <a:t>Autotrofe organismer: </a:t>
                      </a:r>
                    </a:p>
                  </a:txBody>
                  <a:tcPr/>
                </a:tc>
                <a:tc>
                  <a:txBody>
                    <a:bodyPr/>
                    <a:lstStyle/>
                    <a:p>
                      <a:r>
                        <a:rPr lang="da-DK" dirty="0" err="1"/>
                        <a:t>Heterotrofe</a:t>
                      </a:r>
                      <a:r>
                        <a:rPr lang="da-DK" dirty="0"/>
                        <a:t> organismer: </a:t>
                      </a:r>
                    </a:p>
                  </a:txBody>
                  <a:tcPr/>
                </a:tc>
                <a:extLst>
                  <a:ext uri="{0D108BD9-81ED-4DB2-BD59-A6C34878D82A}">
                    <a16:rowId xmlns:a16="http://schemas.microsoft.com/office/drawing/2014/main" val="3088888301"/>
                  </a:ext>
                </a:extLst>
              </a:tr>
              <a:tr h="370840">
                <a:tc>
                  <a:txBody>
                    <a:bodyPr/>
                    <a:lstStyle/>
                    <a:p>
                      <a:r>
                        <a:rPr lang="da-DK" dirty="0"/>
                        <a:t>Bruger uorganiske stoffer til at opbygge organiske stof. </a:t>
                      </a:r>
                    </a:p>
                  </a:txBody>
                  <a:tcPr/>
                </a:tc>
                <a:tc>
                  <a:txBody>
                    <a:bodyPr/>
                    <a:lstStyle/>
                    <a:p>
                      <a:r>
                        <a:rPr lang="da-DK" dirty="0"/>
                        <a:t>Bruger organisk stof til at opbygge deres eget organiske stof. </a:t>
                      </a:r>
                    </a:p>
                  </a:txBody>
                  <a:tcPr/>
                </a:tc>
                <a:extLst>
                  <a:ext uri="{0D108BD9-81ED-4DB2-BD59-A6C34878D82A}">
                    <a16:rowId xmlns:a16="http://schemas.microsoft.com/office/drawing/2014/main" val="3461621064"/>
                  </a:ext>
                </a:extLst>
              </a:tr>
              <a:tr h="370840">
                <a:tc>
                  <a:txBody>
                    <a:bodyPr/>
                    <a:lstStyle/>
                    <a:p>
                      <a:r>
                        <a:rPr lang="da-DK" dirty="0"/>
                        <a:t>Et godt eksempel på dette er planternes fotosyntese, hvor uorganisk stof bliver til organisk stof. </a:t>
                      </a:r>
                    </a:p>
                  </a:txBody>
                  <a:tcPr/>
                </a:tc>
                <a:tc>
                  <a:txBody>
                    <a:bodyPr/>
                    <a:lstStyle/>
                    <a:p>
                      <a:r>
                        <a:rPr lang="da-DK" dirty="0"/>
                        <a:t>De udnytter derfor allerede eksisterende og dannet organisk materiale såsom planter til føde og som energikilde. </a:t>
                      </a:r>
                    </a:p>
                  </a:txBody>
                  <a:tcPr/>
                </a:tc>
                <a:extLst>
                  <a:ext uri="{0D108BD9-81ED-4DB2-BD59-A6C34878D82A}">
                    <a16:rowId xmlns:a16="http://schemas.microsoft.com/office/drawing/2014/main" val="42157530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Til de autotrofe organismer hører alle grønne planter og visse bakterier. </a:t>
                      </a:r>
                    </a:p>
                  </a:txBody>
                  <a:tcPr/>
                </a:tc>
                <a:tc>
                  <a:txBody>
                    <a:bodyPr/>
                    <a:lstStyle/>
                    <a:p>
                      <a:r>
                        <a:rPr lang="da-DK" dirty="0"/>
                        <a:t>De kan ikke selv opbygge organisk stof ud fra uorganiske bestanddele. </a:t>
                      </a:r>
                    </a:p>
                  </a:txBody>
                  <a:tcPr/>
                </a:tc>
                <a:extLst>
                  <a:ext uri="{0D108BD9-81ED-4DB2-BD59-A6C34878D82A}">
                    <a16:rowId xmlns:a16="http://schemas.microsoft.com/office/drawing/2014/main" val="2474833297"/>
                  </a:ext>
                </a:extLst>
              </a:tr>
              <a:tr h="370840">
                <a:tc>
                  <a:txBody>
                    <a:bodyPr/>
                    <a:lstStyle/>
                    <a:p>
                      <a:r>
                        <a:rPr lang="da-DK" dirty="0"/>
                        <a:t>De grønne planter og visse bakterier er </a:t>
                      </a:r>
                      <a:r>
                        <a:rPr lang="da-DK" b="1" dirty="0"/>
                        <a:t>fotoautotrofe </a:t>
                      </a:r>
                      <a:r>
                        <a:rPr lang="da-DK" dirty="0"/>
                        <a:t>(udnytter sollys som energikilde i stofsyntesen). Andre bakterier er </a:t>
                      </a:r>
                      <a:r>
                        <a:rPr lang="da-DK" b="1" dirty="0"/>
                        <a:t>kemoautotrofe</a:t>
                      </a:r>
                      <a:r>
                        <a:rPr lang="da-DK" dirty="0"/>
                        <a:t> (udnytter kemisk energi bundet i uorganiske forbindelser såsom jern og svovl. </a:t>
                      </a:r>
                    </a:p>
                  </a:txBody>
                  <a:tcPr/>
                </a:tc>
                <a:tc>
                  <a:txBody>
                    <a:bodyPr/>
                    <a:lstStyle/>
                    <a:p>
                      <a:r>
                        <a:rPr lang="da-DK" dirty="0"/>
                        <a:t>Til </a:t>
                      </a:r>
                      <a:r>
                        <a:rPr lang="da-DK" dirty="0" err="1"/>
                        <a:t>heterotrofe</a:t>
                      </a:r>
                      <a:r>
                        <a:rPr lang="da-DK" dirty="0"/>
                        <a:t> organismer hører de fleste dyr, svampe og bakterier. </a:t>
                      </a:r>
                    </a:p>
                  </a:txBody>
                  <a:tcPr/>
                </a:tc>
                <a:extLst>
                  <a:ext uri="{0D108BD9-81ED-4DB2-BD59-A6C34878D82A}">
                    <a16:rowId xmlns:a16="http://schemas.microsoft.com/office/drawing/2014/main" val="4156654062"/>
                  </a:ext>
                </a:extLst>
              </a:tr>
            </a:tbl>
          </a:graphicData>
        </a:graphic>
      </p:graphicFrame>
    </p:spTree>
    <p:extLst>
      <p:ext uri="{BB962C8B-B14F-4D97-AF65-F5344CB8AC3E}">
        <p14:creationId xmlns:p14="http://schemas.microsoft.com/office/powerpoint/2010/main" val="225403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9B8CA-2986-3611-8D59-A365FE5ED911}"/>
              </a:ext>
            </a:extLst>
          </p:cNvPr>
          <p:cNvSpPr>
            <a:spLocks noGrp="1"/>
          </p:cNvSpPr>
          <p:nvPr>
            <p:ph type="title"/>
          </p:nvPr>
        </p:nvSpPr>
        <p:spPr/>
        <p:txBody>
          <a:bodyPr/>
          <a:lstStyle/>
          <a:p>
            <a:r>
              <a:rPr lang="da-DK" dirty="0"/>
              <a:t>Øvelse – fortsæt jeres økosystem</a:t>
            </a:r>
          </a:p>
        </p:txBody>
      </p:sp>
      <p:sp>
        <p:nvSpPr>
          <p:cNvPr id="3" name="Pladsholder til indhold 2">
            <a:extLst>
              <a:ext uri="{FF2B5EF4-FFF2-40B4-BE49-F238E27FC236}">
                <a16:creationId xmlns:a16="http://schemas.microsoft.com/office/drawing/2014/main" id="{A158C810-93AF-8CDA-1E82-2D9F6D353A25}"/>
              </a:ext>
            </a:extLst>
          </p:cNvPr>
          <p:cNvSpPr>
            <a:spLocks noGrp="1"/>
          </p:cNvSpPr>
          <p:nvPr>
            <p:ph idx="1"/>
          </p:nvPr>
        </p:nvSpPr>
        <p:spPr/>
        <p:txBody>
          <a:bodyPr/>
          <a:lstStyle/>
          <a:p>
            <a:r>
              <a:rPr lang="da-DK" dirty="0"/>
              <a:t>Nu skal I på jeres tegning af økosystemet uden hjælpemidler indsætte biotiske og abiotiske faktorer. </a:t>
            </a:r>
          </a:p>
          <a:p>
            <a:r>
              <a:rPr lang="da-DK" dirty="0"/>
              <a:t>Samtidig skal I bruge og indsætte de korrekte fagbegreber: </a:t>
            </a:r>
          </a:p>
          <a:p>
            <a:pPr lvl="1"/>
            <a:r>
              <a:rPr lang="da-DK" dirty="0"/>
              <a:t>Autotrofe organismer </a:t>
            </a:r>
          </a:p>
          <a:p>
            <a:pPr lvl="1"/>
            <a:r>
              <a:rPr lang="da-DK" dirty="0" err="1"/>
              <a:t>Heterotrofe</a:t>
            </a:r>
            <a:r>
              <a:rPr lang="da-DK" dirty="0"/>
              <a:t> organismer </a:t>
            </a:r>
          </a:p>
          <a:p>
            <a:pPr lvl="1"/>
            <a:r>
              <a:rPr lang="da-DK" dirty="0"/>
              <a:t>Hvor fotosyntesen sker </a:t>
            </a:r>
          </a:p>
          <a:p>
            <a:pPr lvl="1"/>
            <a:r>
              <a:rPr lang="da-DK" dirty="0"/>
              <a:t>Hvor respirationen sker </a:t>
            </a:r>
          </a:p>
        </p:txBody>
      </p:sp>
    </p:spTree>
    <p:extLst>
      <p:ext uri="{BB962C8B-B14F-4D97-AF65-F5344CB8AC3E}">
        <p14:creationId xmlns:p14="http://schemas.microsoft.com/office/powerpoint/2010/main" val="15616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tekst, skærmbillede, diagram&#10;&#10;Automatisk genereret beskrivelse">
            <a:extLst>
              <a:ext uri="{FF2B5EF4-FFF2-40B4-BE49-F238E27FC236}">
                <a16:creationId xmlns:a16="http://schemas.microsoft.com/office/drawing/2014/main" id="{53F6ED07-318C-C5F9-0AD3-E940969F14C5}"/>
              </a:ext>
            </a:extLst>
          </p:cNvPr>
          <p:cNvPicPr>
            <a:picLocks noChangeAspect="1"/>
          </p:cNvPicPr>
          <p:nvPr/>
        </p:nvPicPr>
        <p:blipFill>
          <a:blip r:embed="rId2"/>
          <a:stretch>
            <a:fillRect/>
          </a:stretch>
        </p:blipFill>
        <p:spPr>
          <a:xfrm>
            <a:off x="643467" y="1084410"/>
            <a:ext cx="10905066" cy="4689179"/>
          </a:xfrm>
          <a:prstGeom prst="rect">
            <a:avLst/>
          </a:prstGeom>
        </p:spPr>
      </p:pic>
      <p:sp>
        <p:nvSpPr>
          <p:cNvPr id="4" name="Tekstfelt 3">
            <a:extLst>
              <a:ext uri="{FF2B5EF4-FFF2-40B4-BE49-F238E27FC236}">
                <a16:creationId xmlns:a16="http://schemas.microsoft.com/office/drawing/2014/main" id="{211005FB-5EC5-4A87-0A36-B7BF761DEF89}"/>
              </a:ext>
            </a:extLst>
          </p:cNvPr>
          <p:cNvSpPr txBox="1"/>
          <p:nvPr/>
        </p:nvSpPr>
        <p:spPr>
          <a:xfrm>
            <a:off x="2807368" y="192505"/>
            <a:ext cx="6657474" cy="461665"/>
          </a:xfrm>
          <a:prstGeom prst="rect">
            <a:avLst/>
          </a:prstGeom>
          <a:noFill/>
        </p:spPr>
        <p:txBody>
          <a:bodyPr wrap="square" rtlCol="0">
            <a:spAutoFit/>
          </a:bodyPr>
          <a:lstStyle/>
          <a:p>
            <a:pPr algn="ctr"/>
            <a:r>
              <a:rPr lang="da-DK" sz="2400" b="1" dirty="0"/>
              <a:t>Fotosyntesen:</a:t>
            </a:r>
          </a:p>
        </p:txBody>
      </p:sp>
    </p:spTree>
    <p:extLst>
      <p:ext uri="{BB962C8B-B14F-4D97-AF65-F5344CB8AC3E}">
        <p14:creationId xmlns:p14="http://schemas.microsoft.com/office/powerpoint/2010/main" val="171263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E3B5F-67C2-A9A6-CC92-C847A951E015}"/>
              </a:ext>
            </a:extLst>
          </p:cNvPr>
          <p:cNvSpPr>
            <a:spLocks noGrp="1"/>
          </p:cNvSpPr>
          <p:nvPr>
            <p:ph type="title"/>
          </p:nvPr>
        </p:nvSpPr>
        <p:spPr/>
        <p:txBody>
          <a:bodyPr/>
          <a:lstStyle/>
          <a:p>
            <a:r>
              <a:rPr lang="da-DK" dirty="0"/>
              <a:t>Plan for i dag </a:t>
            </a:r>
          </a:p>
        </p:txBody>
      </p:sp>
      <p:sp>
        <p:nvSpPr>
          <p:cNvPr id="3" name="Pladsholder til indhold 2">
            <a:extLst>
              <a:ext uri="{FF2B5EF4-FFF2-40B4-BE49-F238E27FC236}">
                <a16:creationId xmlns:a16="http://schemas.microsoft.com/office/drawing/2014/main" id="{55474FF2-C555-E1CF-68A9-E0CF57C08B50}"/>
              </a:ext>
            </a:extLst>
          </p:cNvPr>
          <p:cNvSpPr>
            <a:spLocks noGrp="1"/>
          </p:cNvSpPr>
          <p:nvPr>
            <p:ph idx="1"/>
          </p:nvPr>
        </p:nvSpPr>
        <p:spPr/>
        <p:txBody>
          <a:bodyPr>
            <a:normAutofit lnSpcReduction="10000"/>
          </a:bodyPr>
          <a:lstStyle/>
          <a:p>
            <a:r>
              <a:rPr lang="da-DK" dirty="0"/>
              <a:t>Gennemgang af jeres rapport (fælles feedback) </a:t>
            </a:r>
          </a:p>
          <a:p>
            <a:r>
              <a:rPr lang="da-DK" dirty="0"/>
              <a:t>Hvad lavede vi sidst? En kort </a:t>
            </a:r>
            <a:r>
              <a:rPr lang="da-DK" dirty="0" err="1"/>
              <a:t>walk</a:t>
            </a:r>
            <a:r>
              <a:rPr lang="da-DK" dirty="0"/>
              <a:t> and talk </a:t>
            </a:r>
          </a:p>
          <a:p>
            <a:r>
              <a:rPr lang="da-DK" dirty="0"/>
              <a:t>Økosystemer og biodiversitet. </a:t>
            </a:r>
          </a:p>
          <a:p>
            <a:r>
              <a:rPr lang="da-DK" dirty="0"/>
              <a:t>Tegn jeres eget økosystem (GEM det) </a:t>
            </a:r>
          </a:p>
          <a:p>
            <a:r>
              <a:rPr lang="da-DK" dirty="0"/>
              <a:t>Abiotiske, biotiske og begrænsende faktorer. </a:t>
            </a:r>
          </a:p>
          <a:p>
            <a:r>
              <a:rPr lang="da-DK" dirty="0"/>
              <a:t>Tegn abiotiske, biotiske og begrænsende faktorer på jeres økosystem.</a:t>
            </a:r>
          </a:p>
          <a:p>
            <a:pPr lvl="1"/>
            <a:r>
              <a:rPr lang="da-DK" dirty="0"/>
              <a:t>Elevfeedback til sidst.  </a:t>
            </a:r>
          </a:p>
          <a:p>
            <a:r>
              <a:rPr lang="da-DK" dirty="0"/>
              <a:t>Fotosyntese og respiration – gennemgang v. tavle</a:t>
            </a:r>
          </a:p>
          <a:p>
            <a:r>
              <a:rPr lang="da-DK" dirty="0"/>
              <a:t>Næste gang – øvelse med fotosyntese og respiration (onsdag)</a:t>
            </a:r>
          </a:p>
        </p:txBody>
      </p:sp>
    </p:spTree>
    <p:extLst>
      <p:ext uri="{BB962C8B-B14F-4D97-AF65-F5344CB8AC3E}">
        <p14:creationId xmlns:p14="http://schemas.microsoft.com/office/powerpoint/2010/main" val="152986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7BAE5483-F2D3-1CB1-6B25-566701CAA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11" y="124690"/>
            <a:ext cx="7173664" cy="43059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Tekstfelt 1">
                <a:extLst>
                  <a:ext uri="{FF2B5EF4-FFF2-40B4-BE49-F238E27FC236}">
                    <a16:creationId xmlns:a16="http://schemas.microsoft.com/office/drawing/2014/main" id="{9F8C9629-8589-806A-D7EE-55015A8CCE3E}"/>
                  </a:ext>
                </a:extLst>
              </p:cNvPr>
              <p:cNvSpPr txBox="1"/>
              <p:nvPr/>
            </p:nvSpPr>
            <p:spPr>
              <a:xfrm>
                <a:off x="1465811" y="4341858"/>
                <a:ext cx="9260378" cy="2308324"/>
              </a:xfrm>
              <a:prstGeom prst="rect">
                <a:avLst/>
              </a:prstGeom>
              <a:noFill/>
            </p:spPr>
            <p:txBody>
              <a:bodyPr wrap="square" rtlCol="0">
                <a:spAutoFit/>
              </a:bodyPr>
              <a:lstStyle/>
              <a:p>
                <a:r>
                  <a:rPr lang="da-DK" dirty="0"/>
                  <a:t>a) Grønne blade er der, hvor fotosyntesen finder sted og producerer glukose. </a:t>
                </a:r>
              </a:p>
              <a:p>
                <a:endParaRPr lang="da-DK" dirty="0"/>
              </a:p>
              <a:p>
                <a:r>
                  <a:rPr lang="da-DK" dirty="0"/>
                  <a:t>b) </a:t>
                </a:r>
                <a14:m>
                  <m:oMath xmlns:m="http://schemas.openxmlformats.org/officeDocument/2006/math">
                    <m:sSub>
                      <m:sSubPr>
                        <m:ctrlPr>
                          <a:rPr lang="da-DK" i="1" smtClean="0">
                            <a:latin typeface="Cambria Math" panose="02040503050406030204" pitchFamily="18" charset="0"/>
                          </a:rPr>
                        </m:ctrlPr>
                      </m:sSubPr>
                      <m:e>
                        <m:r>
                          <a:rPr lang="da-DK" b="0" i="1" smtClean="0">
                            <a:latin typeface="Cambria Math" panose="02040503050406030204" pitchFamily="18" charset="0"/>
                          </a:rPr>
                          <m:t>𝐶𝑂</m:t>
                        </m:r>
                      </m:e>
                      <m:sub>
                        <m:r>
                          <a:rPr lang="da-DK" b="0" i="1" smtClean="0">
                            <a:latin typeface="Cambria Math" panose="02040503050406030204" pitchFamily="18" charset="0"/>
                          </a:rPr>
                          <m:t>2</m:t>
                        </m:r>
                      </m:sub>
                    </m:sSub>
                  </m:oMath>
                </a14:m>
                <a:r>
                  <a:rPr lang="da-DK" dirty="0"/>
                  <a:t> bliver optaget igennem de grønne blades spalteåbninger, og transporteres til bladcellerne via </a:t>
                </a:r>
                <a14:m>
                  <m:oMath xmlns:m="http://schemas.openxmlformats.org/officeDocument/2006/math">
                    <m:sSub>
                      <m:sSubPr>
                        <m:ctrlPr>
                          <a:rPr lang="da-DK" i="1" smtClean="0">
                            <a:latin typeface="Cambria Math" panose="02040503050406030204" pitchFamily="18" charset="0"/>
                          </a:rPr>
                        </m:ctrlPr>
                      </m:sSubPr>
                      <m:e>
                        <m:r>
                          <a:rPr lang="da-DK" b="0" i="1" smtClean="0">
                            <a:latin typeface="Cambria Math" panose="02040503050406030204" pitchFamily="18" charset="0"/>
                          </a:rPr>
                          <m:t>𝐻</m:t>
                        </m:r>
                      </m:e>
                      <m:sub>
                        <m:r>
                          <a:rPr lang="da-DK" b="0" i="1" smtClean="0">
                            <a:latin typeface="Cambria Math" panose="02040503050406030204" pitchFamily="18" charset="0"/>
                          </a:rPr>
                          <m:t>2</m:t>
                        </m:r>
                      </m:sub>
                    </m:sSub>
                    <m:r>
                      <a:rPr lang="da-DK" b="0" i="1" smtClean="0">
                        <a:latin typeface="Cambria Math" panose="02040503050406030204" pitchFamily="18" charset="0"/>
                      </a:rPr>
                      <m:t>𝑂</m:t>
                    </m:r>
                  </m:oMath>
                </a14:m>
                <a:r>
                  <a:rPr lang="da-DK" dirty="0"/>
                  <a:t>. Spalteåbningerne sidder på undersiden af bladene. Vandet kommer via rødderne og transporten af stofferne sker via diffusion </a:t>
                </a:r>
                <a:r>
                  <a:rPr lang="da-DK" dirty="0">
                    <a:sym typeface="Wingdings" panose="05000000000000000000" pitchFamily="2" charset="2"/>
                  </a:rPr>
                  <a:t> passiv. Transport af vand = osmose, transport af glukose = facilitet diffusion. </a:t>
                </a:r>
                <a:endParaRPr lang="da-DK" dirty="0"/>
              </a:p>
              <a:p>
                <a:endParaRPr lang="da-DK" dirty="0"/>
              </a:p>
              <a:p>
                <a:r>
                  <a:rPr lang="da-DK" dirty="0"/>
                  <a:t>c) Selve fotosyntesen foregår dernæst i </a:t>
                </a:r>
                <a:r>
                  <a:rPr lang="da-DK" dirty="0" err="1"/>
                  <a:t>kloroplasteren</a:t>
                </a:r>
                <a:r>
                  <a:rPr lang="da-DK" dirty="0"/>
                  <a:t>, som alle cellerne har. </a:t>
                </a:r>
              </a:p>
            </p:txBody>
          </p:sp>
        </mc:Choice>
        <mc:Fallback>
          <p:sp>
            <p:nvSpPr>
              <p:cNvPr id="2" name="Tekstfelt 1">
                <a:extLst>
                  <a:ext uri="{FF2B5EF4-FFF2-40B4-BE49-F238E27FC236}">
                    <a16:creationId xmlns:a16="http://schemas.microsoft.com/office/drawing/2014/main" id="{9F8C9629-8589-806A-D7EE-55015A8CCE3E}"/>
                  </a:ext>
                </a:extLst>
              </p:cNvPr>
              <p:cNvSpPr txBox="1">
                <a:spLocks noRot="1" noChangeAspect="1" noMove="1" noResize="1" noEditPoints="1" noAdjustHandles="1" noChangeArrowheads="1" noChangeShapeType="1" noTextEdit="1"/>
              </p:cNvSpPr>
              <p:nvPr/>
            </p:nvSpPr>
            <p:spPr>
              <a:xfrm>
                <a:off x="1465811" y="4341858"/>
                <a:ext cx="9260378" cy="2308324"/>
              </a:xfrm>
              <a:prstGeom prst="rect">
                <a:avLst/>
              </a:prstGeom>
              <a:blipFill>
                <a:blip r:embed="rId3"/>
                <a:stretch>
                  <a:fillRect l="-526" t="-1319" r="-132" b="-3166"/>
                </a:stretch>
              </a:blipFill>
            </p:spPr>
            <p:txBody>
              <a:bodyPr/>
              <a:lstStyle/>
              <a:p>
                <a:r>
                  <a:rPr lang="da-DK">
                    <a:noFill/>
                  </a:rPr>
                  <a:t> </a:t>
                </a:r>
              </a:p>
            </p:txBody>
          </p:sp>
        </mc:Fallback>
      </mc:AlternateContent>
      <p:sp>
        <p:nvSpPr>
          <p:cNvPr id="3" name="Tekstfelt 2">
            <a:extLst>
              <a:ext uri="{FF2B5EF4-FFF2-40B4-BE49-F238E27FC236}">
                <a16:creationId xmlns:a16="http://schemas.microsoft.com/office/drawing/2014/main" id="{D9E25717-967D-3357-85EA-7A5214D8446F}"/>
              </a:ext>
            </a:extLst>
          </p:cNvPr>
          <p:cNvSpPr txBox="1"/>
          <p:nvPr/>
        </p:nvSpPr>
        <p:spPr>
          <a:xfrm>
            <a:off x="7838886" y="207818"/>
            <a:ext cx="4006750" cy="461665"/>
          </a:xfrm>
          <a:prstGeom prst="rect">
            <a:avLst/>
          </a:prstGeom>
          <a:noFill/>
        </p:spPr>
        <p:txBody>
          <a:bodyPr wrap="square" rtlCol="0">
            <a:spAutoFit/>
          </a:bodyPr>
          <a:lstStyle/>
          <a:p>
            <a:r>
              <a:rPr lang="da-DK" sz="2400" b="1" dirty="0"/>
              <a:t>Fotosyntesen</a:t>
            </a:r>
            <a:r>
              <a:rPr lang="da-DK" dirty="0"/>
              <a:t>: </a:t>
            </a:r>
          </a:p>
        </p:txBody>
      </p:sp>
    </p:spTree>
    <p:extLst>
      <p:ext uri="{BB962C8B-B14F-4D97-AF65-F5344CB8AC3E}">
        <p14:creationId xmlns:p14="http://schemas.microsoft.com/office/powerpoint/2010/main" val="330366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tekst, skærmbillede, Font/skrifttype, linje/række&#10;&#10;Automatisk genereret beskrivelse">
            <a:extLst>
              <a:ext uri="{FF2B5EF4-FFF2-40B4-BE49-F238E27FC236}">
                <a16:creationId xmlns:a16="http://schemas.microsoft.com/office/drawing/2014/main" id="{00B58358-91A7-A659-E786-286116B797F4}"/>
              </a:ext>
            </a:extLst>
          </p:cNvPr>
          <p:cNvPicPr>
            <a:picLocks noChangeAspect="1"/>
          </p:cNvPicPr>
          <p:nvPr/>
        </p:nvPicPr>
        <p:blipFill>
          <a:blip r:embed="rId2"/>
          <a:stretch>
            <a:fillRect/>
          </a:stretch>
        </p:blipFill>
        <p:spPr>
          <a:xfrm>
            <a:off x="643467" y="1697820"/>
            <a:ext cx="10905066" cy="3462358"/>
          </a:xfrm>
          <a:prstGeom prst="rect">
            <a:avLst/>
          </a:prstGeom>
        </p:spPr>
      </p:pic>
      <p:sp>
        <p:nvSpPr>
          <p:cNvPr id="4" name="Tekstfelt 3">
            <a:extLst>
              <a:ext uri="{FF2B5EF4-FFF2-40B4-BE49-F238E27FC236}">
                <a16:creationId xmlns:a16="http://schemas.microsoft.com/office/drawing/2014/main" id="{18D3CE75-EB2B-E51F-E18B-8E634550B2E8}"/>
              </a:ext>
            </a:extLst>
          </p:cNvPr>
          <p:cNvSpPr txBox="1"/>
          <p:nvPr/>
        </p:nvSpPr>
        <p:spPr>
          <a:xfrm>
            <a:off x="2759242" y="385011"/>
            <a:ext cx="6833937" cy="523220"/>
          </a:xfrm>
          <a:prstGeom prst="rect">
            <a:avLst/>
          </a:prstGeom>
          <a:noFill/>
        </p:spPr>
        <p:txBody>
          <a:bodyPr wrap="square" rtlCol="0">
            <a:spAutoFit/>
          </a:bodyPr>
          <a:lstStyle/>
          <a:p>
            <a:pPr algn="ctr"/>
            <a:r>
              <a:rPr lang="da-DK" sz="2800" b="1" dirty="0"/>
              <a:t>Respiration: </a:t>
            </a:r>
          </a:p>
        </p:txBody>
      </p:sp>
    </p:spTree>
    <p:extLst>
      <p:ext uri="{BB962C8B-B14F-4D97-AF65-F5344CB8AC3E}">
        <p14:creationId xmlns:p14="http://schemas.microsoft.com/office/powerpoint/2010/main" val="208610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32BC3D14-642B-40D2-C47B-B365AC224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1" y="850396"/>
            <a:ext cx="8043949" cy="28216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Tekstfelt 3">
                <a:extLst>
                  <a:ext uri="{FF2B5EF4-FFF2-40B4-BE49-F238E27FC236}">
                    <a16:creationId xmlns:a16="http://schemas.microsoft.com/office/drawing/2014/main" id="{FFE7817B-7E6C-DABB-5A46-4724401DF2F5}"/>
                  </a:ext>
                </a:extLst>
              </p:cNvPr>
              <p:cNvSpPr txBox="1"/>
              <p:nvPr/>
            </p:nvSpPr>
            <p:spPr>
              <a:xfrm>
                <a:off x="764771" y="3848793"/>
                <a:ext cx="7985759" cy="2585323"/>
              </a:xfrm>
              <a:prstGeom prst="rect">
                <a:avLst/>
              </a:prstGeom>
              <a:noFill/>
            </p:spPr>
            <p:txBody>
              <a:bodyPr wrap="square" rtlCol="0">
                <a:spAutoFit/>
              </a:bodyPr>
              <a:lstStyle/>
              <a:p>
                <a:r>
                  <a:rPr lang="da-DK" dirty="0"/>
                  <a:t>Respirationen foregår i mitokondrierne i både plante- og dyreceller – glukosen nedbrydes under forbrug af ilt (</a:t>
                </a:r>
                <a:r>
                  <a:rPr lang="da-DK" dirty="0" err="1"/>
                  <a:t>dioxygen</a:t>
                </a:r>
                <a:r>
                  <a:rPr lang="da-DK" dirty="0"/>
                  <a:t>) til kuldioxid og vand. </a:t>
                </a:r>
              </a:p>
              <a:p>
                <a:endParaRPr lang="da-DK" dirty="0"/>
              </a:p>
              <a:p>
                <a:pPr marL="342900" indent="-342900">
                  <a:buAutoNum type="alphaLcParenR"/>
                </a:pPr>
                <a:r>
                  <a:rPr lang="da-DK" dirty="0"/>
                  <a:t>Levende organismer indtager glukose (organiske stoffer), samt </a:t>
                </a:r>
                <a14:m>
                  <m:oMath xmlns:m="http://schemas.openxmlformats.org/officeDocument/2006/math">
                    <m:sSub>
                      <m:sSubPr>
                        <m:ctrlPr>
                          <a:rPr lang="da-DK" i="1" smtClean="0">
                            <a:latin typeface="Cambria Math" panose="02040503050406030204" pitchFamily="18" charset="0"/>
                          </a:rPr>
                        </m:ctrlPr>
                      </m:sSubPr>
                      <m:e>
                        <m:r>
                          <a:rPr lang="da-DK" b="0" i="1" smtClean="0">
                            <a:latin typeface="Cambria Math" panose="02040503050406030204" pitchFamily="18" charset="0"/>
                          </a:rPr>
                          <m:t>𝑂</m:t>
                        </m:r>
                      </m:e>
                      <m:sub>
                        <m:r>
                          <a:rPr lang="da-DK" b="0" i="1" smtClean="0">
                            <a:latin typeface="Cambria Math" panose="02040503050406030204" pitchFamily="18" charset="0"/>
                          </a:rPr>
                          <m:t>2</m:t>
                        </m:r>
                      </m:sub>
                    </m:sSub>
                  </m:oMath>
                </a14:m>
                <a:r>
                  <a:rPr lang="da-DK" dirty="0"/>
                  <a:t>. </a:t>
                </a:r>
                <a:br>
                  <a:rPr lang="da-DK" dirty="0"/>
                </a:br>
                <a:endParaRPr lang="da-DK" dirty="0"/>
              </a:p>
              <a:p>
                <a:pPr marL="342900" indent="-342900">
                  <a:buAutoNum type="alphaLcParenR"/>
                </a:pPr>
                <a:r>
                  <a:rPr lang="da-DK" dirty="0"/>
                  <a:t>Glukose og oxygen transporteres til cellerne. </a:t>
                </a:r>
                <a:br>
                  <a:rPr lang="da-DK" dirty="0"/>
                </a:br>
                <a:endParaRPr lang="da-DK" dirty="0"/>
              </a:p>
              <a:p>
                <a:pPr marL="342900" indent="-342900">
                  <a:buAutoNum type="alphaLcParenR"/>
                </a:pPr>
                <a:r>
                  <a:rPr lang="da-DK" dirty="0"/>
                  <a:t>Respirationen sker i mitokondrierne, hvor glukose og oxygen omdannes til vand og kuldioxid. </a:t>
                </a:r>
              </a:p>
            </p:txBody>
          </p:sp>
        </mc:Choice>
        <mc:Fallback>
          <p:sp>
            <p:nvSpPr>
              <p:cNvPr id="4" name="Tekstfelt 3">
                <a:extLst>
                  <a:ext uri="{FF2B5EF4-FFF2-40B4-BE49-F238E27FC236}">
                    <a16:creationId xmlns:a16="http://schemas.microsoft.com/office/drawing/2014/main" id="{FFE7817B-7E6C-DABB-5A46-4724401DF2F5}"/>
                  </a:ext>
                </a:extLst>
              </p:cNvPr>
              <p:cNvSpPr txBox="1">
                <a:spLocks noRot="1" noChangeAspect="1" noMove="1" noResize="1" noEditPoints="1" noAdjustHandles="1" noChangeArrowheads="1" noChangeShapeType="1" noTextEdit="1"/>
              </p:cNvSpPr>
              <p:nvPr/>
            </p:nvSpPr>
            <p:spPr>
              <a:xfrm>
                <a:off x="764771" y="3848793"/>
                <a:ext cx="7985759" cy="2585323"/>
              </a:xfrm>
              <a:prstGeom prst="rect">
                <a:avLst/>
              </a:prstGeom>
              <a:blipFill>
                <a:blip r:embed="rId3"/>
                <a:stretch>
                  <a:fillRect l="-611" t="-1179" b="-2830"/>
                </a:stretch>
              </a:blipFill>
            </p:spPr>
            <p:txBody>
              <a:bodyPr/>
              <a:lstStyle/>
              <a:p>
                <a:r>
                  <a:rPr lang="da-DK">
                    <a:noFill/>
                  </a:rPr>
                  <a:t> </a:t>
                </a:r>
              </a:p>
            </p:txBody>
          </p:sp>
        </mc:Fallback>
      </mc:AlternateContent>
      <p:sp>
        <p:nvSpPr>
          <p:cNvPr id="5" name="Tekstfelt 4">
            <a:extLst>
              <a:ext uri="{FF2B5EF4-FFF2-40B4-BE49-F238E27FC236}">
                <a16:creationId xmlns:a16="http://schemas.microsoft.com/office/drawing/2014/main" id="{47F7A419-50C5-FB16-51D3-1C7E565AC309}"/>
              </a:ext>
            </a:extLst>
          </p:cNvPr>
          <p:cNvSpPr txBox="1"/>
          <p:nvPr/>
        </p:nvSpPr>
        <p:spPr>
          <a:xfrm>
            <a:off x="764771" y="147306"/>
            <a:ext cx="4621876" cy="461665"/>
          </a:xfrm>
          <a:prstGeom prst="rect">
            <a:avLst/>
          </a:prstGeom>
          <a:noFill/>
        </p:spPr>
        <p:txBody>
          <a:bodyPr wrap="square" rtlCol="0">
            <a:spAutoFit/>
          </a:bodyPr>
          <a:lstStyle/>
          <a:p>
            <a:r>
              <a:rPr lang="da-DK" sz="2400" b="1" dirty="0"/>
              <a:t>Respirationen: </a:t>
            </a:r>
          </a:p>
        </p:txBody>
      </p:sp>
    </p:spTree>
    <p:extLst>
      <p:ext uri="{BB962C8B-B14F-4D97-AF65-F5344CB8AC3E}">
        <p14:creationId xmlns:p14="http://schemas.microsoft.com/office/powerpoint/2010/main" val="219706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336A0-5C22-F400-9235-D7725303DBF3}"/>
              </a:ext>
            </a:extLst>
          </p:cNvPr>
          <p:cNvSpPr>
            <a:spLocks noGrp="1"/>
          </p:cNvSpPr>
          <p:nvPr>
            <p:ph type="title"/>
          </p:nvPr>
        </p:nvSpPr>
        <p:spPr/>
        <p:txBody>
          <a:bodyPr/>
          <a:lstStyle/>
          <a:p>
            <a:r>
              <a:rPr lang="da-DK" dirty="0"/>
              <a:t>Næste gang - forsøg</a:t>
            </a:r>
          </a:p>
        </p:txBody>
      </p:sp>
      <p:sp>
        <p:nvSpPr>
          <p:cNvPr id="3" name="Pladsholder til indhold 2">
            <a:extLst>
              <a:ext uri="{FF2B5EF4-FFF2-40B4-BE49-F238E27FC236}">
                <a16:creationId xmlns:a16="http://schemas.microsoft.com/office/drawing/2014/main" id="{499543C9-B6FA-0125-9719-5A20C641EA75}"/>
              </a:ext>
            </a:extLst>
          </p:cNvPr>
          <p:cNvSpPr>
            <a:spLocks noGrp="1"/>
          </p:cNvSpPr>
          <p:nvPr>
            <p:ph idx="1"/>
          </p:nvPr>
        </p:nvSpPr>
        <p:spPr/>
        <p:txBody>
          <a:bodyPr/>
          <a:lstStyle/>
          <a:p>
            <a:r>
              <a:rPr lang="da-DK" dirty="0"/>
              <a:t>Vi skal lave forsøg med fotosyntese og respiration i morgen </a:t>
            </a:r>
          </a:p>
          <a:p>
            <a:r>
              <a:rPr lang="da-DK" dirty="0"/>
              <a:t>I deles op som sædvanligt og som lektie skal I have læst forsøgsvejledningen og have sat jer ind i, hvad forsøget går ud på. </a:t>
            </a:r>
          </a:p>
          <a:p>
            <a:r>
              <a:rPr lang="da-DK" dirty="0"/>
              <a:t>Jeg giver jeg lidt teori inden vi går i gang, så I har en idé om, hvad I jeres hypoteser kan være. </a:t>
            </a:r>
          </a:p>
          <a:p>
            <a:r>
              <a:rPr lang="da-DK" dirty="0"/>
              <a:t>Vi tjekker forsøget fredag i 3. modul. </a:t>
            </a:r>
          </a:p>
        </p:txBody>
      </p:sp>
    </p:spTree>
    <p:extLst>
      <p:ext uri="{BB962C8B-B14F-4D97-AF65-F5344CB8AC3E}">
        <p14:creationId xmlns:p14="http://schemas.microsoft.com/office/powerpoint/2010/main" val="74620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5B7A9-84C4-221C-1945-F62EDD8E527E}"/>
              </a:ext>
            </a:extLst>
          </p:cNvPr>
          <p:cNvSpPr>
            <a:spLocks noGrp="1"/>
          </p:cNvSpPr>
          <p:nvPr>
            <p:ph type="title"/>
          </p:nvPr>
        </p:nvSpPr>
        <p:spPr/>
        <p:txBody>
          <a:bodyPr/>
          <a:lstStyle/>
          <a:p>
            <a:r>
              <a:rPr lang="da-DK" dirty="0"/>
              <a:t>Feedback til jeres rapport</a:t>
            </a:r>
          </a:p>
        </p:txBody>
      </p:sp>
      <p:sp>
        <p:nvSpPr>
          <p:cNvPr id="3" name="Pladsholder til indhold 2">
            <a:extLst>
              <a:ext uri="{FF2B5EF4-FFF2-40B4-BE49-F238E27FC236}">
                <a16:creationId xmlns:a16="http://schemas.microsoft.com/office/drawing/2014/main" id="{0A1C37A2-945A-4F5C-ABC9-C99FA6933315}"/>
              </a:ext>
            </a:extLst>
          </p:cNvPr>
          <p:cNvSpPr>
            <a:spLocks noGrp="1"/>
          </p:cNvSpPr>
          <p:nvPr>
            <p:ph idx="1"/>
          </p:nvPr>
        </p:nvSpPr>
        <p:spPr>
          <a:xfrm>
            <a:off x="838200" y="1825624"/>
            <a:ext cx="10515600" cy="4799619"/>
          </a:xfrm>
        </p:spPr>
        <p:txBody>
          <a:bodyPr>
            <a:normAutofit fontScale="92500" lnSpcReduction="10000"/>
          </a:bodyPr>
          <a:lstStyle/>
          <a:p>
            <a:r>
              <a:rPr lang="da-DK" dirty="0"/>
              <a:t>Enheder. </a:t>
            </a:r>
          </a:p>
          <a:p>
            <a:pPr lvl="1"/>
            <a:r>
              <a:rPr lang="da-DK" dirty="0"/>
              <a:t>HUSK dem – ellers ved vi ikke om der er tale om bananer eller antal bakterier.</a:t>
            </a:r>
          </a:p>
          <a:p>
            <a:pPr lvl="1"/>
            <a:r>
              <a:rPr lang="da-DK" dirty="0"/>
              <a:t>Det tæller ned i den samlede bedømmelse, hvis der ikke er korrekte enheder.  </a:t>
            </a:r>
          </a:p>
          <a:p>
            <a:r>
              <a:rPr lang="da-DK" dirty="0"/>
              <a:t>Fejlkilder. </a:t>
            </a:r>
          </a:p>
          <a:p>
            <a:pPr lvl="1"/>
            <a:r>
              <a:rPr lang="da-DK" dirty="0"/>
              <a:t>Hvis der opstår afvigelser fra det forventede, så skal man angive relevante fejlkilder ved at beskrive dem og deres betydning for resultaterne skal vurderes. </a:t>
            </a:r>
          </a:p>
          <a:p>
            <a:pPr lvl="1"/>
            <a:r>
              <a:rPr lang="da-DK" dirty="0"/>
              <a:t>Dvs. at en fejlkilde KUN skal angives, hvis den har haft betydning for forsøget. I vores tilfælde, så har pH-værdi, mængden af næringsstoffer og temperaturen IKKE været årsagerne til afvigelserne fra vores forsøg. </a:t>
            </a:r>
          </a:p>
          <a:p>
            <a:pPr lvl="1"/>
            <a:r>
              <a:rPr lang="da-DK" dirty="0"/>
              <a:t>I dette forsøg kunne følgende elementer være årsag til afvigelser: </a:t>
            </a:r>
          </a:p>
          <a:p>
            <a:pPr lvl="2"/>
            <a:r>
              <a:rPr lang="da-DK" dirty="0"/>
              <a:t>Mængden af tid, som bakterierne havde til at udvikle sig (24 timer i varmeskab). </a:t>
            </a:r>
          </a:p>
          <a:p>
            <a:pPr lvl="2"/>
            <a:r>
              <a:rPr lang="da-DK" dirty="0"/>
              <a:t>Tælleteknik – hvem talte? Hvordan talte de? Og kunne man have undtaget denne usikkerhed? </a:t>
            </a:r>
          </a:p>
          <a:p>
            <a:pPr lvl="2"/>
            <a:r>
              <a:rPr lang="da-DK" dirty="0"/>
              <a:t>Vores kontrolplade var IKKE steril, og dermed skulle vi have trukket antallet af bakterier fra kontrolpladen fra samtlige plader, således resultatet blev retvisende. </a:t>
            </a:r>
          </a:p>
        </p:txBody>
      </p:sp>
    </p:spTree>
    <p:extLst>
      <p:ext uri="{BB962C8B-B14F-4D97-AF65-F5344CB8AC3E}">
        <p14:creationId xmlns:p14="http://schemas.microsoft.com/office/powerpoint/2010/main" val="276827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656AE-3E2A-4858-830B-433072001A41}"/>
              </a:ext>
            </a:extLst>
          </p:cNvPr>
          <p:cNvSpPr>
            <a:spLocks noGrp="1"/>
          </p:cNvSpPr>
          <p:nvPr>
            <p:ph type="title"/>
          </p:nvPr>
        </p:nvSpPr>
        <p:spPr/>
        <p:txBody>
          <a:bodyPr/>
          <a:lstStyle/>
          <a:p>
            <a:r>
              <a:rPr lang="da-DK" dirty="0"/>
              <a:t>Grafer og tabeller</a:t>
            </a:r>
          </a:p>
        </p:txBody>
      </p:sp>
      <p:pic>
        <p:nvPicPr>
          <p:cNvPr id="5" name="Pladsholder til indhold 4">
            <a:extLst>
              <a:ext uri="{FF2B5EF4-FFF2-40B4-BE49-F238E27FC236}">
                <a16:creationId xmlns:a16="http://schemas.microsoft.com/office/drawing/2014/main" id="{75919E43-BFB5-18D5-3F87-9F96EBB8D1E2}"/>
              </a:ext>
            </a:extLst>
          </p:cNvPr>
          <p:cNvPicPr>
            <a:picLocks noGrp="1" noChangeAspect="1"/>
          </p:cNvPicPr>
          <p:nvPr>
            <p:ph idx="1"/>
          </p:nvPr>
        </p:nvPicPr>
        <p:blipFill>
          <a:blip r:embed="rId2"/>
          <a:stretch>
            <a:fillRect/>
          </a:stretch>
        </p:blipFill>
        <p:spPr>
          <a:xfrm>
            <a:off x="7924799" y="784752"/>
            <a:ext cx="3796596" cy="2065004"/>
          </a:xfrm>
        </p:spPr>
      </p:pic>
      <p:pic>
        <p:nvPicPr>
          <p:cNvPr id="6" name="Billede 5">
            <a:extLst>
              <a:ext uri="{FF2B5EF4-FFF2-40B4-BE49-F238E27FC236}">
                <a16:creationId xmlns:a16="http://schemas.microsoft.com/office/drawing/2014/main" id="{1FF0242D-6933-B3FE-EFE8-222F78E52AD9}"/>
              </a:ext>
            </a:extLst>
          </p:cNvPr>
          <p:cNvPicPr>
            <a:picLocks noChangeAspect="1"/>
          </p:cNvPicPr>
          <p:nvPr/>
        </p:nvPicPr>
        <p:blipFill>
          <a:blip r:embed="rId3"/>
          <a:stretch>
            <a:fillRect/>
          </a:stretch>
        </p:blipFill>
        <p:spPr>
          <a:xfrm>
            <a:off x="376978" y="2140681"/>
            <a:ext cx="7082155" cy="2981960"/>
          </a:xfrm>
          <a:prstGeom prst="rect">
            <a:avLst/>
          </a:prstGeom>
        </p:spPr>
      </p:pic>
      <p:sp>
        <p:nvSpPr>
          <p:cNvPr id="8" name="Tekstfelt 7">
            <a:extLst>
              <a:ext uri="{FF2B5EF4-FFF2-40B4-BE49-F238E27FC236}">
                <a16:creationId xmlns:a16="http://schemas.microsoft.com/office/drawing/2014/main" id="{0D221C88-201F-9A17-63E2-6FE7D5AA119E}"/>
              </a:ext>
            </a:extLst>
          </p:cNvPr>
          <p:cNvSpPr txBox="1"/>
          <p:nvPr/>
        </p:nvSpPr>
        <p:spPr>
          <a:xfrm>
            <a:off x="376978" y="5249207"/>
            <a:ext cx="10037022" cy="1200329"/>
          </a:xfrm>
          <a:prstGeom prst="rect">
            <a:avLst/>
          </a:prstGeom>
          <a:noFill/>
        </p:spPr>
        <p:txBody>
          <a:bodyPr wrap="square">
            <a:spAutoFit/>
          </a:bodyPr>
          <a:lstStyle/>
          <a:p>
            <a:pPr marL="342900" indent="-342900">
              <a:buAutoNum type="arabicParenR"/>
            </a:pPr>
            <a:r>
              <a:rPr lang="da-DK" dirty="0"/>
              <a:t>Lav en tabel med tid og antal bakterier. </a:t>
            </a:r>
          </a:p>
          <a:p>
            <a:pPr marL="342900" indent="-342900">
              <a:buAutoNum type="arabicParenR"/>
            </a:pPr>
            <a:r>
              <a:rPr lang="da-DK" dirty="0"/>
              <a:t>Markér tabellens to kolonner (uden delene med tekst). Den lilla er x-aksen og den blå er y-aksen. </a:t>
            </a:r>
          </a:p>
          <a:p>
            <a:pPr marL="342900" indent="-342900">
              <a:buAutoNum type="arabicParenR"/>
            </a:pPr>
            <a:r>
              <a:rPr lang="da-DK" dirty="0"/>
              <a:t>Klik på </a:t>
            </a:r>
            <a:r>
              <a:rPr lang="da-DK" dirty="0" err="1"/>
              <a:t>toolbaren</a:t>
            </a:r>
            <a:r>
              <a:rPr lang="da-DK" dirty="0"/>
              <a:t> ved ”indsæt” og tryk på ”indsæt punktdiagrammer” og vælg ”punkt”</a:t>
            </a:r>
          </a:p>
          <a:p>
            <a:pPr marL="342900" indent="-342900">
              <a:buAutoNum type="arabicParenR"/>
            </a:pPr>
            <a:r>
              <a:rPr lang="da-DK" dirty="0"/>
              <a:t>Du har nu en graf. </a:t>
            </a:r>
          </a:p>
        </p:txBody>
      </p:sp>
      <p:sp>
        <p:nvSpPr>
          <p:cNvPr id="9" name="Pil: nedad 8">
            <a:extLst>
              <a:ext uri="{FF2B5EF4-FFF2-40B4-BE49-F238E27FC236}">
                <a16:creationId xmlns:a16="http://schemas.microsoft.com/office/drawing/2014/main" id="{E56691C0-F980-AED2-7BC6-F6104AC182A7}"/>
              </a:ext>
            </a:extLst>
          </p:cNvPr>
          <p:cNvSpPr/>
          <p:nvPr/>
        </p:nvSpPr>
        <p:spPr>
          <a:xfrm>
            <a:off x="702733" y="1608667"/>
            <a:ext cx="228600" cy="8551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il: nedad 9">
            <a:extLst>
              <a:ext uri="{FF2B5EF4-FFF2-40B4-BE49-F238E27FC236}">
                <a16:creationId xmlns:a16="http://schemas.microsoft.com/office/drawing/2014/main" id="{26DC589F-64D4-26BA-CDAB-7B723A6E26CB}"/>
              </a:ext>
            </a:extLst>
          </p:cNvPr>
          <p:cNvSpPr/>
          <p:nvPr/>
        </p:nvSpPr>
        <p:spPr>
          <a:xfrm>
            <a:off x="8001000" y="270933"/>
            <a:ext cx="262466" cy="5650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l: nedad 10">
            <a:extLst>
              <a:ext uri="{FF2B5EF4-FFF2-40B4-BE49-F238E27FC236}">
                <a16:creationId xmlns:a16="http://schemas.microsoft.com/office/drawing/2014/main" id="{6AF19DCC-142E-459C-7184-4A087F98CD57}"/>
              </a:ext>
            </a:extLst>
          </p:cNvPr>
          <p:cNvSpPr/>
          <p:nvPr/>
        </p:nvSpPr>
        <p:spPr>
          <a:xfrm rot="12390418">
            <a:off x="9708797" y="1488117"/>
            <a:ext cx="228600" cy="8551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il: nedad 11">
            <a:extLst>
              <a:ext uri="{FF2B5EF4-FFF2-40B4-BE49-F238E27FC236}">
                <a16:creationId xmlns:a16="http://schemas.microsoft.com/office/drawing/2014/main" id="{5DA1364A-D805-9B80-D231-6397CCFF0879}"/>
              </a:ext>
            </a:extLst>
          </p:cNvPr>
          <p:cNvSpPr/>
          <p:nvPr/>
        </p:nvSpPr>
        <p:spPr>
          <a:xfrm rot="2370138">
            <a:off x="10471807" y="1624013"/>
            <a:ext cx="220133" cy="3217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il: nedad 12">
            <a:extLst>
              <a:ext uri="{FF2B5EF4-FFF2-40B4-BE49-F238E27FC236}">
                <a16:creationId xmlns:a16="http://schemas.microsoft.com/office/drawing/2014/main" id="{F4638BB8-F510-9E88-54E8-5169DE406A40}"/>
              </a:ext>
            </a:extLst>
          </p:cNvPr>
          <p:cNvSpPr/>
          <p:nvPr/>
        </p:nvSpPr>
        <p:spPr>
          <a:xfrm>
            <a:off x="3918055" y="1590740"/>
            <a:ext cx="651934" cy="8551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25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059CB-3947-3506-47CB-5D81240038AB}"/>
              </a:ext>
            </a:extLst>
          </p:cNvPr>
          <p:cNvSpPr>
            <a:spLocks noGrp="1"/>
          </p:cNvSpPr>
          <p:nvPr>
            <p:ph type="title"/>
          </p:nvPr>
        </p:nvSpPr>
        <p:spPr/>
        <p:txBody>
          <a:bodyPr/>
          <a:lstStyle/>
          <a:p>
            <a:r>
              <a:rPr lang="da-DK" dirty="0"/>
              <a:t>Feedback til rapport </a:t>
            </a:r>
          </a:p>
        </p:txBody>
      </p:sp>
      <p:sp>
        <p:nvSpPr>
          <p:cNvPr id="3" name="Pladsholder til indhold 2">
            <a:extLst>
              <a:ext uri="{FF2B5EF4-FFF2-40B4-BE49-F238E27FC236}">
                <a16:creationId xmlns:a16="http://schemas.microsoft.com/office/drawing/2014/main" id="{994D3E3E-5C79-CA5A-516D-814C239F64AC}"/>
              </a:ext>
            </a:extLst>
          </p:cNvPr>
          <p:cNvSpPr>
            <a:spLocks noGrp="1"/>
          </p:cNvSpPr>
          <p:nvPr>
            <p:ph idx="1"/>
          </p:nvPr>
        </p:nvSpPr>
        <p:spPr/>
        <p:txBody>
          <a:bodyPr/>
          <a:lstStyle/>
          <a:p>
            <a:r>
              <a:rPr lang="da-DK" dirty="0"/>
              <a:t>Grafer og tabeller.</a:t>
            </a:r>
          </a:p>
          <a:p>
            <a:pPr marL="0" indent="0">
              <a:buNone/>
            </a:pPr>
            <a:r>
              <a:rPr lang="da-DK" dirty="0"/>
              <a:t> </a:t>
            </a:r>
          </a:p>
        </p:txBody>
      </p:sp>
      <p:sp>
        <p:nvSpPr>
          <p:cNvPr id="8" name="Pil: nedad 7">
            <a:extLst>
              <a:ext uri="{FF2B5EF4-FFF2-40B4-BE49-F238E27FC236}">
                <a16:creationId xmlns:a16="http://schemas.microsoft.com/office/drawing/2014/main" id="{9289015C-3075-6545-C27B-CC8837606B9B}"/>
              </a:ext>
            </a:extLst>
          </p:cNvPr>
          <p:cNvSpPr/>
          <p:nvPr/>
        </p:nvSpPr>
        <p:spPr>
          <a:xfrm>
            <a:off x="5221980" y="1214028"/>
            <a:ext cx="670560" cy="11739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82D2CDCA-9EBD-7537-EBF9-31CFD8D34CBF}"/>
              </a:ext>
            </a:extLst>
          </p:cNvPr>
          <p:cNvPicPr>
            <a:picLocks noChangeAspect="1"/>
          </p:cNvPicPr>
          <p:nvPr/>
        </p:nvPicPr>
        <p:blipFill>
          <a:blip r:embed="rId2"/>
          <a:stretch>
            <a:fillRect/>
          </a:stretch>
        </p:blipFill>
        <p:spPr>
          <a:xfrm>
            <a:off x="8263766" y="2358570"/>
            <a:ext cx="2597283" cy="2387723"/>
          </a:xfrm>
          <a:prstGeom prst="rect">
            <a:avLst/>
          </a:prstGeom>
        </p:spPr>
      </p:pic>
      <p:sp>
        <p:nvSpPr>
          <p:cNvPr id="11" name="Pil: højre 10">
            <a:extLst>
              <a:ext uri="{FF2B5EF4-FFF2-40B4-BE49-F238E27FC236}">
                <a16:creationId xmlns:a16="http://schemas.microsoft.com/office/drawing/2014/main" id="{A60781A3-D442-D4FA-9987-70614941ABAB}"/>
              </a:ext>
            </a:extLst>
          </p:cNvPr>
          <p:cNvSpPr/>
          <p:nvPr/>
        </p:nvSpPr>
        <p:spPr>
          <a:xfrm>
            <a:off x="7325995" y="2581102"/>
            <a:ext cx="1188720" cy="2078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il: nedad 13">
            <a:extLst>
              <a:ext uri="{FF2B5EF4-FFF2-40B4-BE49-F238E27FC236}">
                <a16:creationId xmlns:a16="http://schemas.microsoft.com/office/drawing/2014/main" id="{004FECB7-6047-E57B-41EA-B86BBC43F03F}"/>
              </a:ext>
            </a:extLst>
          </p:cNvPr>
          <p:cNvSpPr/>
          <p:nvPr/>
        </p:nvSpPr>
        <p:spPr>
          <a:xfrm rot="2839016">
            <a:off x="10328262" y="2513105"/>
            <a:ext cx="194878" cy="6982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il: nedad 14">
            <a:extLst>
              <a:ext uri="{FF2B5EF4-FFF2-40B4-BE49-F238E27FC236}">
                <a16:creationId xmlns:a16="http://schemas.microsoft.com/office/drawing/2014/main" id="{029B66A1-FEC8-DE8D-1A24-1B6935A373E3}"/>
              </a:ext>
            </a:extLst>
          </p:cNvPr>
          <p:cNvSpPr/>
          <p:nvPr/>
        </p:nvSpPr>
        <p:spPr>
          <a:xfrm rot="8081731">
            <a:off x="10446894" y="4277681"/>
            <a:ext cx="194878" cy="6982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 name="Billede 19">
            <a:extLst>
              <a:ext uri="{FF2B5EF4-FFF2-40B4-BE49-F238E27FC236}">
                <a16:creationId xmlns:a16="http://schemas.microsoft.com/office/drawing/2014/main" id="{9E200FD6-F511-9127-70BA-77E56E568821}"/>
              </a:ext>
            </a:extLst>
          </p:cNvPr>
          <p:cNvPicPr>
            <a:picLocks noChangeAspect="1"/>
          </p:cNvPicPr>
          <p:nvPr/>
        </p:nvPicPr>
        <p:blipFill>
          <a:blip r:embed="rId3"/>
          <a:stretch>
            <a:fillRect/>
          </a:stretch>
        </p:blipFill>
        <p:spPr>
          <a:xfrm>
            <a:off x="300147" y="2221955"/>
            <a:ext cx="6938691" cy="3020648"/>
          </a:xfrm>
          <a:prstGeom prst="rect">
            <a:avLst/>
          </a:prstGeom>
        </p:spPr>
      </p:pic>
      <p:sp>
        <p:nvSpPr>
          <p:cNvPr id="21" name="Tekstfelt 20">
            <a:extLst>
              <a:ext uri="{FF2B5EF4-FFF2-40B4-BE49-F238E27FC236}">
                <a16:creationId xmlns:a16="http://schemas.microsoft.com/office/drawing/2014/main" id="{CA990408-B408-CCEB-124F-E130A3FE8C52}"/>
              </a:ext>
            </a:extLst>
          </p:cNvPr>
          <p:cNvSpPr txBox="1"/>
          <p:nvPr/>
        </p:nvSpPr>
        <p:spPr>
          <a:xfrm>
            <a:off x="196380" y="5259416"/>
            <a:ext cx="11239920" cy="1477328"/>
          </a:xfrm>
          <a:prstGeom prst="rect">
            <a:avLst/>
          </a:prstGeom>
          <a:noFill/>
        </p:spPr>
        <p:txBody>
          <a:bodyPr wrap="square" rtlCol="0">
            <a:spAutoFit/>
          </a:bodyPr>
          <a:lstStyle/>
          <a:p>
            <a:r>
              <a:rPr lang="da-DK" dirty="0"/>
              <a:t>5. Når grafen er lavet, så ser den sådan ud</a:t>
            </a:r>
          </a:p>
          <a:p>
            <a:r>
              <a:rPr lang="da-DK" dirty="0"/>
              <a:t>6. Hvis man klikker på grafen, så kommer der en 3 bokse op i højre side – klik på ”+”</a:t>
            </a:r>
          </a:p>
          <a:p>
            <a:r>
              <a:rPr lang="da-DK" dirty="0"/>
              <a:t>7. Når du klikke på ”+”, så kommer der en ny liste op med ting, som kan tilvælges. </a:t>
            </a:r>
          </a:p>
          <a:p>
            <a:r>
              <a:rPr lang="da-DK" dirty="0"/>
              <a:t>8. Klik på ”aksetitler” for at kunne navngive x-aksen og y-aksen. </a:t>
            </a:r>
          </a:p>
          <a:p>
            <a:r>
              <a:rPr lang="da-DK" dirty="0"/>
              <a:t>9. Klik på ”tendenslinjen” for at få en tendenslinje, som viser at der er et lineær forhold mellem tid og antal bakterier. </a:t>
            </a:r>
          </a:p>
        </p:txBody>
      </p:sp>
      <p:sp>
        <p:nvSpPr>
          <p:cNvPr id="22" name="Pil: nedad 21">
            <a:extLst>
              <a:ext uri="{FF2B5EF4-FFF2-40B4-BE49-F238E27FC236}">
                <a16:creationId xmlns:a16="http://schemas.microsoft.com/office/drawing/2014/main" id="{FA5E085F-AB4A-8991-7685-392B2AD096F2}"/>
              </a:ext>
            </a:extLst>
          </p:cNvPr>
          <p:cNvSpPr/>
          <p:nvPr/>
        </p:nvSpPr>
        <p:spPr>
          <a:xfrm>
            <a:off x="6917468" y="1695552"/>
            <a:ext cx="203627" cy="733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779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365D8A-8C7C-EEF3-2809-A332706D9DB5}"/>
              </a:ext>
            </a:extLst>
          </p:cNvPr>
          <p:cNvSpPr>
            <a:spLocks noGrp="1"/>
          </p:cNvSpPr>
          <p:nvPr>
            <p:ph type="title"/>
          </p:nvPr>
        </p:nvSpPr>
        <p:spPr/>
        <p:txBody>
          <a:bodyPr/>
          <a:lstStyle/>
          <a:p>
            <a:r>
              <a:rPr lang="da-DK" dirty="0"/>
              <a:t>Feedback til journal</a:t>
            </a:r>
          </a:p>
        </p:txBody>
      </p:sp>
      <p:sp>
        <p:nvSpPr>
          <p:cNvPr id="3" name="Pladsholder til indhold 2">
            <a:extLst>
              <a:ext uri="{FF2B5EF4-FFF2-40B4-BE49-F238E27FC236}">
                <a16:creationId xmlns:a16="http://schemas.microsoft.com/office/drawing/2014/main" id="{6FC03D1D-24AB-8753-5B12-A3B25976ADEE}"/>
              </a:ext>
            </a:extLst>
          </p:cNvPr>
          <p:cNvSpPr>
            <a:spLocks noGrp="1"/>
          </p:cNvSpPr>
          <p:nvPr>
            <p:ph idx="1"/>
          </p:nvPr>
        </p:nvSpPr>
        <p:spPr/>
        <p:txBody>
          <a:bodyPr/>
          <a:lstStyle/>
          <a:p>
            <a:r>
              <a:rPr lang="da-DK" dirty="0"/>
              <a:t>Henvisninger. </a:t>
            </a:r>
          </a:p>
          <a:p>
            <a:pPr lvl="1"/>
            <a:r>
              <a:rPr lang="da-DK" dirty="0"/>
              <a:t>Husk nu at skrive hvor I har jeres viden fra, hvis det ikke er blevet gennemgået i løbet af timen. </a:t>
            </a:r>
          </a:p>
          <a:p>
            <a:pPr lvl="1"/>
            <a:r>
              <a:rPr lang="da-DK" dirty="0"/>
              <a:t>Hvis man tager viden fra nettet, som man ikke kan vise, hvor man har det fra, så betyder det altså, at man har snydt. </a:t>
            </a:r>
          </a:p>
          <a:p>
            <a:pPr lvl="1"/>
            <a:r>
              <a:rPr lang="da-DK" dirty="0"/>
              <a:t>Så husk det nu – det gælder også </a:t>
            </a:r>
            <a:r>
              <a:rPr lang="da-DK" dirty="0" err="1"/>
              <a:t>Chatgpt</a:t>
            </a:r>
            <a:r>
              <a:rPr lang="da-DK" dirty="0"/>
              <a:t> og andre AI-elementer, som I bruger. </a:t>
            </a:r>
          </a:p>
        </p:txBody>
      </p:sp>
    </p:spTree>
    <p:extLst>
      <p:ext uri="{BB962C8B-B14F-4D97-AF65-F5344CB8AC3E}">
        <p14:creationId xmlns:p14="http://schemas.microsoft.com/office/powerpoint/2010/main" val="37618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52A3A-0ED8-AA59-246D-910717527F39}"/>
              </a:ext>
            </a:extLst>
          </p:cNvPr>
          <p:cNvSpPr>
            <a:spLocks noGrp="1"/>
          </p:cNvSpPr>
          <p:nvPr>
            <p:ph type="title"/>
          </p:nvPr>
        </p:nvSpPr>
        <p:spPr/>
        <p:txBody>
          <a:bodyPr/>
          <a:lstStyle/>
          <a:p>
            <a:r>
              <a:rPr lang="da-DK" dirty="0" err="1"/>
              <a:t>Walk</a:t>
            </a:r>
            <a:r>
              <a:rPr lang="da-DK" dirty="0"/>
              <a:t> and talk </a:t>
            </a:r>
          </a:p>
        </p:txBody>
      </p:sp>
      <p:sp>
        <p:nvSpPr>
          <p:cNvPr id="3" name="Pladsholder til indhold 2">
            <a:extLst>
              <a:ext uri="{FF2B5EF4-FFF2-40B4-BE49-F238E27FC236}">
                <a16:creationId xmlns:a16="http://schemas.microsoft.com/office/drawing/2014/main" id="{34E2D6B3-4778-0496-9211-6F7FEB105A88}"/>
              </a:ext>
            </a:extLst>
          </p:cNvPr>
          <p:cNvSpPr>
            <a:spLocks noGrp="1"/>
          </p:cNvSpPr>
          <p:nvPr>
            <p:ph idx="1"/>
          </p:nvPr>
        </p:nvSpPr>
        <p:spPr/>
        <p:txBody>
          <a:bodyPr/>
          <a:lstStyle/>
          <a:p>
            <a:r>
              <a:rPr lang="da-DK" dirty="0"/>
              <a:t>Hvad lavede vi sidste gang vi var sammen? </a:t>
            </a:r>
          </a:p>
        </p:txBody>
      </p:sp>
    </p:spTree>
    <p:extLst>
      <p:ext uri="{BB962C8B-B14F-4D97-AF65-F5344CB8AC3E}">
        <p14:creationId xmlns:p14="http://schemas.microsoft.com/office/powerpoint/2010/main" val="279965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0B6AD-8029-97CF-2091-44ED829D1345}"/>
              </a:ext>
            </a:extLst>
          </p:cNvPr>
          <p:cNvSpPr>
            <a:spLocks noGrp="1"/>
          </p:cNvSpPr>
          <p:nvPr>
            <p:ph type="title"/>
          </p:nvPr>
        </p:nvSpPr>
        <p:spPr/>
        <p:txBody>
          <a:bodyPr/>
          <a:lstStyle/>
          <a:p>
            <a:r>
              <a:rPr lang="da-DK" dirty="0"/>
              <a:t>Biodiversitet – hvorfor er den vigtig?</a:t>
            </a:r>
          </a:p>
        </p:txBody>
      </p:sp>
      <p:sp>
        <p:nvSpPr>
          <p:cNvPr id="3" name="Pladsholder til indhold 2">
            <a:extLst>
              <a:ext uri="{FF2B5EF4-FFF2-40B4-BE49-F238E27FC236}">
                <a16:creationId xmlns:a16="http://schemas.microsoft.com/office/drawing/2014/main" id="{6730CDFE-B3A4-59A3-D1AA-CE4BF4C8F401}"/>
              </a:ext>
            </a:extLst>
          </p:cNvPr>
          <p:cNvSpPr>
            <a:spLocks noGrp="1"/>
          </p:cNvSpPr>
          <p:nvPr>
            <p:ph idx="1"/>
          </p:nvPr>
        </p:nvSpPr>
        <p:spPr/>
        <p:txBody>
          <a:bodyPr>
            <a:normAutofit fontScale="92500" lnSpcReduction="10000"/>
          </a:bodyPr>
          <a:lstStyle/>
          <a:p>
            <a:r>
              <a:rPr lang="da-DK" dirty="0"/>
              <a:t>Biodiversitet kan også kaldes for biologisk mangfoldighed. Det handler nemlig om variationen af levende organismer alle steder. Dvs. på land, i ferskvand, i havet og i luften. </a:t>
            </a:r>
          </a:p>
          <a:p>
            <a:r>
              <a:rPr lang="da-DK" b="1" dirty="0"/>
              <a:t>Biodiversitet består overordnet af 3 hovedkomponenter: </a:t>
            </a:r>
          </a:p>
          <a:p>
            <a:pPr lvl="1"/>
            <a:r>
              <a:rPr lang="da-DK" dirty="0"/>
              <a:t>Økosystemer. </a:t>
            </a:r>
          </a:p>
          <a:p>
            <a:pPr lvl="1"/>
            <a:r>
              <a:rPr lang="da-DK" dirty="0"/>
              <a:t>Arter. </a:t>
            </a:r>
          </a:p>
          <a:p>
            <a:pPr lvl="1"/>
            <a:r>
              <a:rPr lang="da-DK" dirty="0"/>
              <a:t>Deres genetiske arvemateriale. </a:t>
            </a:r>
          </a:p>
          <a:p>
            <a:r>
              <a:rPr lang="da-DK" dirty="0"/>
              <a:t>For at kunne forstå økologi og biodiversitet, så skal man kende til planter, da de udgør føden for andre organismer på jorden. For uden planter er der intet liv på jorden. </a:t>
            </a:r>
          </a:p>
          <a:p>
            <a:r>
              <a:rPr lang="da-DK" dirty="0"/>
              <a:t>Derfor skal I kende til nogle svære, men vigtige mekanismer; fotosyntese, respiration, fødekæder/økosystemer og kulstofkredsløbet. </a:t>
            </a:r>
          </a:p>
        </p:txBody>
      </p:sp>
    </p:spTree>
    <p:extLst>
      <p:ext uri="{BB962C8B-B14F-4D97-AF65-F5344CB8AC3E}">
        <p14:creationId xmlns:p14="http://schemas.microsoft.com/office/powerpoint/2010/main" val="312880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69AEF-CBA1-DB4F-2E07-80BA47143709}"/>
              </a:ext>
            </a:extLst>
          </p:cNvPr>
          <p:cNvSpPr>
            <a:spLocks noGrp="1"/>
          </p:cNvSpPr>
          <p:nvPr>
            <p:ph type="title"/>
          </p:nvPr>
        </p:nvSpPr>
        <p:spPr/>
        <p:txBody>
          <a:bodyPr/>
          <a:lstStyle/>
          <a:p>
            <a:r>
              <a:rPr lang="da-DK" dirty="0"/>
              <a:t>Økosystemer</a:t>
            </a:r>
          </a:p>
        </p:txBody>
      </p:sp>
      <p:sp>
        <p:nvSpPr>
          <p:cNvPr id="3" name="Pladsholder til indhold 2">
            <a:extLst>
              <a:ext uri="{FF2B5EF4-FFF2-40B4-BE49-F238E27FC236}">
                <a16:creationId xmlns:a16="http://schemas.microsoft.com/office/drawing/2014/main" id="{9FA2DF79-9E3E-FEF8-3097-991E39BCB22D}"/>
              </a:ext>
            </a:extLst>
          </p:cNvPr>
          <p:cNvSpPr>
            <a:spLocks noGrp="1"/>
          </p:cNvSpPr>
          <p:nvPr>
            <p:ph idx="1"/>
          </p:nvPr>
        </p:nvSpPr>
        <p:spPr/>
        <p:txBody>
          <a:bodyPr>
            <a:normAutofit lnSpcReduction="10000"/>
          </a:bodyPr>
          <a:lstStyle/>
          <a:p>
            <a:r>
              <a:rPr lang="da-DK" dirty="0"/>
              <a:t>Økosystemer er et områdes levende organismer og deres samspil med den ikke-levende verden. </a:t>
            </a:r>
          </a:p>
          <a:p>
            <a:r>
              <a:rPr lang="da-DK" dirty="0"/>
              <a:t>Man kan dele økosystemer op på mange måder, men som hovedregel handler det om et afgrænset område med de levende organismer det måtte indeholder samt alle andre faktorer der kan påvirke området. </a:t>
            </a:r>
          </a:p>
          <a:p>
            <a:r>
              <a:rPr lang="da-DK" dirty="0"/>
              <a:t>Biosfæren: Det er den levende del af jorden og er et samspil af økosystemer, der i højere eller mindre grad vekselvirker med hinanden. </a:t>
            </a:r>
          </a:p>
          <a:p>
            <a:r>
              <a:rPr lang="da-DK" dirty="0"/>
              <a:t>I økosystemerne cirkulerer stofferne i et kredsløb (fx kulstofkredsløbet og P-kredsløbet), hvor energien kommer fra solen, bindes ved fotosyntese i organisk materiale, som omsættes. </a:t>
            </a:r>
          </a:p>
        </p:txBody>
      </p:sp>
    </p:spTree>
    <p:extLst>
      <p:ext uri="{BB962C8B-B14F-4D97-AF65-F5344CB8AC3E}">
        <p14:creationId xmlns:p14="http://schemas.microsoft.com/office/powerpoint/2010/main" val="39965883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1585</Words>
  <Application>Microsoft Office PowerPoint</Application>
  <PresentationFormat>Widescreen</PresentationFormat>
  <Paragraphs>120</Paragraphs>
  <Slides>23</Slides>
  <Notes>0</Notes>
  <HiddenSlides>0</HiddenSlides>
  <MMClips>0</MMClips>
  <ScaleCrop>false</ScaleCrop>
  <HeadingPairs>
    <vt:vector size="6" baseType="variant">
      <vt:variant>
        <vt:lpstr>Benyttede skrifttyper</vt:lpstr>
      </vt:variant>
      <vt:variant>
        <vt:i4>5</vt:i4>
      </vt:variant>
      <vt:variant>
        <vt:lpstr>Tema</vt:lpstr>
      </vt:variant>
      <vt:variant>
        <vt:i4>4</vt:i4>
      </vt:variant>
      <vt:variant>
        <vt:lpstr>Slidetitler</vt:lpstr>
      </vt:variant>
      <vt:variant>
        <vt:i4>23</vt:i4>
      </vt:variant>
    </vt:vector>
  </HeadingPairs>
  <TitlesOfParts>
    <vt:vector size="32" baseType="lpstr">
      <vt:lpstr>Arial</vt:lpstr>
      <vt:lpstr>Calibri</vt:lpstr>
      <vt:lpstr>Calibri Light</vt:lpstr>
      <vt:lpstr>Cambria Math</vt:lpstr>
      <vt:lpstr>Wingdings</vt:lpstr>
      <vt:lpstr>Office-tema</vt:lpstr>
      <vt:lpstr>Office-tema</vt:lpstr>
      <vt:lpstr>Office-tema</vt:lpstr>
      <vt:lpstr>Office-tema</vt:lpstr>
      <vt:lpstr>Økologi</vt:lpstr>
      <vt:lpstr>Plan for i dag </vt:lpstr>
      <vt:lpstr>Feedback til jeres rapport</vt:lpstr>
      <vt:lpstr>Grafer og tabeller</vt:lpstr>
      <vt:lpstr>Feedback til rapport </vt:lpstr>
      <vt:lpstr>Feedback til journal</vt:lpstr>
      <vt:lpstr>Walk and talk </vt:lpstr>
      <vt:lpstr>Biodiversitet – hvorfor er den vigtig?</vt:lpstr>
      <vt:lpstr>Økosystemer</vt:lpstr>
      <vt:lpstr>PowerPoint-præsentation</vt:lpstr>
      <vt:lpstr>Økosystem: Abiotiske og biotiske faktorer</vt:lpstr>
      <vt:lpstr>Økosystem: Abiotiske og biotiske faktorer</vt:lpstr>
      <vt:lpstr>PowerPoint-præsentation</vt:lpstr>
      <vt:lpstr>PowerPoint-præsentation</vt:lpstr>
      <vt:lpstr>Øvelse: Byg dit eget økosystem</vt:lpstr>
      <vt:lpstr>Begrænsende faktorer i et økosystem</vt:lpstr>
      <vt:lpstr>Autotrof og heterotrof - kringlet</vt:lpstr>
      <vt:lpstr>Øvelse – fortsæt jeres økosystem</vt:lpstr>
      <vt:lpstr>PowerPoint-præsentation</vt:lpstr>
      <vt:lpstr>PowerPoint-præsentation</vt:lpstr>
      <vt:lpstr>PowerPoint-præsentation</vt:lpstr>
      <vt:lpstr>PowerPoint-præsentation</vt:lpstr>
      <vt:lpstr>Næste gang - forsøg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Økologi</dc:title>
  <dc:creator>Taia Varberg</dc:creator>
  <cp:lastModifiedBy>Taia Varberg</cp:lastModifiedBy>
  <cp:revision>5</cp:revision>
  <dcterms:created xsi:type="dcterms:W3CDTF">2024-05-03T07:38:49Z</dcterms:created>
  <dcterms:modified xsi:type="dcterms:W3CDTF">2024-05-03T08:55:49Z</dcterms:modified>
</cp:coreProperties>
</file>