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0" r:id="rId2"/>
    <p:sldMasterId id="2147483663" r:id="rId3"/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9" r:id="rId10"/>
    <p:sldId id="270" r:id="rId11"/>
    <p:sldId id="263" r:id="rId12"/>
    <p:sldId id="264" r:id="rId13"/>
    <p:sldId id="265" r:id="rId14"/>
    <p:sldId id="266" r:id="rId15"/>
    <p:sldId id="267" r:id="rId16"/>
    <p:sldId id="268" r:id="rId17"/>
    <p:sldId id="261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459E2-3DEE-4F72-ECCB-6D276A30B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924B3C4-2F07-18F8-BC54-7A4256548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CA0E15-B0DB-CDAF-5363-17C1D331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F8229F-4A08-82E1-77C9-D1919B51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4A40E0-C597-913B-E330-68F53136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20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4121E-ED9E-FDA4-A59A-185FCE87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2459E84-0AF1-9FA0-6D63-74F43735B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AD38A9-9F6F-25A4-E284-BC41EF12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96078D-89A4-CA4B-6CBE-1F639433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AC930E-2782-EE21-D420-2B65F4E7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5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2C911AF-D386-EF04-C165-C4B24F372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7FCEB11-ADC3-646D-BDCB-ABD4429C7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79C341-4F6B-0D4E-0D3B-C73E5E35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B275ED-B377-5F71-211D-DBE27F5E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C8FE23-C004-C3AD-2E82-8DD121A1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186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850E5-D732-11ED-1357-F91A5C04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670F4D-44D9-F6A0-27E6-BA58A333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B5B5F61-260E-DBF0-42C8-D8865D39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9FC2-466B-4E9E-A641-B00A6CE4F2FB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737ADD-4FC6-7795-386F-614A1E49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16AE20-2D1C-4052-7AF3-0A7C2CDBE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ED216-5199-4A9C-B8AE-4FE034B2FB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893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EC3AB-245E-0055-D8D0-F1DB5D77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EB39CF-32BD-37D3-5471-68FDD38F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5BD2EA7-2067-5068-481D-BDAD9C3C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74B5-5090-410C-B93A-59778791B40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FB5239-C164-6735-FE3B-2E2135DD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EE37ED-4095-D772-1277-A6191475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9878C-DBEA-4C45-BE50-73F02F5F43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53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5A9BB17-4303-FB4B-1E40-4205BBD4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B8A2-0CCC-41AD-8EA7-273F24DBF70B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D4E099D-9057-F618-2E12-9C8D6E20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1028F1-6EA7-DD0B-A0A1-8DB38CC5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7F60-EF82-4CA4-ABD9-2C4B8A695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784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ED40B-1285-EDB0-CBA0-F21BB422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2A6CEB-1510-D0B1-20D4-2F704926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8791A5-018F-198E-A038-5981C6FF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7B8A2-0CCC-41AD-8EA7-273F24DBF70B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36F6B8-A222-3C61-2CB5-9BF9B3D0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0D2CD7-F2B3-7F1A-6F5B-CB3B1400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7F60-EF82-4CA4-ABD9-2C4B8A695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13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495B8-1116-FC44-CB5B-7D6EAEA4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8E28A0-B6D5-C286-8A9C-EA048F3B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8566DC-BCF4-3277-E532-F90BF241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5D6A8FA-FB1E-82B6-C9AC-E0CEF1A87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CB3BB7E-C637-F2E1-5A7D-6BA06C47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5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AE69F-3939-D6DD-FE06-024EB66A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675C64-54C5-4C88-6CA1-4E842E364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D058D6-9611-6A8F-3389-B2255816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1D02C3-20EF-FDA1-131E-872E46D9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690D06-40FE-35BC-9EB4-8F8684A4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93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53DA0-8FC1-6FD2-B30C-B71B794D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C6F073-6E2B-AA7D-22A6-B8A7C059D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9383E3C-528E-D6FF-CE82-C44C509AA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3B2BC6-19BC-954B-66FF-9344DE0B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45C898E-85E6-2BF0-2992-487DC9FD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E463E7-70F0-1E6C-BE87-2EF81C8D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55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E8BDC-08FA-FA17-6612-7B08D30B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FBF20F-AD92-8DD2-72FA-B0263E993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E59E79-71DD-540A-FA22-9AB885952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5B64B70-868E-2D48-14AE-810D13015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3169CCC-1175-EA5F-C512-B6A53FEF1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4055FF7-AA5A-214B-A26A-2CD4C85F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04A6F97-1EC6-DFD1-0562-6EC37B96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1DFFBBF-460E-34D5-1B40-A2922E28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73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CDB00-8545-F0FC-565C-C40D1E9C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5581906-2585-197E-8854-144443A3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1E70F72-CF3B-7FDB-DCED-848751EF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CA95E0-8E7A-AFD7-F99D-477CDC9C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1569208-B4E2-9F46-2EE9-F10F43B4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09BFD31-DCAD-BF85-2E29-21F7CC88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60DD184-15CE-CAD9-C291-B02A0D4A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82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DE065-2BEB-CABE-796D-0B52A3CA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9A35AF-F5CA-DDB9-5919-A28ABD0AE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9721FE-6196-584C-9424-4C9EA473D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3831A8-9D7B-2315-2022-50E58F33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2D18702-5171-55B5-A74C-3725B0A9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BCDA558-2927-DAC0-11AA-0891860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35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4679B-8B18-718A-DEFC-75595181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0846EEC-F068-8D1A-DF4E-E86FAFFF1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649FF2-C5D2-9878-6CD6-5AB921DF0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BCAA04-44A2-DB79-7B44-8E53A195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782178-C23A-C300-7708-9C4DBB93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3BDA51-D067-EFAE-8A29-62C6B411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34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646293-C4B0-9121-7614-2DDBD656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809DA0-8A88-95EE-916C-C0476B952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FC2EE6-0EC4-47A6-0736-3C7CBF29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5B49-69FA-42A7-BCEF-AA6A2680E84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0C4283-1D19-F1B5-9B40-E5026055D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627B03-E9ED-C8FA-F437-27A062FAA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5BC1-6DE3-4D47-80E7-BCE11A07EA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9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C6949A1-A585-3A94-A0F8-3F74893A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D4C5162-99A2-3C33-5A06-39E57E2C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4E9878-667C-4BC7-BEA3-C9B4408BC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9FC2-466B-4E9E-A641-B00A6CE4F2FB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B60A36-E5DA-515E-42EE-E3F642C30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7831AC-C10F-222F-F8CC-482DED8ED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ED216-5199-4A9C-B8AE-4FE034B2FB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94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4C0D8F4-FC1F-5281-3A9D-6C94D5B7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3459D9D-7B04-5096-905B-C509971D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232474-7B2B-4A1A-A526-A3019B3C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74B5-5090-410C-B93A-59778791B405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B90240-A32E-69D2-0FC1-FCA863BA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EBF4F7-587A-4B77-16E9-AD8D2D9CD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878C-DBEA-4C45-BE50-73F02F5F43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7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1057E0E-F364-524D-93DD-A2A18A43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AD1840-98A0-7E55-9977-E33FAFB8D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A2A427A-7F9E-31EF-6DE0-7CF1B79D2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B8A2-0CCC-41AD-8EA7-273F24DBF70B}" type="datetimeFigureOut">
              <a:rPr lang="da-DK" smtClean="0"/>
              <a:t>13-05-2024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8432D5-0768-8E1F-6F4F-AD3131527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D34465-E05C-A09E-02FA-0C937A429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7F60-EF82-4CA4-ABD9-2C4B8A695D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1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A2216-CF26-0A55-8A2E-B1D10126B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Økologi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527F1EE-E40D-1924-7DF0-5B7C7B0179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C-kredsløb, fødekæder og fødenet, konkurrencetyper og datadeling</a:t>
            </a:r>
          </a:p>
        </p:txBody>
      </p:sp>
    </p:spTree>
    <p:extLst>
      <p:ext uri="{BB962C8B-B14F-4D97-AF65-F5344CB8AC3E}">
        <p14:creationId xmlns:p14="http://schemas.microsoft.com/office/powerpoint/2010/main" val="1619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982F1-DEC5-E2AA-3D53-5BA66851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Carbons</a:t>
            </a:r>
            <a:r>
              <a:rPr lang="da-DK" dirty="0"/>
              <a:t> kredsløb (kulstofkredsløbet)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672170B-9800-E07D-0C8F-EF6352ED0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a-DK" dirty="0"/>
                  <a:t>Carbon kredsløbet et det vi vil kalde for et globalt kredsløb, som beskriver cirkulationen af kulstof (kaldet </a:t>
                </a:r>
                <a:r>
                  <a:rPr lang="da-DK" dirty="0" err="1"/>
                  <a:t>carbon</a:t>
                </a:r>
                <a:r>
                  <a:rPr lang="da-DK" dirty="0"/>
                  <a:t>) på jorden. </a:t>
                </a:r>
              </a:p>
              <a:p>
                <a:r>
                  <a:rPr lang="da-DK" dirty="0"/>
                  <a:t>Dette kredsløb har i mange millioner af år været styret af de levende organismer aktiviteter. </a:t>
                </a:r>
              </a:p>
              <a:p>
                <a:r>
                  <a:rPr lang="da-DK" dirty="0"/>
                  <a:t>I takt med, at vi udleder mere og mere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 til jordens atmosfære, jo mere forstyrres dette kredsløb, hvilket kan resulterer i, at cirkulationen ændres eller bliver anderledes.  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672170B-9800-E07D-0C8F-EF6352ED0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04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769ED-3E7A-E2D6-7464-6901F87C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Kulstof kredsløbet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0901FA-93D6-5A74-0A0C-E2A96C4D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Planternes fotosyntese binder kulstof fra atmosfærens kuldioxid. </a:t>
            </a:r>
          </a:p>
          <a:p>
            <a:r>
              <a:rPr lang="da-DK" dirty="0"/>
              <a:t>Havet kan også optage kulstof via det opløst </a:t>
            </a:r>
            <a:r>
              <a:rPr lang="da-DK" dirty="0" err="1"/>
              <a:t>hydrogencarbonat</a:t>
            </a:r>
            <a:r>
              <a:rPr lang="da-DK" dirty="0"/>
              <a:t> (det er dette som gør havene mere sure). </a:t>
            </a:r>
          </a:p>
          <a:p>
            <a:r>
              <a:rPr lang="da-DK" dirty="0"/>
              <a:t>Kulstof i oceanerne: </a:t>
            </a:r>
          </a:p>
          <a:p>
            <a:pPr lvl="1"/>
            <a:r>
              <a:rPr lang="da-DK" dirty="0"/>
              <a:t>Oceanerne er det sted, der indeholder mest kulstof, faktisk op til 93% af den samlede mængde tilgængelig kulstofmængde. </a:t>
            </a:r>
          </a:p>
          <a:p>
            <a:pPr lvl="1"/>
            <a:r>
              <a:rPr lang="da-DK" dirty="0"/>
              <a:t>Marine organismer kan også binde kulstof via fotosyntese eller dannelse af kalkskaller. </a:t>
            </a:r>
          </a:p>
          <a:p>
            <a:r>
              <a:rPr lang="da-DK" dirty="0"/>
              <a:t>Kulstof i planter og dyr: </a:t>
            </a:r>
          </a:p>
          <a:p>
            <a:pPr lvl="1"/>
            <a:r>
              <a:rPr lang="da-DK" dirty="0"/>
              <a:t>1,6 procent af den tilgængelige kulstofmængde findes i dyr og planter. </a:t>
            </a:r>
          </a:p>
          <a:p>
            <a:pPr lvl="1"/>
            <a:r>
              <a:rPr lang="da-DK" dirty="0"/>
              <a:t>Hovedparten af dette bindes i plantemateriale, og det er denne biomasse der de sidste mange 1000 år er blevet halveret. </a:t>
            </a:r>
          </a:p>
        </p:txBody>
      </p:sp>
    </p:spTree>
    <p:extLst>
      <p:ext uri="{BB962C8B-B14F-4D97-AF65-F5344CB8AC3E}">
        <p14:creationId xmlns:p14="http://schemas.microsoft.com/office/powerpoint/2010/main" val="125214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B275AC3-21DD-A947-1A6F-A3B00497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7E26FAA-D0DE-7C05-102E-21D68CF9D407}"/>
              </a:ext>
            </a:extLst>
          </p:cNvPr>
          <p:cNvSpPr txBox="1"/>
          <p:nvPr/>
        </p:nvSpPr>
        <p:spPr>
          <a:xfrm>
            <a:off x="9570720" y="314960"/>
            <a:ext cx="19913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Det biologiske </a:t>
            </a:r>
            <a:r>
              <a:rPr lang="da-DK" sz="2000" b="1" dirty="0" err="1"/>
              <a:t>carbonkredsløb</a:t>
            </a:r>
            <a:r>
              <a:rPr lang="da-DK" sz="2000" b="1" dirty="0"/>
              <a:t>: </a:t>
            </a:r>
          </a:p>
          <a:p>
            <a:endParaRPr lang="da-DK" dirty="0"/>
          </a:p>
          <a:p>
            <a:r>
              <a:rPr lang="da-DK" dirty="0"/>
              <a:t>Den mængde CO2 der frigøres ved levende organismers respiration, optages igen af planterne via fotosyntese. </a:t>
            </a:r>
          </a:p>
          <a:p>
            <a:endParaRPr lang="da-DK" dirty="0"/>
          </a:p>
          <a:p>
            <a:r>
              <a:rPr lang="da-DK" dirty="0"/>
              <a:t>Der er derfor naturligt en nogenlunde ligevægt mellem udledning og optagelse af CO2. </a:t>
            </a:r>
          </a:p>
        </p:txBody>
      </p:sp>
    </p:spTree>
    <p:extLst>
      <p:ext uri="{BB962C8B-B14F-4D97-AF65-F5344CB8AC3E}">
        <p14:creationId xmlns:p14="http://schemas.microsoft.com/office/powerpoint/2010/main" val="229045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D3AC608-9A82-A386-E824-70CF5AEE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0"/>
            <a:ext cx="964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458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BAB7-D79A-FB56-4354-ED53DD467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Øvelse: C-kredsløb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762AEF-6F70-7392-A0A4-2FD2B9AC4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Gå sammen I mindre grupper af max 4. </a:t>
            </a:r>
          </a:p>
          <a:p>
            <a:r>
              <a:rPr lang="da-DK" dirty="0"/>
              <a:t>I får nu udleveret et papir med et kredsløb og I skal nu klippe og placere de forskellige brikker de korrekte steder. </a:t>
            </a:r>
          </a:p>
          <a:p>
            <a:r>
              <a:rPr lang="da-DK" dirty="0"/>
              <a:t>Når I har gjort det, så skal I snakke om, hvordan og hvilke elementer, der kan påvirke C-kredsløbet. </a:t>
            </a:r>
          </a:p>
        </p:txBody>
      </p:sp>
    </p:spTree>
    <p:extLst>
      <p:ext uri="{BB962C8B-B14F-4D97-AF65-F5344CB8AC3E}">
        <p14:creationId xmlns:p14="http://schemas.microsoft.com/office/powerpoint/2010/main" val="138949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87613-7DD0-14FD-3D73-408EA502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plan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13BAB3-BA38-2C3B-7B57-BBB63FDB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Opsamling på forsøget – data deles med gruppen, så alle har noget data. </a:t>
            </a:r>
          </a:p>
          <a:p>
            <a:r>
              <a:rPr lang="da-DK" dirty="0"/>
              <a:t>Sidste gang – fødenet og fødekæder færdiggøres og fremlægges</a:t>
            </a:r>
          </a:p>
          <a:p>
            <a:r>
              <a:rPr lang="da-DK" dirty="0"/>
              <a:t>Lektien – problemer med den? </a:t>
            </a:r>
          </a:p>
          <a:p>
            <a:r>
              <a:rPr lang="da-DK" dirty="0"/>
              <a:t>Konkurrencetyper </a:t>
            </a:r>
          </a:p>
          <a:p>
            <a:r>
              <a:rPr lang="da-DK" dirty="0"/>
              <a:t>C-kredsløb </a:t>
            </a:r>
          </a:p>
          <a:p>
            <a:pPr lvl="1"/>
            <a:r>
              <a:rPr lang="da-DK" dirty="0"/>
              <a:t>Øvelse med C-kredsløbet</a:t>
            </a:r>
          </a:p>
        </p:txBody>
      </p:sp>
    </p:spTree>
    <p:extLst>
      <p:ext uri="{BB962C8B-B14F-4D97-AF65-F5344CB8AC3E}">
        <p14:creationId xmlns:p14="http://schemas.microsoft.com/office/powerpoint/2010/main" val="77559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0FDE0-5603-4505-D149-D3B6F105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Feltturen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4DEE7D-CEF1-F8AA-A455-067ECD715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nu finde sammen i jeres grupper fra feltturen i går. </a:t>
            </a:r>
          </a:p>
          <a:p>
            <a:r>
              <a:rPr lang="da-DK" dirty="0"/>
              <a:t>I skal nu få delt de forskellige data med hinanden, </a:t>
            </a:r>
            <a:r>
              <a:rPr lang="da-DK" dirty="0" err="1"/>
              <a:t>dvs</a:t>
            </a:r>
            <a:r>
              <a:rPr lang="da-DK" dirty="0"/>
              <a:t>: </a:t>
            </a:r>
          </a:p>
          <a:p>
            <a:pPr lvl="1"/>
            <a:r>
              <a:rPr lang="da-DK" dirty="0"/>
              <a:t>Skema 1: Skema med miljøiagttagelser og kemiske analyser</a:t>
            </a:r>
          </a:p>
          <a:p>
            <a:pPr lvl="1"/>
            <a:r>
              <a:rPr lang="da-DK" dirty="0"/>
              <a:t>Stationsskema: krydset af med de forskellige arter i fandt. </a:t>
            </a:r>
          </a:p>
          <a:p>
            <a:pPr lvl="1"/>
            <a:r>
              <a:rPr lang="da-DK" dirty="0"/>
              <a:t>Makroindeks: Udfyldt med indekstallet i bunden. </a:t>
            </a:r>
          </a:p>
          <a:p>
            <a:pPr lvl="1"/>
            <a:r>
              <a:rPr lang="da-DK" dirty="0"/>
              <a:t>Derudover: Samtlige videoklip, billeder mm., som I har fået taget ude på jeres tur. </a:t>
            </a:r>
          </a:p>
          <a:p>
            <a:r>
              <a:rPr lang="da-DK" dirty="0"/>
              <a:t>Altså skal alt materiale deles med hinanden i dag – ellers skal I selv sørge for det. </a:t>
            </a:r>
          </a:p>
        </p:txBody>
      </p:sp>
    </p:spTree>
    <p:extLst>
      <p:ext uri="{BB962C8B-B14F-4D97-AF65-F5344CB8AC3E}">
        <p14:creationId xmlns:p14="http://schemas.microsoft.com/office/powerpoint/2010/main" val="392230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70971-D9F6-4744-BED6-CA7EBCAC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Sidste gang: fødenet og fødekæder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A342FF-E8E8-943A-AF08-580EDF67E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får nu jeres tegninger af fødenet og fødekæder tilbage, og I skal arbejde videre med dem i jeres mindre grupper. </a:t>
            </a:r>
          </a:p>
          <a:p>
            <a:r>
              <a:rPr lang="da-DK" dirty="0"/>
              <a:t>Det får I ca. 10 minutter til at blive færdige. </a:t>
            </a:r>
          </a:p>
          <a:p>
            <a:r>
              <a:rPr lang="da-DK" dirty="0"/>
              <a:t>Derefter skal I finde en anden gruppe og fremlægge jeres tegninger for hinanden med de rigtige fagbegreber osv.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Spørgsmål til fødekæder og fødenet?</a:t>
            </a:r>
          </a:p>
        </p:txBody>
      </p:sp>
    </p:spTree>
    <p:extLst>
      <p:ext uri="{BB962C8B-B14F-4D97-AF65-F5344CB8AC3E}">
        <p14:creationId xmlns:p14="http://schemas.microsoft.com/office/powerpoint/2010/main" val="7140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5434F-951A-29B9-FC21-0B588225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Lektien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F130B8-EDDD-BA5F-45AF-3437449D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1) Hvad er en nedbryderfødekæde? (s. 28) </a:t>
            </a:r>
          </a:p>
          <a:p>
            <a:pPr marL="0" indent="0">
              <a:buNone/>
            </a:pPr>
            <a:r>
              <a:rPr lang="da-DK" dirty="0"/>
              <a:t>2) Opfrisk hvad aerobt vs. anaerobt betyder og hvilke processer der kan foregå under disse forhold (s.28) </a:t>
            </a:r>
          </a:p>
          <a:p>
            <a:pPr marL="0" indent="0">
              <a:buNone/>
            </a:pPr>
            <a:r>
              <a:rPr lang="da-DK" dirty="0"/>
              <a:t>3) Hvorfor er der meget fokus på C-kredsløbet? (s.29) </a:t>
            </a:r>
          </a:p>
          <a:p>
            <a:pPr marL="0" indent="0">
              <a:buNone/>
            </a:pPr>
            <a:r>
              <a:rPr lang="da-DK" dirty="0"/>
              <a:t>4) Hvorfor deles C-kredsløbet ind i 2 kredsløb og hvad sker der i disse to kredsløb? (s.29) </a:t>
            </a:r>
          </a:p>
          <a:p>
            <a:pPr marL="0" indent="0">
              <a:buNone/>
            </a:pPr>
            <a:r>
              <a:rPr lang="da-DK" dirty="0"/>
              <a:t>5) Hvorfor er kalk specielt? (s.29/30) </a:t>
            </a:r>
          </a:p>
          <a:p>
            <a:pPr marL="0" indent="0">
              <a:buNone/>
            </a:pPr>
            <a:r>
              <a:rPr lang="da-DK" dirty="0"/>
              <a:t>6) Hvad er drivhuseffekten og hvordan påvirker den vores økosystemet? (s. 31)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882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12DB90D-D3DD-2E12-B6D4-BC5CBF7A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921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92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655FC-6452-643F-F389-0AA8FD31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Konkurrencetyper – en del af økosystemet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AE78FF-778A-4B27-A80B-CBE2A0F7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6662"/>
            <a:ext cx="10515600" cy="4830301"/>
          </a:xfrm>
        </p:spPr>
        <p:txBody>
          <a:bodyPr>
            <a:normAutofit/>
          </a:bodyPr>
          <a:lstStyle/>
          <a:p>
            <a:r>
              <a:rPr lang="da-DK" dirty="0"/>
              <a:t>I et økosystem kan der og vil der være konkurrence mellem levende organismer om de forskellige ressourcer, der er til stede. </a:t>
            </a:r>
          </a:p>
          <a:p>
            <a:pPr lvl="1"/>
            <a:r>
              <a:rPr lang="da-DK" dirty="0"/>
              <a:t>Planter konkurrerer om vand og lys, dyr om føde og plads. </a:t>
            </a:r>
          </a:p>
          <a:p>
            <a:r>
              <a:rPr lang="da-DK" b="1" dirty="0"/>
              <a:t>Der er to typer af konkurrence: </a:t>
            </a:r>
          </a:p>
          <a:p>
            <a:pPr lvl="1"/>
            <a:r>
              <a:rPr lang="da-DK" b="1" dirty="0" err="1"/>
              <a:t>Interspecifik</a:t>
            </a:r>
            <a:r>
              <a:rPr lang="da-DK" b="1" dirty="0"/>
              <a:t> konkurrence: </a:t>
            </a:r>
            <a:r>
              <a:rPr lang="da-DK" dirty="0"/>
              <a:t>Det er konkurrence mellem de forskellige arter. </a:t>
            </a:r>
          </a:p>
          <a:p>
            <a:pPr lvl="1"/>
            <a:r>
              <a:rPr lang="da-DK" b="1" dirty="0"/>
              <a:t>Intraspecifik konkurrence: </a:t>
            </a:r>
            <a:r>
              <a:rPr lang="da-DK" dirty="0"/>
              <a:t>Der er konkurrence mellem de forskellige individer inden for den samme art. </a:t>
            </a:r>
          </a:p>
          <a:p>
            <a:r>
              <a:rPr lang="da-DK" dirty="0"/>
              <a:t>Konkurrence er en del af evolutionen, da det kan medføre selektion. </a:t>
            </a:r>
          </a:p>
          <a:p>
            <a:r>
              <a:rPr lang="da-DK" dirty="0"/>
              <a:t>Det handler dermed om, hvilke individer der er bedst tilpasset til at udnytte de omkringliggende ressourcer = bedst chance for at overleve. </a:t>
            </a:r>
          </a:p>
        </p:txBody>
      </p:sp>
    </p:spTree>
    <p:extLst>
      <p:ext uri="{BB962C8B-B14F-4D97-AF65-F5344CB8AC3E}">
        <p14:creationId xmlns:p14="http://schemas.microsoft.com/office/powerpoint/2010/main" val="402735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FAA33-AD43-B035-442D-136A9F5D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Stofkredsløb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C81A93-960B-BAE5-72A0-2A1FDE6F5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Når en plante vokser, så omdanner den simple uorganiske molekyler eller ioner, som den omdanner til komplekse, organiske molekyler i plantevævet. </a:t>
            </a:r>
          </a:p>
          <a:p>
            <a:pPr lvl="1"/>
            <a:r>
              <a:rPr lang="da-DK" dirty="0"/>
              <a:t>Dette betyder, at disse næringsstoffer dermed ikke er tilgængelige for andre planter. </a:t>
            </a:r>
          </a:p>
          <a:p>
            <a:r>
              <a:rPr lang="da-DK" dirty="0"/>
              <a:t>Næringsstofferne kan dermed fortsætte gennem fødekæden i en organisk form, som kan blive spist af planteædere, som derefter spises af rovdyr. </a:t>
            </a:r>
          </a:p>
          <a:p>
            <a:r>
              <a:rPr lang="da-DK" dirty="0"/>
              <a:t>Når levende organismer dør, så nedbrydes de. Næringsstofferne fortsætter derefter i nedbryderenes biomasse eller </a:t>
            </a:r>
            <a:r>
              <a:rPr lang="da-DK" dirty="0" err="1"/>
              <a:t>mineraliseres</a:t>
            </a:r>
            <a:r>
              <a:rPr lang="da-DK" dirty="0"/>
              <a:t>, så planten kan optage dem igen. </a:t>
            </a:r>
          </a:p>
        </p:txBody>
      </p:sp>
    </p:spTree>
    <p:extLst>
      <p:ext uri="{BB962C8B-B14F-4D97-AF65-F5344CB8AC3E}">
        <p14:creationId xmlns:p14="http://schemas.microsoft.com/office/powerpoint/2010/main" val="305080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0737F-523D-4943-C362-76104F54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Kvælstofkredsløbet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5DD60B-6BB5-9257-487D-14B4E2F0F0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da-DK" dirty="0"/>
                  <a:t>Kvælstofkredsløbet er det kredsløb, som omhandler kvælstof (N), som planterne bruger på den ene eller anden form til at opbygge deres biomasse. </a:t>
                </a:r>
              </a:p>
              <a:p>
                <a:r>
                  <a:rPr lang="da-DK" dirty="0"/>
                  <a:t>Kvælstof er enormt vigtigt, da det er med i RNA, DNA og proteiner. </a:t>
                </a:r>
              </a:p>
              <a:p>
                <a:r>
                  <a:rPr lang="da-DK" dirty="0"/>
                  <a:t>Planter kan optage kvælstof i form af ammonium og nitrat. Dog vil den ene være at foretrækker i modsætning til den anden. </a:t>
                </a:r>
              </a:p>
              <a:p>
                <a:r>
                  <a:rPr lang="da-DK" dirty="0"/>
                  <a:t>Planterne kan også optage ammoniak direkte fra luften, men det kræver at der er nok til stede. </a:t>
                </a:r>
              </a:p>
              <a:p>
                <a:r>
                  <a:rPr lang="da-DK" dirty="0"/>
                  <a:t>Det er dog kun få organismer, som kan udnytte de store mængder af frit kvælstof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a-DK" dirty="0"/>
                  <a:t>) i atmosfæren. </a:t>
                </a:r>
              </a:p>
              <a:p>
                <a:pPr lvl="1"/>
                <a:r>
                  <a:rPr lang="da-DK" dirty="0"/>
                  <a:t>Nogle jordbakterier er dog i stand til at omdanne frit kvælstof til ammoniak, som derefter kan optages økosystemets planter og omdannes til organisk N. 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15DD60B-6BB5-9257-487D-14B4E2F0F0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75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7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921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Office-tema</vt:lpstr>
      <vt:lpstr>Office-tema</vt:lpstr>
      <vt:lpstr>Office-tema</vt:lpstr>
      <vt:lpstr>Office-tema</vt:lpstr>
      <vt:lpstr>Økologi</vt:lpstr>
      <vt:lpstr>Dagens plan </vt:lpstr>
      <vt:lpstr>Feltturen</vt:lpstr>
      <vt:lpstr>Sidste gang: fødenet og fødekæder</vt:lpstr>
      <vt:lpstr>Lektien</vt:lpstr>
      <vt:lpstr>PowerPoint-præsentation</vt:lpstr>
      <vt:lpstr>Konkurrencetyper – en del af økosystemet</vt:lpstr>
      <vt:lpstr>Stofkredsløb</vt:lpstr>
      <vt:lpstr>Kvælstofkredsløbet</vt:lpstr>
      <vt:lpstr>Carbons kredsløb (kulstofkredsløbet)</vt:lpstr>
      <vt:lpstr>Kulstof kredsløbet</vt:lpstr>
      <vt:lpstr>PowerPoint-præsentation</vt:lpstr>
      <vt:lpstr>PowerPoint-præsentation</vt:lpstr>
      <vt:lpstr>Øvelse: C-kredsløb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Økologi</dc:title>
  <dc:creator>Taia Varberg</dc:creator>
  <cp:lastModifiedBy>Taia Varberg</cp:lastModifiedBy>
  <cp:revision>5</cp:revision>
  <dcterms:created xsi:type="dcterms:W3CDTF">2024-05-13T07:50:24Z</dcterms:created>
  <dcterms:modified xsi:type="dcterms:W3CDTF">2024-05-13T08:49:39Z</dcterms:modified>
</cp:coreProperties>
</file>