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0" r:id="rId3"/>
  </p:sldMasterIdLst>
  <p:sldIdLst>
    <p:sldId id="256" r:id="rId4"/>
    <p:sldId id="257" r:id="rId5"/>
    <p:sldId id="258" r:id="rId6"/>
    <p:sldId id="261" r:id="rId7"/>
    <p:sldId id="259" r:id="rId8"/>
    <p:sldId id="262" r:id="rId9"/>
    <p:sldId id="263" r:id="rId10"/>
    <p:sldId id="264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65" r:id="rId21"/>
    <p:sldId id="279" r:id="rId22"/>
    <p:sldId id="276" r:id="rId23"/>
    <p:sldId id="277" r:id="rId24"/>
    <p:sldId id="278" r:id="rId25"/>
    <p:sldId id="275" r:id="rId26"/>
    <p:sldId id="280" r:id="rId27"/>
    <p:sldId id="281" r:id="rId28"/>
    <p:sldId id="282" r:id="rId29"/>
    <p:sldId id="274" r:id="rId3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116C1-E3AC-BC96-8C65-1688E82C7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7616AFD-8E81-1DDF-6EA2-BCA1AD7DA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1BD5A7-F6E7-CBCE-9825-8FF87C8A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C59ADA-13A7-60EE-BDD3-8CDD31BB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791F7F-6EDD-5F85-97FF-70492CA7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27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224D3-9542-C2DA-A0FC-E9005388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87FD7EF-232C-0EDA-D5CF-7E1641D03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9E928A-AAF4-609B-5283-2D762035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E0BA86-DE46-4343-857E-8C6CE5C5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41721C-5A1D-70A7-1470-ED788E72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09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8BD7C29-FA01-9336-61AB-0CBD4E611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D792BC-360B-19EE-D0AF-153798DF6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99F4AC-0A5D-41C8-1F19-0ED8A5AA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15F245-5C22-2199-E40A-997042B6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CD5F77-DF85-37B4-0580-34A20301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1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EC3AB-245E-0055-D8D0-F1DB5D77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EB39CF-32BD-37D3-5471-68FDD38F7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BD2EA7-2067-5068-481D-BDAD9C3C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74B5-5090-410C-B93A-59778791B405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FB5239-C164-6735-FE3B-2E2135DD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EE37ED-4095-D772-1277-A6191475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878C-DBEA-4C45-BE50-73F02F5F43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53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776D9A0-461F-37E6-B821-636801F8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74B5-5090-410C-B93A-59778791B405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8111897-1989-13CB-02A0-F78703A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FDC2ED9-F184-DACB-1BC1-340AE31B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878C-DBEA-4C45-BE50-73F02F5F43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76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D597172-5A4A-F597-1096-37008B59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9FC2-466B-4E9E-A641-B00A6CE4F2FB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884BDC1-2103-D75F-CA91-53246024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AE98C5-53B2-A724-868F-302DD843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D216-5199-4A9C-B8AE-4FE034B2FB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8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850E5-D732-11ED-1357-F91A5C04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670F4D-44D9-F6A0-27E6-BA58A333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5B5F61-260E-DBF0-42C8-D8865D39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9FC2-466B-4E9E-A641-B00A6CE4F2FB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737ADD-4FC6-7795-386F-614A1E49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16AE20-2D1C-4052-7AF3-0A7C2CDB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D216-5199-4A9C-B8AE-4FE034B2FB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89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3F60-9606-76BA-3000-A19E7EAC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669D0E-CB20-122E-643A-FD3B2CAF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3CF6A7-3AAF-9591-A7B3-25B3F8E3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430D2-4059-A0BB-4E9E-9616F2E7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C0CBE6-CBDD-7B67-3BB6-10E06910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59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D2CA8-79CC-6679-2802-C4220FD8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C2EAE5-5B7F-F8FE-7B97-03FECDB28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7DD5C0-2B09-C260-B8E7-B3B19289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120782-441E-120A-2FED-B4975F03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8061BB-49B2-359C-A9E9-490F15A6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580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1A87A-5D74-7C1A-57C9-E24637B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CD7F85-54DB-88EB-DBA6-5D7D86835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A8FD52-97DF-A031-68F8-649F1C780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94C241-F27C-F07A-DEBC-B1AF8C4A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124EBD-F136-A5F2-D86D-D58B7C14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009332-816A-39AB-8257-57F6EFCB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1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6F5C7-ED11-ABF5-EDB6-F36DF773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90340B-F0FC-D4C6-2BBB-002088F1A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1328BC-EA7A-00F1-A47C-BA566E3A3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3904B00-DDC1-8620-C3AD-9B85A5A2D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8806C9A-4416-B597-6850-D8A8CE81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650DEE-55FE-7156-3D4F-F5A5AC39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89A7B9-BB7D-71FB-6753-65D1F6C3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C8EA17B-D957-A489-A521-DE41366B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051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6EEB7-5EE9-323E-068F-2366252F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666E194-C7A5-0AF4-5B63-C401F7A5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B1517A-4DC9-325F-FED0-1EFF3FEA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9F6E707-9DF9-2BEF-55F9-B942B517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06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C67B1B8-DA8A-232C-B7A3-F3BC914B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0ED46FA-8B31-0201-AF85-CB8FB6C0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23EF673-BA57-AFBD-1EE9-4BA0AB9A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8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15BC8-EAAB-8A7F-3F03-5AEA544A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449AC8-E53C-01D9-5320-D0AD6492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8ABA470-BE63-18DD-8D3B-FA84C5C6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8F79726-6DF7-01FD-8610-8FD4CA81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BA5C6D-AB27-D374-8FFF-DF38F230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2C0994-41DE-2AF3-41B8-F1F1C646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8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F2E5A-0152-6B9F-472E-EDF4B80F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586D86F-6BFC-8555-ADF2-670FBA81A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252FBE-BAD6-B91E-F380-9EE18692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4CCC64-8A87-7272-AD68-DB12C821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EEC069-05FB-4880-2414-93642787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6CFF69-B5CD-50FB-FA0E-00FCFCE6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18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FA58294-14D9-EFDC-1DEF-80491ADD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2D067C-8321-0CD8-0050-BBDAE8B4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E1A3EE-42B0-B72E-E62D-086739D5C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698B-D1BC-4179-BF81-A05789C5586D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FF69A7-3422-459F-BB7E-6E8AD1B9E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28ED54-72EF-E821-4ACA-CA968C5D1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8C24-45C3-4B22-B219-CEE086036B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8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4C0D8F4-FC1F-5281-3A9D-6C94D5B7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459D9D-7B04-5096-905B-C509971D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232474-7B2B-4A1A-A526-A3019B3C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74B5-5090-410C-B93A-59778791B405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B90240-A32E-69D2-0FC1-FCA863BA2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EBF4F7-587A-4B77-16E9-AD8D2D9CD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878C-DBEA-4C45-BE50-73F02F5F43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7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C6949A1-A585-3A94-A0F8-3F74893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4C5162-99A2-3C33-5A06-39E57E2C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4E9878-667C-4BC7-BEA3-C9B4408BC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9FC2-466B-4E9E-A641-B00A6CE4F2FB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B60A36-E5DA-515E-42EE-E3F642C30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7831AC-C10F-222F-F8CC-482DED8ED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D216-5199-4A9C-B8AE-4FE034B2FB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94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kTKUgBa9SE&amp;ab_channel=Undervisningslokal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C2B35-1AFD-6E75-3688-3414418C1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Økologi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9E492CA-A241-8B89-4D81-6B5D221E2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Kredsløb (N + C), kemoautotrof / fotoautotrof, mere konkurrence</a:t>
            </a:r>
          </a:p>
        </p:txBody>
      </p:sp>
    </p:spTree>
    <p:extLst>
      <p:ext uri="{BB962C8B-B14F-4D97-AF65-F5344CB8AC3E}">
        <p14:creationId xmlns:p14="http://schemas.microsoft.com/office/powerpoint/2010/main" val="181982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F93EBA-7C9F-D0BB-63AE-233E03C2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77" y="0"/>
            <a:ext cx="8668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306B9-2209-05E9-6BF2-8B63EE30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”Step 1”: Ammonifikation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021DD5-2D40-5406-ED9A-DF839151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Figuren før (197) viser hvordan mikroorganismerne er med til at </a:t>
            </a:r>
            <a:r>
              <a:rPr lang="da-DK" dirty="0" err="1"/>
              <a:t>mineralisere</a:t>
            </a:r>
            <a:r>
              <a:rPr lang="da-DK" dirty="0"/>
              <a:t> det organiske materiale i jorden, og derved frigives der ammoniak. Dette reagerer hurtigt med vand og dermed får vi ammonium. </a:t>
            </a:r>
          </a:p>
          <a:p>
            <a:r>
              <a:rPr lang="da-DK" dirty="0"/>
              <a:t>Ammoniak kan altså komme fra to kilder: </a:t>
            </a:r>
          </a:p>
          <a:p>
            <a:pPr lvl="1"/>
            <a:r>
              <a:rPr lang="da-DK" dirty="0" err="1"/>
              <a:t>Mineralisering</a:t>
            </a:r>
            <a:r>
              <a:rPr lang="da-DK" dirty="0"/>
              <a:t> af det døde organiske materiale via mikroorganismer. </a:t>
            </a:r>
          </a:p>
          <a:p>
            <a:pPr lvl="1"/>
            <a:r>
              <a:rPr lang="da-DK" dirty="0"/>
              <a:t>Fra dyrene, der, når de tisser, frigør urinsyre, som hurtigt og let nedbrydes til ammonium. </a:t>
            </a:r>
          </a:p>
        </p:txBody>
      </p:sp>
    </p:spTree>
    <p:extLst>
      <p:ext uri="{BB962C8B-B14F-4D97-AF65-F5344CB8AC3E}">
        <p14:creationId xmlns:p14="http://schemas.microsoft.com/office/powerpoint/2010/main" val="128844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5AC6D34-9C17-38C0-2669-7766A4E3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77" y="0"/>
            <a:ext cx="8668445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206FD35-66FE-E5E6-71CC-2ADABE8A99A3}"/>
              </a:ext>
            </a:extLst>
          </p:cNvPr>
          <p:cNvSpPr/>
          <p:nvPr/>
        </p:nvSpPr>
        <p:spPr>
          <a:xfrm>
            <a:off x="6176356" y="3241964"/>
            <a:ext cx="3109884" cy="276259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nedad 3">
            <a:extLst>
              <a:ext uri="{FF2B5EF4-FFF2-40B4-BE49-F238E27FC236}">
                <a16:creationId xmlns:a16="http://schemas.microsoft.com/office/drawing/2014/main" id="{E7AA7A79-B8E0-C9CC-044A-62D04D507411}"/>
              </a:ext>
            </a:extLst>
          </p:cNvPr>
          <p:cNvSpPr/>
          <p:nvPr/>
        </p:nvSpPr>
        <p:spPr>
          <a:xfrm rot="2937447">
            <a:off x="8721599" y="4073235"/>
            <a:ext cx="931026" cy="159604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478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A7D0E-1BE6-24CA-BC87-23D5E6E5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”Step 2”: </a:t>
            </a:r>
            <a:r>
              <a:rPr lang="da-DK" dirty="0" err="1"/>
              <a:t>Nitrifikation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819F9B-2B4F-CAEB-C6EC-9819C632C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Denne proces kræver ilt og er dermed aerob. </a:t>
            </a:r>
          </a:p>
          <a:p>
            <a:r>
              <a:rPr lang="da-DK" dirty="0"/>
              <a:t>Nitrat dannes i jorden, og det sker via ammonium. </a:t>
            </a:r>
          </a:p>
          <a:p>
            <a:r>
              <a:rPr lang="da-DK" dirty="0"/>
              <a:t>Denne omdannelse sker i 2 step: </a:t>
            </a:r>
          </a:p>
          <a:p>
            <a:pPr lvl="1"/>
            <a:r>
              <a:rPr lang="da-DK" dirty="0"/>
              <a:t>1) Først skal ammonium omdannes til nitrit, hvilket sker med nitritbakterier. </a:t>
            </a:r>
          </a:p>
          <a:p>
            <a:pPr lvl="1"/>
            <a:r>
              <a:rPr lang="da-DK" dirty="0"/>
              <a:t>2) Dernæst skal nitrit omdannes til nitrat, hvilket sker med nitratbakterier. </a:t>
            </a:r>
          </a:p>
          <a:p>
            <a:r>
              <a:rPr lang="da-DK" dirty="0"/>
              <a:t>Disse to typer af bakterier findes de samme steder i jorden, hvilket vil sige, at ammonium under normale omstændigheder omdannes helt til nitrat. </a:t>
            </a:r>
          </a:p>
          <a:p>
            <a:r>
              <a:rPr lang="da-DK" dirty="0"/>
              <a:t>Bakterierne får energi ved disse kemiske processer og er derfor kemoautotrofe organismer. </a:t>
            </a:r>
          </a:p>
          <a:p>
            <a:r>
              <a:rPr lang="da-DK" dirty="0"/>
              <a:t>Dannet nitrat og ammonium kan optages af planterne direkte via rødderne. </a:t>
            </a:r>
          </a:p>
        </p:txBody>
      </p:sp>
    </p:spTree>
    <p:extLst>
      <p:ext uri="{BB962C8B-B14F-4D97-AF65-F5344CB8AC3E}">
        <p14:creationId xmlns:p14="http://schemas.microsoft.com/office/powerpoint/2010/main" val="75807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4118887-8988-07D3-249C-BB4F9846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77" y="0"/>
            <a:ext cx="8668445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81D7924-4BC7-26B1-1B13-154C8A27E1CC}"/>
              </a:ext>
            </a:extLst>
          </p:cNvPr>
          <p:cNvSpPr/>
          <p:nvPr/>
        </p:nvSpPr>
        <p:spPr>
          <a:xfrm>
            <a:off x="4663440" y="4392814"/>
            <a:ext cx="1828800" cy="2032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nedad 3">
            <a:extLst>
              <a:ext uri="{FF2B5EF4-FFF2-40B4-BE49-F238E27FC236}">
                <a16:creationId xmlns:a16="http://schemas.microsoft.com/office/drawing/2014/main" id="{49CDDDE6-FD2E-995E-7BB6-35A7A380C3CB}"/>
              </a:ext>
            </a:extLst>
          </p:cNvPr>
          <p:cNvSpPr/>
          <p:nvPr/>
        </p:nvSpPr>
        <p:spPr>
          <a:xfrm rot="6283323">
            <a:off x="5920496" y="5827222"/>
            <a:ext cx="490451" cy="7481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15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A51D1-669D-1BD0-1A8A-C5646EA2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”Step 3”: Denitrifikation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D280B39-CB64-3406-FF52-C2EB99D20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a-DK" dirty="0"/>
                  <a:t>Denne proces kræver IKKE ilt og er dermed anaerob. </a:t>
                </a:r>
              </a:p>
              <a:p>
                <a:r>
                  <a:rPr lang="da-DK" dirty="0" err="1"/>
                  <a:t>Nitrationerne</a:t>
                </a:r>
                <a:r>
                  <a:rPr lang="da-DK" dirty="0"/>
                  <a:t> er negativt ladet, og derfor sætter de sig ikke på de negative overflader på jordpartiklerne. </a:t>
                </a:r>
              </a:p>
              <a:p>
                <a:r>
                  <a:rPr lang="da-DK" dirty="0"/>
                  <a:t>Derfor kan nitrat udvaskes forholdsvis nemt via regnvand til vandløb eller til grundvandet. </a:t>
                </a:r>
              </a:p>
              <a:p>
                <a:r>
                  <a:rPr lang="da-DK" dirty="0"/>
                  <a:t>Nitrat kan desuden bruges af visse bakterier som iltningsmiddel under dårlige iltforhold og dermed omdannes nitrat 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a-DK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da-DK" dirty="0"/>
                  <a:t>som forsvinder fra jordvæsken og kommer ud i atmosfæren. </a:t>
                </a:r>
              </a:p>
              <a:p>
                <a:r>
                  <a:rPr lang="da-DK" dirty="0"/>
                  <a:t>At kunne binde nitrat ved at beholde våde engområder (da der er mindst ilt her), er det muligt at mindske udvaskningen af nitrat til vandløb. </a:t>
                </a:r>
              </a:p>
              <a:p>
                <a:pPr lvl="1"/>
                <a:r>
                  <a:rPr lang="da-DK" b="1" dirty="0">
                    <a:highlight>
                      <a:srgbClr val="FFFF00"/>
                    </a:highlight>
                  </a:rPr>
                  <a:t>Hvorfor er det vigtigt, at stoppe udvaskningen af nitrat til de danske vandløb mm.?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D280B39-CB64-3406-FF52-C2EB99D20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39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86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5487728-31B4-0604-AB95-8B0C211E0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77" y="0"/>
            <a:ext cx="8668445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B1A69B7-C1A2-D1AA-BDB5-B0E3474691E1}"/>
              </a:ext>
            </a:extLst>
          </p:cNvPr>
          <p:cNvSpPr/>
          <p:nvPr/>
        </p:nvSpPr>
        <p:spPr>
          <a:xfrm>
            <a:off x="3667760" y="4246880"/>
            <a:ext cx="1432560" cy="11176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62D434A-EE8F-6CCC-8F2B-87A3F3D9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0"/>
            <a:ext cx="742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68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07175-67C8-6EF3-3925-645E950C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Placér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922E5A-C401-90F0-28BD-BC3BA030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 får nu udleveret et blankt stykke papir og I skal desuden finde en blyant/kuglepind frem. </a:t>
            </a:r>
          </a:p>
          <a:p>
            <a:r>
              <a:rPr lang="da-DK" dirty="0"/>
              <a:t>I skal være to og to – hverken flere eller færre </a:t>
            </a:r>
            <a:r>
              <a:rPr lang="da-DK" dirty="0">
                <a:sym typeface="Wingdings" panose="05000000000000000000" pitchFamily="2" charset="2"/>
              </a:rPr>
              <a:t>. </a:t>
            </a:r>
          </a:p>
          <a:p>
            <a:r>
              <a:rPr lang="da-DK" dirty="0">
                <a:sym typeface="Wingdings" panose="05000000000000000000" pitchFamily="2" charset="2"/>
              </a:rPr>
              <a:t>Den ene skal forklare figuren ud fra bogen, mens den anden skal </a:t>
            </a:r>
            <a:r>
              <a:rPr lang="da-DK" dirty="0"/>
              <a:t> tegne kredsløbet. </a:t>
            </a:r>
          </a:p>
          <a:p>
            <a:pPr lvl="1"/>
            <a:r>
              <a:rPr lang="da-DK" dirty="0"/>
              <a:t>Den der tegner må IKKE se tegningen. </a:t>
            </a:r>
          </a:p>
          <a:p>
            <a:pPr lvl="1"/>
            <a:r>
              <a:rPr lang="da-DK" dirty="0"/>
              <a:t>Den der forklarer tegningen/kredsløbet må ikke sige begreberne ammonifikation, </a:t>
            </a:r>
            <a:r>
              <a:rPr lang="da-DK" dirty="0" err="1"/>
              <a:t>nitrifikation</a:t>
            </a:r>
            <a:r>
              <a:rPr lang="da-DK" dirty="0"/>
              <a:t> og denitrifikation. Den der forklarer skal udelukkende prøve at forklare, hvad der foregår i processen. </a:t>
            </a:r>
          </a:p>
          <a:p>
            <a:r>
              <a:rPr lang="da-DK" dirty="0"/>
              <a:t>I skal blive i klassen til dette, og når I er færdig skal I aflevere tegningen med fagbegreber og har skrevet navne på.</a:t>
            </a:r>
          </a:p>
        </p:txBody>
      </p:sp>
    </p:spTree>
    <p:extLst>
      <p:ext uri="{BB962C8B-B14F-4D97-AF65-F5344CB8AC3E}">
        <p14:creationId xmlns:p14="http://schemas.microsoft.com/office/powerpoint/2010/main" val="62981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874BC7-6BE2-097A-AFC5-90BC3A5D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a-DK" sz="4000" dirty="0"/>
              <a:t>Planternes respiration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8316FBB-F92F-E475-FDC0-50F534A32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2481943"/>
                <a:ext cx="10168128" cy="3695020"/>
              </a:xfrm>
            </p:spPr>
            <p:txBody>
              <a:bodyPr>
                <a:normAutofit/>
              </a:bodyPr>
              <a:lstStyle/>
              <a:p>
                <a:r>
                  <a:rPr lang="da-DK" sz="2200" dirty="0"/>
                  <a:t>En del af den glukose, som planterne producere ved fotosyntese, anvender de til vækst og reproduktion. </a:t>
                </a:r>
              </a:p>
              <a:p>
                <a:r>
                  <a:rPr lang="da-DK" sz="2200" dirty="0"/>
                  <a:t>Når planter vokser og formerer sig, så skal en del af glukosemolekylerne omdannes til andre vigtige stoffer, så nyt plantevæv kan opbygges. </a:t>
                </a:r>
              </a:p>
              <a:p>
                <a:pPr lvl="1"/>
                <a:r>
                  <a:rPr lang="da-DK" sz="1800" dirty="0"/>
                  <a:t>Stofferne kan være: proteiner, fedt, DNA, stivelse og cellulose. </a:t>
                </a:r>
              </a:p>
              <a:p>
                <a:r>
                  <a:rPr lang="da-DK" sz="2200" dirty="0"/>
                  <a:t>Alle biokemiske processer, der foregår i planten kræver ATP, og dette dannes ved respirationen: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da-DK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da-DK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da-DK" sz="1800" b="0" i="0" smtClean="0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+30 </m:t>
                    </m:r>
                    <m:d>
                      <m:d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𝐴𝐷𝑃</m:t>
                        </m:r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→6</m:t>
                    </m:r>
                    <m:sSub>
                      <m:sSub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+30 </m:t>
                    </m:r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𝐴𝑇𝑃</m:t>
                    </m:r>
                  </m:oMath>
                </a14:m>
                <a:endParaRPr lang="da-DK" sz="1800" dirty="0"/>
              </a:p>
              <a:p>
                <a:r>
                  <a:rPr lang="da-DK" sz="2200" dirty="0"/>
                  <a:t>Respirationen foregår i cellernes mitokondrier og kan foregå hele døgnet rundt. 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8316FBB-F92F-E475-FDC0-50F534A32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2481943"/>
                <a:ext cx="10168128" cy="3695020"/>
              </a:xfrm>
              <a:blipFill>
                <a:blip r:embed="rId2"/>
                <a:stretch>
                  <a:fillRect l="-659" t="-2145" r="-6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62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F6125-81C8-074F-99CE-7E747251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4ED6E0-5117-5CF3-CB72-CCE546852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C-kredsløbet – hvad var det nu lige, at det handlede om?</a:t>
            </a:r>
          </a:p>
          <a:p>
            <a:r>
              <a:rPr lang="da-DK" dirty="0"/>
              <a:t>Lektien - gennemgang fælles via tavlen og jer. </a:t>
            </a:r>
          </a:p>
          <a:p>
            <a:r>
              <a:rPr lang="da-DK" dirty="0"/>
              <a:t>N-kredsløbet – hvad er det? </a:t>
            </a:r>
          </a:p>
          <a:p>
            <a:pPr lvl="1"/>
            <a:r>
              <a:rPr lang="da-DK" dirty="0"/>
              <a:t>Film – hvad er N-kredsløbet overordnet</a:t>
            </a:r>
          </a:p>
          <a:p>
            <a:pPr lvl="1"/>
            <a:r>
              <a:rPr lang="da-DK" dirty="0"/>
              <a:t>Kort forklaring via tavlen – hvordan kan det se ?</a:t>
            </a:r>
          </a:p>
          <a:p>
            <a:pPr lvl="1"/>
            <a:r>
              <a:rPr lang="da-DK" dirty="0"/>
              <a:t>Øvelse: Placér forbindelserne og begreberne korrekt. </a:t>
            </a:r>
          </a:p>
          <a:p>
            <a:r>
              <a:rPr lang="da-DK" dirty="0"/>
              <a:t>Artikel med fokus på nitrogenfikserende bakterier.</a:t>
            </a:r>
          </a:p>
          <a:p>
            <a:pPr lvl="1"/>
            <a:r>
              <a:rPr lang="da-DK" dirty="0"/>
              <a:t>Besvarelse af arbejdsspørgsmål i timen.</a:t>
            </a:r>
          </a:p>
          <a:p>
            <a:pPr lvl="1"/>
            <a:r>
              <a:rPr lang="da-DK" dirty="0"/>
              <a:t>Opsamling fælles. </a:t>
            </a:r>
          </a:p>
        </p:txBody>
      </p:sp>
    </p:spTree>
    <p:extLst>
      <p:ext uri="{BB962C8B-B14F-4D97-AF65-F5344CB8AC3E}">
        <p14:creationId xmlns:p14="http://schemas.microsoft.com/office/powerpoint/2010/main" val="880897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55DABD-F1B4-00DB-4440-5F936092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a-DK" sz="4000" dirty="0"/>
              <a:t>Næringsstoffer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6C58AE-2909-04C0-9BAF-2D47229A9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a-DK" sz="2200" dirty="0"/>
              <a:t>For at glukose kan bruges af planten til vækst og formering, så kræver planten også andre næringsstoffer (ellers er glukosen ”ligegyldig”). </a:t>
            </a:r>
          </a:p>
          <a:p>
            <a:r>
              <a:rPr lang="da-DK" sz="2200" dirty="0"/>
              <a:t>Disse næringsstoffer indeholder nogle helt nødvendige grundstoffer, og disse stoffer indgår i mange og meget forskellige organiske molekyler, som plantevævet består af. </a:t>
            </a:r>
          </a:p>
          <a:p>
            <a:r>
              <a:rPr lang="da-DK" sz="2200" dirty="0"/>
              <a:t>Næringssaltene optages direkte fra omgivelserne, og det sker ofte via rødderne (fx via vandet) og en mindre del optages via luften. </a:t>
            </a:r>
          </a:p>
        </p:txBody>
      </p:sp>
    </p:spTree>
    <p:extLst>
      <p:ext uri="{BB962C8B-B14F-4D97-AF65-F5344CB8AC3E}">
        <p14:creationId xmlns:p14="http://schemas.microsoft.com/office/powerpoint/2010/main" val="107801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F80205-1EA0-738B-80A5-8904E95D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a-DK" sz="4000" dirty="0"/>
              <a:t>Mikro vs. Makro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22BBF4-20AB-82F4-6BC6-09395659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a-DK" sz="2200" dirty="0"/>
              <a:t>Næringsstofferne inddeles efter hvor stor efterspørgslen er fra planternes side. </a:t>
            </a:r>
          </a:p>
          <a:p>
            <a:r>
              <a:rPr lang="da-DK" sz="2200" dirty="0"/>
              <a:t>Makronæringsstoffer: indgår typisk i plantevævet</a:t>
            </a:r>
          </a:p>
          <a:p>
            <a:pPr lvl="1"/>
            <a:r>
              <a:rPr lang="da-DK" sz="1800" dirty="0"/>
              <a:t>Kvælstof (N) – den vigtigste (fotosyntese, DNA og ATP)</a:t>
            </a:r>
          </a:p>
          <a:p>
            <a:pPr lvl="1"/>
            <a:r>
              <a:rPr lang="da-DK" sz="1800" dirty="0"/>
              <a:t>Kalium (K)</a:t>
            </a:r>
          </a:p>
          <a:p>
            <a:pPr lvl="1"/>
            <a:r>
              <a:rPr lang="da-DK" sz="1800" dirty="0"/>
              <a:t>Calcium (C)</a:t>
            </a:r>
          </a:p>
          <a:p>
            <a:pPr lvl="1"/>
            <a:r>
              <a:rPr lang="da-DK" sz="1800" dirty="0"/>
              <a:t>Fosfor (P)</a:t>
            </a:r>
          </a:p>
          <a:p>
            <a:pPr lvl="1"/>
            <a:r>
              <a:rPr lang="da-DK" sz="1800" dirty="0"/>
              <a:t>Magnesium (Mg) </a:t>
            </a:r>
          </a:p>
          <a:p>
            <a:pPr lvl="1"/>
            <a:r>
              <a:rPr lang="da-DK" sz="1800" dirty="0"/>
              <a:t>Svovl (S) </a:t>
            </a:r>
          </a:p>
          <a:p>
            <a:r>
              <a:rPr lang="da-DK" sz="2200" dirty="0"/>
              <a:t>Mikronæringsstoffer: skal bruges i mindre mængder</a:t>
            </a:r>
          </a:p>
          <a:p>
            <a:pPr lvl="1"/>
            <a:r>
              <a:rPr lang="da-DK" sz="1800" dirty="0"/>
              <a:t>Enzymer </a:t>
            </a:r>
          </a:p>
        </p:txBody>
      </p:sp>
    </p:spTree>
    <p:extLst>
      <p:ext uri="{BB962C8B-B14F-4D97-AF65-F5344CB8AC3E}">
        <p14:creationId xmlns:p14="http://schemas.microsoft.com/office/powerpoint/2010/main" val="753947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7134F43-A402-48B6-356E-BFC6A55F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8" y="394877"/>
            <a:ext cx="10544088" cy="55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5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A42F08-BF84-C28B-1C0E-0D784E26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a-DK" sz="4000" dirty="0"/>
              <a:t>Næringsstoffer – en skrøbelig balance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0E7AC7-0A75-9AAF-871B-7FEDC190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a-DK" sz="2200" dirty="0"/>
              <a:t>Næringsstofferne bliver først og fremmest optaget via uorganiske forbindelser, som man kalder for</a:t>
            </a:r>
            <a:r>
              <a:rPr lang="da-DK" sz="2200" b="1" u="sng" dirty="0"/>
              <a:t> næringssalte</a:t>
            </a:r>
            <a:r>
              <a:rPr lang="da-DK" sz="2200" dirty="0"/>
              <a:t>. </a:t>
            </a:r>
          </a:p>
          <a:p>
            <a:r>
              <a:rPr lang="da-DK" sz="2200" dirty="0"/>
              <a:t>Hvis der er for høje koncentrationer i fx luften, så kan det skade planten. </a:t>
            </a:r>
          </a:p>
          <a:p>
            <a:r>
              <a:rPr lang="da-DK" sz="2200" dirty="0"/>
              <a:t>Hvis der er for lave koncentrationer, så kan disse uorganiske forbindelser virke som næringsstoffer for planterne og fremme deres vækst. </a:t>
            </a:r>
          </a:p>
          <a:p>
            <a:r>
              <a:rPr lang="da-DK" sz="2200" dirty="0"/>
              <a:t>Det er adgangen til næringsstoffer, som planterne er afhængig af i forhold til vækst og formering. Det handler derfor særligt om, hvor mange og i hvilken mængde der er næringsstoffer i jorden omkring planterne. </a:t>
            </a:r>
          </a:p>
          <a:p>
            <a:r>
              <a:rPr lang="da-DK" sz="2200" dirty="0"/>
              <a:t>Problemet for planterne er dog, at de bruger meget energi på at optage næringsstofferne, da det sker ved aktiv transport (hvilket jo koster ATP)</a:t>
            </a:r>
          </a:p>
        </p:txBody>
      </p:sp>
    </p:spTree>
    <p:extLst>
      <p:ext uri="{BB962C8B-B14F-4D97-AF65-F5344CB8AC3E}">
        <p14:creationId xmlns:p14="http://schemas.microsoft.com/office/powerpoint/2010/main" val="244430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E4B001-6539-5A14-50A2-60A80A32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a-DK" sz="4000" dirty="0"/>
              <a:t>Mikroorganismer hjælper planterne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FB3B4F-144A-968F-FA3B-D94F7418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92500" lnSpcReduction="10000"/>
          </a:bodyPr>
          <a:lstStyle/>
          <a:p>
            <a:r>
              <a:rPr lang="da-DK" sz="2200" dirty="0"/>
              <a:t>De fleste næringsstoffer fra jorden er bundet i organisk materiale (visne blade, døde dyr, mikroorganismer og humus/stærkt nedbrudt organiske materiale) </a:t>
            </a:r>
          </a:p>
          <a:p>
            <a:r>
              <a:rPr lang="da-DK" sz="2200" dirty="0"/>
              <a:t>Dermed findes en stor del af de næringsstoffer som planterne skal bruge på en form, som de ikke kan udnytte. Derfor skal de have hjælp. </a:t>
            </a:r>
          </a:p>
          <a:p>
            <a:pPr lvl="1"/>
            <a:r>
              <a:rPr lang="da-DK" sz="1800" dirty="0"/>
              <a:t>Dette sker via nedbrydning som foretages af </a:t>
            </a:r>
            <a:r>
              <a:rPr lang="da-DK" sz="1800" dirty="0" err="1"/>
              <a:t>nedbrydere</a:t>
            </a:r>
            <a:r>
              <a:rPr lang="da-DK" sz="1800" dirty="0"/>
              <a:t>. </a:t>
            </a:r>
          </a:p>
          <a:p>
            <a:r>
              <a:rPr lang="da-DK" sz="2200" b="1" u="sng" dirty="0"/>
              <a:t>Nedbrydningen </a:t>
            </a:r>
            <a:r>
              <a:rPr lang="da-DK" sz="2200" dirty="0"/>
              <a:t>varetages hovedsageligt af bakterier og svampe (jordens mikroorganismer) og de frigiver dermed næringssalte til jorden og dette kaldes for </a:t>
            </a:r>
            <a:r>
              <a:rPr lang="da-DK" sz="2200" b="1" u="sng" dirty="0" err="1"/>
              <a:t>mineralisering</a:t>
            </a:r>
            <a:r>
              <a:rPr lang="da-DK" sz="2200" dirty="0"/>
              <a:t>. </a:t>
            </a:r>
          </a:p>
          <a:p>
            <a:r>
              <a:rPr lang="da-DK" sz="2200" dirty="0"/>
              <a:t>Derfor er det en fordel for planterne at have mange mikroorganismer i nærheden, og planterne kan ”holde” på disse mikroorganismer ved at udskille stoffer til jorden (simple kulhydrater og aminosyrer), som mikroorganismerne skal bruges. </a:t>
            </a:r>
          </a:p>
          <a:p>
            <a:r>
              <a:rPr lang="da-DK" sz="2200" dirty="0"/>
              <a:t>Det sted, hvor rødderne får meget næring og der er mange mikroorganismer kaldes for </a:t>
            </a:r>
            <a:r>
              <a:rPr lang="da-DK" sz="2200" dirty="0" err="1"/>
              <a:t>rhizosfæren</a:t>
            </a:r>
            <a:r>
              <a:rPr lang="da-DK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347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22E41BF-4D99-61FF-CB7F-43CDE310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49" y="0"/>
            <a:ext cx="9323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053EDF-B56B-9C01-75C1-BD360CDF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" y="0"/>
            <a:ext cx="8439150" cy="65817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1BB3AC5-4CAC-B884-BD67-538B714BAD56}"/>
              </a:ext>
            </a:extLst>
          </p:cNvPr>
          <p:cNvSpPr txBox="1"/>
          <p:nvPr/>
        </p:nvSpPr>
        <p:spPr>
          <a:xfrm>
            <a:off x="8944495" y="197346"/>
            <a:ext cx="26018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/>
              <a:t>Mykorrhiza: </a:t>
            </a:r>
          </a:p>
          <a:p>
            <a:r>
              <a:rPr lang="da-DK" dirty="0"/>
              <a:t>Betyder svamperod og der er et samspil mellem svampen og de omgivende planter. </a:t>
            </a:r>
          </a:p>
          <a:p>
            <a:endParaRPr lang="da-DK" dirty="0"/>
          </a:p>
          <a:p>
            <a:r>
              <a:rPr lang="da-DK" dirty="0"/>
              <a:t>Samspillet består i, at planternes rødder vokser sammen med svampen. (en symbiose) </a:t>
            </a:r>
          </a:p>
          <a:p>
            <a:endParaRPr lang="da-DK" dirty="0"/>
          </a:p>
          <a:p>
            <a:r>
              <a:rPr lang="da-DK" dirty="0"/>
              <a:t>Svampen har lange celletråde (hyfer), som kan optage vand og næringssalte fra et stort område, som plantens rødder kan få gavn af. </a:t>
            </a:r>
          </a:p>
          <a:p>
            <a:endParaRPr lang="da-DK" dirty="0"/>
          </a:p>
          <a:p>
            <a:r>
              <a:rPr lang="da-DK" dirty="0"/>
              <a:t>Planten giver til gengæld svampen let </a:t>
            </a:r>
            <a:r>
              <a:rPr lang="da-DK" dirty="0" err="1"/>
              <a:t>omstættelige</a:t>
            </a:r>
            <a:r>
              <a:rPr lang="da-DK" dirty="0"/>
              <a:t> organiske stoffer (simple kulhydrater og aminosyrer)</a:t>
            </a:r>
          </a:p>
        </p:txBody>
      </p:sp>
    </p:spTree>
    <p:extLst>
      <p:ext uri="{BB962C8B-B14F-4D97-AF65-F5344CB8AC3E}">
        <p14:creationId xmlns:p14="http://schemas.microsoft.com/office/powerpoint/2010/main" val="117655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2D34F-1177-A5A3-B091-546EA577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Artikel: Nitrogenfikserende planter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FD23D7-7198-5954-43FF-E3A84166E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nu læse pdf’en på dagens lektion, som handler om nitrogenfikserende planter. </a:t>
            </a:r>
          </a:p>
          <a:p>
            <a:r>
              <a:rPr lang="da-DK" dirty="0"/>
              <a:t>I skal læse til ”Revolutionerende arbejde i Science”. </a:t>
            </a:r>
          </a:p>
          <a:p>
            <a:r>
              <a:rPr lang="da-DK" dirty="0"/>
              <a:t>Mens i læser artiklen skal I besvare spørgsmålene, som hører til artiklen. </a:t>
            </a:r>
          </a:p>
          <a:p>
            <a:r>
              <a:rPr lang="da-DK" dirty="0"/>
              <a:t>Besvarelserne af disse gennemgår vi fælles til sidst eller </a:t>
            </a:r>
            <a:r>
              <a:rPr lang="da-DK"/>
              <a:t>næste gang.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733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E7FBA3-EA1D-E8E9-F452-3BE328E6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C-kredsløbet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D9B06AEE-CADF-CAD4-761B-32FEBB1B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020687"/>
            <a:ext cx="6780700" cy="4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2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F6318C-0B48-9283-C457-D5B48218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1014075"/>
            <a:ext cx="9974067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5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E01C-CCF6-5F8C-5AE6-E77D0EEC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Lektien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67B293-C2A9-2AB1-465C-665D0FF82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1) Hvad er nitrogenkredsløbet og hvilke overordnede processer dækker det? (s.33) </a:t>
            </a:r>
          </a:p>
          <a:p>
            <a:r>
              <a:rPr lang="da-DK" dirty="0"/>
              <a:t>2) Hvad er symbiose og hvem lever i symbiose med hvem under nitrogenfiksering? (s.34) </a:t>
            </a:r>
          </a:p>
          <a:p>
            <a:r>
              <a:rPr lang="da-DK" dirty="0"/>
              <a:t>3) Hvornår sker der </a:t>
            </a:r>
            <a:r>
              <a:rPr lang="da-DK" dirty="0" err="1"/>
              <a:t>mineralisering</a:t>
            </a:r>
            <a:r>
              <a:rPr lang="da-DK" dirty="0"/>
              <a:t>, hvorfor sker det og hvad sker der? (s.34)</a:t>
            </a:r>
          </a:p>
          <a:p>
            <a:r>
              <a:rPr lang="da-DK" dirty="0"/>
              <a:t>4) Hvad betyder kemoautotrof og i hvilken proces er der kemoautotrofe organismer i spil? (s.35) </a:t>
            </a:r>
          </a:p>
          <a:p>
            <a:r>
              <a:rPr lang="da-DK" dirty="0"/>
              <a:t>5) Hvad er konkurrence og hvad konkurreres der om? (s.35) </a:t>
            </a:r>
          </a:p>
          <a:p>
            <a:r>
              <a:rPr lang="da-DK" dirty="0"/>
              <a:t>6) Forklar intraspecifik konkurrence (s.36) </a:t>
            </a:r>
          </a:p>
          <a:p>
            <a:r>
              <a:rPr lang="da-DK" dirty="0"/>
              <a:t>7) Forklar </a:t>
            </a:r>
            <a:r>
              <a:rPr lang="da-DK" dirty="0" err="1"/>
              <a:t>interspecifik</a:t>
            </a:r>
            <a:r>
              <a:rPr lang="da-DK" dirty="0"/>
              <a:t> konkurrence (s.37)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0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FAA33-AD43-B035-442D-136A9F5D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Stofkredsløb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C81A93-960B-BAE5-72A0-2A1FDE6F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Når en plante vokser, så omdanner den simple uorganiske molekyler eller ioner, som den omdanner til komplekse, organiske molekyler i plantevævet. </a:t>
            </a:r>
          </a:p>
          <a:p>
            <a:pPr lvl="1"/>
            <a:r>
              <a:rPr lang="da-DK" dirty="0"/>
              <a:t>Dette betyder, at disse næringsstoffer dermed ikke er tilgængelige for andre planter. </a:t>
            </a:r>
          </a:p>
          <a:p>
            <a:r>
              <a:rPr lang="da-DK" dirty="0"/>
              <a:t>Næringsstofferne kan dermed fortsætte gennem fødekæden i en organisk form, som kan blive spist af planteædere, som derefter spises af rovdyr. </a:t>
            </a:r>
          </a:p>
          <a:p>
            <a:r>
              <a:rPr lang="da-DK" dirty="0"/>
              <a:t>Når levende organismer dør, så nedbrydes de. Næringsstofferne fortsætter derefter i nedbryderenes biomasse eller </a:t>
            </a:r>
            <a:r>
              <a:rPr lang="da-DK" dirty="0" err="1"/>
              <a:t>mineraliseres</a:t>
            </a:r>
            <a:r>
              <a:rPr lang="da-DK" dirty="0"/>
              <a:t>, så planten kan optage dem igen. </a:t>
            </a:r>
          </a:p>
        </p:txBody>
      </p:sp>
    </p:spTree>
    <p:extLst>
      <p:ext uri="{BB962C8B-B14F-4D97-AF65-F5344CB8AC3E}">
        <p14:creationId xmlns:p14="http://schemas.microsoft.com/office/powerpoint/2010/main" val="403127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0737F-523D-4943-C362-76104F54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Kvælstofkredsløbet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15DD60B-6BB5-9257-487D-14B4E2F0F0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da-DK" dirty="0"/>
                  <a:t>Kvælstofkredsløbet er det kredsløb, som omhandler kvælstof (N), som planterne bruger på den ene eller anden form til at opbygge deres biomasse. </a:t>
                </a:r>
              </a:p>
              <a:p>
                <a:r>
                  <a:rPr lang="da-DK" dirty="0"/>
                  <a:t>Kvælstof er enormt vigtigt, da det er med i RNA, DNA og proteiner. </a:t>
                </a:r>
              </a:p>
              <a:p>
                <a:r>
                  <a:rPr lang="da-DK" dirty="0"/>
                  <a:t>Planter kan optage kvælstof i form af ammonium og nitrat. Dog vil den ene være at foretrækker i modsætning til den anden. </a:t>
                </a:r>
              </a:p>
              <a:p>
                <a:r>
                  <a:rPr lang="da-DK" dirty="0"/>
                  <a:t>Planterne kan også optage ammoniak direkte fra luften, men det kræver at der er nok til stede. </a:t>
                </a:r>
              </a:p>
              <a:p>
                <a:r>
                  <a:rPr lang="da-DK" dirty="0"/>
                  <a:t>Det er dog kun få organismer, som kan udnytte de store mængder af frit kvælstof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) i atmosfæren. </a:t>
                </a:r>
              </a:p>
              <a:p>
                <a:pPr lvl="1"/>
                <a:r>
                  <a:rPr lang="da-DK" dirty="0"/>
                  <a:t>Nogle jordbakterier er dog i stand til at omdanne frit kvælstof til ammoniak, som derefter kan optages økosystemets planter og omdannes til organisk N. 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15DD60B-6BB5-9257-487D-14B4E2F0F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75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7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229C3-1CD7-13A3-0E82-D69E86D7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Kvælstofkredsløbet: nitrogenfiksering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C7CB0C-7CF6-B13C-1244-CBC32A03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er gerne bestemte typer af bakterier, som kan fiksere nitrogen. </a:t>
            </a:r>
          </a:p>
          <a:p>
            <a:r>
              <a:rPr lang="da-DK" dirty="0"/>
              <a:t>Bakterierne lever i en symbiose med bælgplanter, hvor planten leverer energi til bakterierne og de leverer N til planten. </a:t>
            </a:r>
          </a:p>
          <a:p>
            <a:pPr lvl="1"/>
            <a:r>
              <a:rPr lang="da-DK" dirty="0"/>
              <a:t>Denne symbiose giver planterne en konkurrencefordel – særligt der hvor kvælstof er den begrænsende faktor.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720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7F264-77F6-02B2-AA49-79039698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Film om Kvælstofkredsløbet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C52351-12B9-0065-18AC-D761C1E07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https://www.youtube.com/watch?v=VkTKUgBa9SE&amp;ab_channel=Undervisningslokalet</a:t>
            </a:r>
            <a:r>
              <a:rPr lang="da-DK" dirty="0"/>
              <a:t> </a:t>
            </a:r>
          </a:p>
          <a:p>
            <a:r>
              <a:rPr lang="da-DK" dirty="0"/>
              <a:t>Notér undervejs følgende: </a:t>
            </a:r>
          </a:p>
          <a:p>
            <a:pPr lvl="1"/>
            <a:r>
              <a:rPr lang="da-DK" dirty="0"/>
              <a:t>Hvor kommer kvælstoffet fra? </a:t>
            </a:r>
          </a:p>
          <a:p>
            <a:pPr lvl="1"/>
            <a:r>
              <a:rPr lang="da-DK" dirty="0"/>
              <a:t>Hvad sker der med det undervejs? </a:t>
            </a:r>
          </a:p>
          <a:p>
            <a:pPr lvl="1"/>
            <a:r>
              <a:rPr lang="da-DK" dirty="0"/>
              <a:t>Hvorfor er det et problem? </a:t>
            </a:r>
          </a:p>
        </p:txBody>
      </p:sp>
    </p:spTree>
    <p:extLst>
      <p:ext uri="{BB962C8B-B14F-4D97-AF65-F5344CB8AC3E}">
        <p14:creationId xmlns:p14="http://schemas.microsoft.com/office/powerpoint/2010/main" val="480691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1590</Words>
  <Application>Microsoft Office PowerPoint</Application>
  <PresentationFormat>Widescreen</PresentationFormat>
  <Paragraphs>119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Office-tema</vt:lpstr>
      <vt:lpstr>Office-tema</vt:lpstr>
      <vt:lpstr>Office-tema</vt:lpstr>
      <vt:lpstr>Økologi</vt:lpstr>
      <vt:lpstr>Dagens plan</vt:lpstr>
      <vt:lpstr>C-kredsløbet</vt:lpstr>
      <vt:lpstr>PowerPoint-præsentation</vt:lpstr>
      <vt:lpstr>Lektien</vt:lpstr>
      <vt:lpstr>Stofkredsløb</vt:lpstr>
      <vt:lpstr>Kvælstofkredsløbet</vt:lpstr>
      <vt:lpstr>Kvælstofkredsløbet: nitrogenfiksering</vt:lpstr>
      <vt:lpstr>Film om Kvælstofkredsløbet</vt:lpstr>
      <vt:lpstr>PowerPoint-præsentation</vt:lpstr>
      <vt:lpstr>”Step 1”: Ammonifikation</vt:lpstr>
      <vt:lpstr>PowerPoint-præsentation</vt:lpstr>
      <vt:lpstr>”Step 2”: Nitrifikation</vt:lpstr>
      <vt:lpstr>PowerPoint-præsentation</vt:lpstr>
      <vt:lpstr>”Step 3”: Denitrifikation</vt:lpstr>
      <vt:lpstr>PowerPoint-præsentation</vt:lpstr>
      <vt:lpstr>PowerPoint-præsentation</vt:lpstr>
      <vt:lpstr>Øvelse: Placér </vt:lpstr>
      <vt:lpstr>Planternes respiration</vt:lpstr>
      <vt:lpstr>Næringsstoffer</vt:lpstr>
      <vt:lpstr>Mikro vs. Makro</vt:lpstr>
      <vt:lpstr>PowerPoint-præsentation</vt:lpstr>
      <vt:lpstr>Næringsstoffer – en skrøbelig balance</vt:lpstr>
      <vt:lpstr>Mikroorganismer hjælper planterne</vt:lpstr>
      <vt:lpstr>PowerPoint-præsentation</vt:lpstr>
      <vt:lpstr>PowerPoint-præsentation</vt:lpstr>
      <vt:lpstr>Artikel: Nitrogenfikserende planter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Økologi</dc:title>
  <dc:creator>Taia Varberg</dc:creator>
  <cp:lastModifiedBy>Taia Varberg</cp:lastModifiedBy>
  <cp:revision>1</cp:revision>
  <dcterms:created xsi:type="dcterms:W3CDTF">2024-05-14T16:07:13Z</dcterms:created>
  <dcterms:modified xsi:type="dcterms:W3CDTF">2024-05-14T17:39:00Z</dcterms:modified>
</cp:coreProperties>
</file>