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6" r:id="rId6"/>
    <p:sldId id="261" r:id="rId7"/>
    <p:sldId id="263" r:id="rId8"/>
    <p:sldId id="264" r:id="rId9"/>
    <p:sldId id="277" r:id="rId10"/>
    <p:sldId id="265" r:id="rId11"/>
    <p:sldId id="267" r:id="rId12"/>
    <p:sldId id="268" r:id="rId13"/>
    <p:sldId id="269" r:id="rId14"/>
    <p:sldId id="275" r:id="rId15"/>
    <p:sldId id="271" r:id="rId16"/>
    <p:sldId id="279" r:id="rId17"/>
    <p:sldId id="272" r:id="rId18"/>
    <p:sldId id="278" r:id="rId19"/>
    <p:sldId id="274" r:id="rId20"/>
    <p:sldId id="280" r:id="rId21"/>
    <p:sldId id="258" r:id="rId22"/>
    <p:sldId id="262" r:id="rId2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768E00-79D6-6ECC-80F2-85908CB580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1B9343B-B6F7-A4CB-A607-DE88949D40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32F9D66-EE85-5EB3-54FB-FB7224B09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E8AC1-D2D7-41F1-800B-0D60E708318C}" type="datetimeFigureOut">
              <a:rPr lang="da-DK" smtClean="0"/>
              <a:t>19-08-2024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28009B1-3200-26F5-698B-E2FC90D7D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04A75B0-F77D-9B99-5F8A-4C46E8CC5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FA2A-3E10-4C24-AE21-E898885207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6188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D7D74F-81D2-089D-4681-BA391AB03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45CEF3F-4B72-FC80-7E72-05CFF0F94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CA05AD7-28D8-D013-88EB-6F0A7F9AC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E8AC1-D2D7-41F1-800B-0D60E708318C}" type="datetimeFigureOut">
              <a:rPr lang="da-DK" smtClean="0"/>
              <a:t>19-08-2024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3C99234-6CE7-6F5D-A0C6-5C7B26DE3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9D8FAAD-D13F-0B6E-29B1-DE28809C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FA2A-3E10-4C24-AE21-E898885207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8155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CC07AF-70DC-F92D-BE59-993051A65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0787441-5720-C242-313F-C963E9D8F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F2E612E-713E-38FD-C2D1-F52FB35D8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E8AC1-D2D7-41F1-800B-0D60E708318C}" type="datetimeFigureOut">
              <a:rPr lang="da-DK" smtClean="0"/>
              <a:t>19-08-2024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D11D2E2-81E6-F801-A2CA-643A64266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4B6565B-BB89-4EA5-02CB-4A1B948AF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FA2A-3E10-4C24-AE21-E898885207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0965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09EC95-CE8F-149F-790E-828F5AF73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DB531EB-22B1-BF8F-83A4-E594607151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6D13C20-8FD9-F3A7-7A10-6B656C042A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E43E370-B415-B7CB-B79F-15600D192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E8AC1-D2D7-41F1-800B-0D60E708318C}" type="datetimeFigureOut">
              <a:rPr lang="da-DK" smtClean="0"/>
              <a:t>19-08-2024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C985227-2F9F-F13A-0D77-78F30D120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4E35580-861E-96E3-F461-F0A0F8268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FA2A-3E10-4C24-AE21-E898885207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4559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6A3F51-A622-D1D0-1E0C-1212FA819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819452F-A216-E51B-DEC8-D316EEA20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2CBF69E-2C31-4BB8-7EEB-C9FA50E17F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254ABFB-2E45-3B0D-EE0D-B9DC0F13F8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E6C2E8B-6B16-37BA-B442-9B7B86F235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A2D2A79-A1E9-B9C9-0489-BFE2362D6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E8AC1-D2D7-41F1-800B-0D60E708318C}" type="datetimeFigureOut">
              <a:rPr lang="da-DK" smtClean="0"/>
              <a:t>19-08-2024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AE3D4E4-9486-2069-D04B-1D02CEE14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B7459FC-8CD3-B035-709B-1F8631CCF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FA2A-3E10-4C24-AE21-E898885207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5717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4A2845-9027-DB5A-D3DB-E8862D42A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00D7C663-7A33-6623-25E6-E85F9F48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E8AC1-D2D7-41F1-800B-0D60E708318C}" type="datetimeFigureOut">
              <a:rPr lang="da-DK" smtClean="0"/>
              <a:t>19-08-2024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AB188D2-A739-026E-9C15-844BFD086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AECA548-F1A4-8A63-E797-E3C195E59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FA2A-3E10-4C24-AE21-E898885207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4466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6A7FEF0-B1A2-A3C7-DDB0-80765197C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E8AC1-D2D7-41F1-800B-0D60E708318C}" type="datetimeFigureOut">
              <a:rPr lang="da-DK" smtClean="0"/>
              <a:t>19-08-2024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72CDA7F-FFFE-1EDA-2850-63FEB27F2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0377CF8-4FB8-8548-2E1B-857933857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FA2A-3E10-4C24-AE21-E898885207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3569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E1C6DB-013C-5503-3D62-4B9FD3819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6E33EBD-E01F-9189-A49A-8892F2140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04C0581-E1F6-4244-4F8A-126BD9695B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3EE7FF1-B24E-6F4E-7ECE-E78D966B9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E8AC1-D2D7-41F1-800B-0D60E708318C}" type="datetimeFigureOut">
              <a:rPr lang="da-DK" smtClean="0"/>
              <a:t>19-08-2024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3013A2A-E97E-F42E-D8CF-92114F9BF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B46E838-AE82-0612-14A2-7F8D2E552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FA2A-3E10-4C24-AE21-E898885207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3492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FB5A13-CD0F-439F-1C98-ED732E951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60AF84E-7AC6-0878-480E-F6C62A3DCA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7D983FD-CFC5-3032-253C-4487C10BDD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399C171-411C-5389-A4A5-BDF769AFB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E8AC1-D2D7-41F1-800B-0D60E708318C}" type="datetimeFigureOut">
              <a:rPr lang="da-DK" smtClean="0"/>
              <a:t>19-08-2024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BD8A99B-5D15-FD95-B576-1B6974C5A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87786B1-CE63-869B-9E6E-201478B0B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FA2A-3E10-4C24-AE21-E898885207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6479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0A4D26-CCAD-394E-C86F-E7B1A67C6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475502F-AC1C-FCAA-72E4-B87057BD22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C18D1A6-B594-1A30-1F59-059644656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E8AC1-D2D7-41F1-800B-0D60E708318C}" type="datetimeFigureOut">
              <a:rPr lang="da-DK" smtClean="0"/>
              <a:t>19-08-2024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336AE75-28BE-7031-142B-21457C743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916CFB9-8A75-BA1F-B3BF-762B50AA3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FA2A-3E10-4C24-AE21-E898885207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4033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8F899C9-B14C-40D3-542E-8669E7739A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35942EE-7AD0-3E7D-FF9A-42EFC52F94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A6DF9BC-37F4-EB07-F61A-912330D3A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E8AC1-D2D7-41F1-800B-0D60E708318C}" type="datetimeFigureOut">
              <a:rPr lang="da-DK" smtClean="0"/>
              <a:t>19-08-2024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4329331-C0C9-0E63-A5A9-CCD413AA9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1F41B2F-BE88-94B7-1D52-4134513E0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FA2A-3E10-4C24-AE21-E898885207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7925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C5A5949-74CB-0D05-99F5-B82AD1512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14C77F5-DE73-7C77-F264-57B1964F0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EF79F94-2D81-D33C-891E-BB9C9B2F76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E8AC1-D2D7-41F1-800B-0D60E708318C}" type="datetimeFigureOut">
              <a:rPr lang="da-DK" smtClean="0"/>
              <a:t>19-08-2024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BE803D7-CE7A-70EF-896E-2D2C873A95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352E08B-C655-E37F-D541-D15E8B12AA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DFA2A-3E10-4C24-AE21-E898885207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9664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vet - hvorfor er havet blåt? | illvid.dk">
            <a:extLst>
              <a:ext uri="{FF2B5EF4-FFF2-40B4-BE49-F238E27FC236}">
                <a16:creationId xmlns:a16="http://schemas.microsoft.com/office/drawing/2014/main" id="{35E085E2-9ED0-E2FA-73E1-4B8D5ADDD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0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9F3C35A-27C1-EDEE-AC74-1C62AA8B91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>
                <a:solidFill>
                  <a:schemeClr val="bg1"/>
                </a:solidFill>
              </a:rPr>
              <a:t>Havet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158E63D-12B7-82C5-04D9-D26F23840D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>
                <a:solidFill>
                  <a:schemeClr val="bg1"/>
                </a:solidFill>
              </a:rPr>
              <a:t>Økosystem, abiotiske og biotiske faktorer</a:t>
            </a:r>
          </a:p>
          <a:p>
            <a:r>
              <a:rPr lang="da-DK" dirty="0">
                <a:solidFill>
                  <a:schemeClr val="bg1"/>
                </a:solidFill>
              </a:rPr>
              <a:t>Konsumenter og primærproducenter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29346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FEF84D-BC32-234D-96DC-AC3C1F858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plan (tirsdag) 	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1C387CA-E9E2-359F-78BC-0F3DB04E73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Snak om lektien. </a:t>
            </a:r>
          </a:p>
          <a:p>
            <a:r>
              <a:rPr lang="da-DK" dirty="0"/>
              <a:t>Øvelse 0: Økosystemer</a:t>
            </a:r>
          </a:p>
          <a:p>
            <a:r>
              <a:rPr lang="da-DK" dirty="0"/>
              <a:t>Økosystemers opbygning</a:t>
            </a:r>
          </a:p>
          <a:p>
            <a:pPr lvl="1"/>
            <a:r>
              <a:rPr lang="da-DK" dirty="0"/>
              <a:t>Øvelse 1: Tegn et økosystem under vand</a:t>
            </a:r>
          </a:p>
          <a:p>
            <a:r>
              <a:rPr lang="da-DK" dirty="0"/>
              <a:t>Primærproducenter </a:t>
            </a:r>
          </a:p>
          <a:p>
            <a:r>
              <a:rPr lang="da-DK" dirty="0"/>
              <a:t>Konsumenter </a:t>
            </a:r>
          </a:p>
          <a:p>
            <a:r>
              <a:rPr lang="da-DK" dirty="0"/>
              <a:t>Øvelse 2: Indsæt et fødenet på jeres økosystem. </a:t>
            </a:r>
          </a:p>
          <a:p>
            <a:r>
              <a:rPr lang="da-DK" dirty="0"/>
              <a:t>Opsamling med fremlæggelse af flere af de forskellige økosystemer. </a:t>
            </a:r>
          </a:p>
          <a:p>
            <a:r>
              <a:rPr lang="da-DK" dirty="0"/>
              <a:t>Næste gang – Fotosyntese og respiration. </a:t>
            </a:r>
          </a:p>
        </p:txBody>
      </p:sp>
    </p:spTree>
    <p:extLst>
      <p:ext uri="{BB962C8B-B14F-4D97-AF65-F5344CB8AC3E}">
        <p14:creationId xmlns:p14="http://schemas.microsoft.com/office/powerpoint/2010/main" val="2233772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EAFAF8-95C0-9A12-D496-515684B0D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 0: Hvad er et økosystem?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3DAB2E1-B0E3-FEE0-B252-F37FE9088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Walk</a:t>
            </a:r>
            <a:r>
              <a:rPr lang="da-DK" dirty="0"/>
              <a:t> and talk med hinanden i ca. 5 minutter. </a:t>
            </a:r>
          </a:p>
          <a:p>
            <a:r>
              <a:rPr lang="da-DK" dirty="0"/>
              <a:t>I skal diskutere, hvad I har læst om i forhold til et økosystem. </a:t>
            </a:r>
          </a:p>
          <a:p>
            <a:r>
              <a:rPr lang="da-DK" dirty="0"/>
              <a:t>Hvad er et økosystem? Hvordan hænger det sammen? Hvad kan være et økosystem? </a:t>
            </a:r>
          </a:p>
          <a:p>
            <a:r>
              <a:rPr lang="da-DK" dirty="0"/>
              <a:t>Vi samler op fælles til sidst ved tavlen. </a:t>
            </a:r>
          </a:p>
        </p:txBody>
      </p:sp>
    </p:spTree>
    <p:extLst>
      <p:ext uri="{BB962C8B-B14F-4D97-AF65-F5344CB8AC3E}">
        <p14:creationId xmlns:p14="http://schemas.microsoft.com/office/powerpoint/2010/main" val="737976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AD89D0-38CF-FEB6-0440-C325B0D8D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Økosystemers opbygning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C03037-72A8-59A5-E521-48EBE602A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 dirty="0">
                <a:highlight>
                  <a:srgbClr val="FFFF00"/>
                </a:highlight>
              </a:rPr>
              <a:t>Definitionen af et økosystem: </a:t>
            </a:r>
            <a:r>
              <a:rPr lang="da-DK" dirty="0"/>
              <a:t>”Et afgrænset område i naturen, hvor organismer lever i samspil med deres omgivende miljø.” 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Hele jorden kan betragtes som ét økosystem, men det kan også være en skov, et hav eller noget helt tredje. </a:t>
            </a:r>
          </a:p>
        </p:txBody>
      </p:sp>
    </p:spTree>
    <p:extLst>
      <p:ext uri="{BB962C8B-B14F-4D97-AF65-F5344CB8AC3E}">
        <p14:creationId xmlns:p14="http://schemas.microsoft.com/office/powerpoint/2010/main" val="1443093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D00C34-4880-3440-6602-E7BC8DEF9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 1: Tegn et økosystem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222F2EB-8B7A-68A9-B54F-10082ADEA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skal i mindre grupper tegne et økosystem i havet. </a:t>
            </a:r>
          </a:p>
          <a:p>
            <a:r>
              <a:rPr lang="da-DK" dirty="0"/>
              <a:t>Tegningen skal gemmes, da I skal arbejde videre med den bagefter. </a:t>
            </a:r>
          </a:p>
        </p:txBody>
      </p:sp>
    </p:spTree>
    <p:extLst>
      <p:ext uri="{BB962C8B-B14F-4D97-AF65-F5344CB8AC3E}">
        <p14:creationId xmlns:p14="http://schemas.microsoft.com/office/powerpoint/2010/main" val="360319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DB177DD4-F09A-3765-ADB1-E2559F91E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536" y="0"/>
            <a:ext cx="86289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422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B6440E-4B0A-0891-89B2-988E88BA4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Abiotiske faktorer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3BC8F1-AC47-CFB4-0938-ECC1292C0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Organismerne i et økosystem bliver ligesom mennesker påvirket af både fysiske og kemiske forhold i det miljø, som omgiver dem. Disse faktorer kaldes for abiotiske faktorer  = ikke-levende. </a:t>
            </a:r>
          </a:p>
          <a:p>
            <a:r>
              <a:rPr lang="da-DK" dirty="0"/>
              <a:t>Abiotiske faktorer/forhold danner hele grundlaget for et økosystem. </a:t>
            </a:r>
          </a:p>
          <a:p>
            <a:r>
              <a:rPr lang="da-DK" dirty="0"/>
              <a:t>Det er forhold, som alle organismer (store som små) skal tilpasse sig for at kunne overleve, vokse og formere sig. 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44042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5AA663-8DA9-27E6-DF8C-E6FE99243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Biotiske faktorer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778652D-01A7-EDFE-BFFE-D43564D8F0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Biotiske faktorer er faktorer, som er levende. Fx dyr og planter. </a:t>
            </a:r>
          </a:p>
          <a:p>
            <a:r>
              <a:rPr lang="da-DK" dirty="0"/>
              <a:t>Organismerne i havet skal nemlig også kunne leve i samspil med andre organismer for at kunne overleve. </a:t>
            </a:r>
          </a:p>
          <a:p>
            <a:r>
              <a:rPr lang="da-DK" dirty="0"/>
              <a:t>I havet har man planktonalger (fotosyntetiserende væsner), som selv er levende og som bruger solens lys til at danne energi. Disse kan blive udsat for </a:t>
            </a:r>
            <a:r>
              <a:rPr lang="da-DK" b="1" dirty="0" err="1">
                <a:highlight>
                  <a:srgbClr val="FFFF00"/>
                </a:highlight>
              </a:rPr>
              <a:t>prædation</a:t>
            </a:r>
            <a:r>
              <a:rPr lang="da-DK" dirty="0"/>
              <a:t>. </a:t>
            </a:r>
          </a:p>
          <a:p>
            <a:r>
              <a:rPr lang="da-DK" dirty="0"/>
              <a:t>Planktonalger kan også skygge for lyset til havbunden, og dermed kan der komme konkurrence om solens lys. </a:t>
            </a:r>
          </a:p>
          <a:p>
            <a:r>
              <a:rPr lang="da-DK" dirty="0"/>
              <a:t>Konkurrence kan også opstå mellem arter, der jager de samme dyr. </a:t>
            </a:r>
          </a:p>
          <a:p>
            <a:r>
              <a:rPr lang="da-DK" b="1" dirty="0">
                <a:highlight>
                  <a:srgbClr val="FFFF00"/>
                </a:highlight>
              </a:rPr>
              <a:t>Dermed er </a:t>
            </a:r>
            <a:r>
              <a:rPr lang="da-DK" b="1" dirty="0" err="1">
                <a:highlight>
                  <a:srgbClr val="FFFF00"/>
                </a:highlight>
              </a:rPr>
              <a:t>prædation</a:t>
            </a:r>
            <a:r>
              <a:rPr lang="da-DK" b="1" dirty="0">
                <a:highlight>
                  <a:srgbClr val="FFFF00"/>
                </a:highlight>
              </a:rPr>
              <a:t> og konkurrence eksempler på biotiske faktorer. </a:t>
            </a:r>
          </a:p>
        </p:txBody>
      </p:sp>
    </p:spTree>
    <p:extLst>
      <p:ext uri="{BB962C8B-B14F-4D97-AF65-F5344CB8AC3E}">
        <p14:creationId xmlns:p14="http://schemas.microsoft.com/office/powerpoint/2010/main" val="3561026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18F020-F724-90CB-754F-40156DAB0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Begrænsende faktorer i et økosystem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7DFAC6D-3B59-CA36-0F26-8AF0C5945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815" y="1775749"/>
            <a:ext cx="6726382" cy="4351338"/>
          </a:xfrm>
        </p:spPr>
        <p:txBody>
          <a:bodyPr>
            <a:normAutofit fontScale="92500" lnSpcReduction="20000"/>
          </a:bodyPr>
          <a:lstStyle/>
          <a:p>
            <a:r>
              <a:rPr lang="da-DK" dirty="0"/>
              <a:t>I økosystemer findes der det, som kaldes for ”</a:t>
            </a:r>
            <a:r>
              <a:rPr lang="da-DK" b="1" dirty="0"/>
              <a:t>konkurrence”. </a:t>
            </a:r>
            <a:r>
              <a:rPr lang="da-DK" dirty="0"/>
              <a:t>Og de individer, som klarer sig bedst i konkurrencen om forskellige faktorer er også dem, der overlever og giver deres gener videre til næste generation. </a:t>
            </a:r>
          </a:p>
          <a:p>
            <a:r>
              <a:rPr lang="da-DK" dirty="0"/>
              <a:t>For at en organisme kan trives og vokse, skal alle de abiotiske faktorer (for dyr er dette også føden) være optimale. </a:t>
            </a:r>
          </a:p>
          <a:p>
            <a:pPr lvl="1"/>
            <a:r>
              <a:rPr lang="da-DK" dirty="0"/>
              <a:t>Fx vokser en plante ikke, hvis den mangler nitrat eller sollys. </a:t>
            </a:r>
          </a:p>
          <a:p>
            <a:r>
              <a:rPr lang="da-DK" b="1" dirty="0"/>
              <a:t>Den begrænsende faktor: </a:t>
            </a:r>
            <a:r>
              <a:rPr lang="da-DK" dirty="0"/>
              <a:t>Det er den faktor, der er relativt mindst af. Dette kendes også som </a:t>
            </a:r>
            <a:r>
              <a:rPr lang="da-DK" dirty="0" err="1"/>
              <a:t>Liebigs</a:t>
            </a:r>
            <a:r>
              <a:rPr lang="da-DK" dirty="0"/>
              <a:t> Minimumslov. </a:t>
            </a:r>
          </a:p>
        </p:txBody>
      </p:sp>
      <p:pic>
        <p:nvPicPr>
          <p:cNvPr id="5122" name="Picture 2" descr="undefined">
            <a:extLst>
              <a:ext uri="{FF2B5EF4-FFF2-40B4-BE49-F238E27FC236}">
                <a16:creationId xmlns:a16="http://schemas.microsoft.com/office/drawing/2014/main" id="{2191B5AF-B97A-DE1E-3E8C-4E2C6D9B0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442" y="1790989"/>
            <a:ext cx="421535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378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0F45F2-B126-8B99-59DE-2C7E0506F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Primærproducenter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5B3CAFC-473E-28BF-AB0F-3BAC3C836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Alt organisk stof er dannet af levende organismer. </a:t>
            </a:r>
          </a:p>
          <a:p>
            <a:r>
              <a:rPr lang="da-DK" b="1" dirty="0">
                <a:highlight>
                  <a:srgbClr val="FFFF00"/>
                </a:highlight>
              </a:rPr>
              <a:t>Organisk stof </a:t>
            </a:r>
            <a:r>
              <a:rPr lang="da-DK" dirty="0"/>
              <a:t>er opbygget omkring et kulstof (C), samt indeholder grundstofferne hydrogen (H) og Oxygen (O). </a:t>
            </a:r>
          </a:p>
          <a:p>
            <a:r>
              <a:rPr lang="da-DK" dirty="0"/>
              <a:t>Organiske stoffer kan også indeholde andre grundstoffer såsom fosfor (P) og kvælstof (N). </a:t>
            </a:r>
          </a:p>
          <a:p>
            <a:r>
              <a:rPr lang="da-DK" b="1" dirty="0">
                <a:highlight>
                  <a:srgbClr val="FFFF00"/>
                </a:highlight>
              </a:rPr>
              <a:t>Vigtige organiske stoffer: </a:t>
            </a:r>
            <a:r>
              <a:rPr lang="da-DK" dirty="0"/>
              <a:t>kulhydrater, DNA, fedt og proteiner. </a:t>
            </a:r>
          </a:p>
          <a:p>
            <a:r>
              <a:rPr lang="da-DK" b="1" dirty="0">
                <a:highlight>
                  <a:srgbClr val="FFFF00"/>
                </a:highlight>
              </a:rPr>
              <a:t>Uorganiske stoffer </a:t>
            </a:r>
            <a:r>
              <a:rPr lang="da-DK" dirty="0"/>
              <a:t>er alt det, som ikke er organiske stoffer. Dvs. rene grundstoffer eller forbindelser, som planter har brug for at kunne vokse. </a:t>
            </a:r>
          </a:p>
        </p:txBody>
      </p:sp>
    </p:spTree>
    <p:extLst>
      <p:ext uri="{BB962C8B-B14F-4D97-AF65-F5344CB8AC3E}">
        <p14:creationId xmlns:p14="http://schemas.microsoft.com/office/powerpoint/2010/main" val="1007423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A598D344-76BF-978B-CD35-6A7E8F572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450" y="1657350"/>
            <a:ext cx="95631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644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1EB449-3613-65CF-C98F-A3D672D27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Primærproducenter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02B32080-48BF-7193-D286-847D9DC24DE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a-DK" dirty="0"/>
                  <a:t>Primærproducenter er den organismer, som kan danne organisk stof ud af uorganisk stof. </a:t>
                </a:r>
              </a:p>
              <a:p>
                <a:r>
                  <a:rPr lang="da-DK" dirty="0"/>
                  <a:t>Eksempel på primærproducenter er planter, som danner organisk stof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sSub>
                      <m:sSubPr>
                        <m:ctrlPr>
                          <a:rPr lang="da-DK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sSub>
                      <m:sSubPr>
                        <m:ctrlPr>
                          <a:rPr lang="da-DK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da-DK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a-DK" dirty="0"/>
                  <a:t> = glukose ud af kuldioxid. </a:t>
                </a:r>
              </a:p>
              <a:p>
                <a:r>
                  <a:rPr lang="da-DK" dirty="0"/>
                  <a:t>I havet er det planktonalgen, som er den vigtigste primærproducent. Plankton er fællesbetegnelsen for planter og dyr, som bliver ført med havstrømmen. </a:t>
                </a:r>
              </a:p>
              <a:p>
                <a:r>
                  <a:rPr lang="da-DK" dirty="0"/>
                  <a:t>Primærproducenter er forudsætningen for alt liv på jorden, og dermed også første led i fødekæden. </a:t>
                </a:r>
              </a:p>
            </p:txBody>
          </p:sp>
        </mc:Choice>
        <mc:Fallback xmlns="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02B32080-48BF-7193-D286-847D9DC24D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58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2542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50C9F8-3669-C69C-3049-8C8532DF3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 2: Tegn videre på jeres økosystem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AB1160F-93CD-17E4-496E-2D8EA4E2B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skal nu finde jeres økosystem frem igen. </a:t>
            </a:r>
          </a:p>
          <a:p>
            <a:r>
              <a:rPr lang="da-DK" dirty="0"/>
              <a:t>Nu skal i indtegne på tegningen henholdsvis de abiotiske og biotiske faktorer samt hvem der på jeres tegning er primærproducenter. </a:t>
            </a:r>
          </a:p>
          <a:p>
            <a:r>
              <a:rPr lang="da-DK" dirty="0"/>
              <a:t>Tegningen skal igen gemmes. </a:t>
            </a:r>
          </a:p>
        </p:txBody>
      </p:sp>
    </p:spTree>
    <p:extLst>
      <p:ext uri="{BB962C8B-B14F-4D97-AF65-F5344CB8AC3E}">
        <p14:creationId xmlns:p14="http://schemas.microsoft.com/office/powerpoint/2010/main" val="1731617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1B0ECC-FF69-1685-6C3B-15694D783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Konsumenter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E807C88-12FB-7421-50EF-35A26F9EF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Konsumenter er de organismer, der lever af at æde andre organismer. </a:t>
            </a:r>
          </a:p>
          <a:p>
            <a:r>
              <a:rPr lang="da-DK" dirty="0"/>
              <a:t>Dyreplankton er en del af planktonet, som består af dyr. </a:t>
            </a:r>
          </a:p>
          <a:p>
            <a:r>
              <a:rPr lang="da-DK" dirty="0"/>
              <a:t>Dyreplankton er ofte mikroskopisk i størrelsen og kan både leve af andre dyr, men særligt også planteplankton. </a:t>
            </a:r>
          </a:p>
          <a:p>
            <a:pPr lvl="1"/>
            <a:r>
              <a:rPr lang="da-DK" dirty="0"/>
              <a:t>Se på en </a:t>
            </a:r>
            <a:r>
              <a:rPr lang="da-DK" dirty="0" err="1"/>
              <a:t>dafni</a:t>
            </a:r>
            <a:r>
              <a:rPr lang="da-DK" dirty="0"/>
              <a:t> i forstørrelsesglas. 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45410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693029DD-F866-1536-319E-3483C44EF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450" y="194050"/>
            <a:ext cx="9563100" cy="5572125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F2705F78-4BD6-14BC-FE96-831223642B53}"/>
              </a:ext>
            </a:extLst>
          </p:cNvPr>
          <p:cNvSpPr txBox="1"/>
          <p:nvPr/>
        </p:nvSpPr>
        <p:spPr>
          <a:xfrm>
            <a:off x="1620982" y="6109855"/>
            <a:ext cx="8969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En beskrivelse af hvem der æder hvem kalder man for en fødekæde. Et fødenet bruges gerne om et helt økosystem, hvor flere arter er afhængige af hinanden på kryds og tværs. </a:t>
            </a:r>
          </a:p>
        </p:txBody>
      </p:sp>
    </p:spTree>
    <p:extLst>
      <p:ext uri="{BB962C8B-B14F-4D97-AF65-F5344CB8AC3E}">
        <p14:creationId xmlns:p14="http://schemas.microsoft.com/office/powerpoint/2010/main" val="205749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3B334A-DB73-F02B-CD2A-58E0257DE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 3: Tegn videre… igen på økosystem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1A0E2BA-CDFF-8053-DEBD-C92FB1EAE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skal nu indtegne pile således, at jeres økosystem nu bliver til et fødenet. </a:t>
            </a:r>
          </a:p>
          <a:p>
            <a:r>
              <a:rPr lang="da-DK" dirty="0"/>
              <a:t>Husk at pilene indikerer, hvem der bliver spist af hvem, og at flere dyr/planter kan blive spist af flere. </a:t>
            </a:r>
          </a:p>
          <a:p>
            <a:r>
              <a:rPr lang="da-DK" dirty="0"/>
              <a:t>Tegningen gemmes igen. </a:t>
            </a:r>
          </a:p>
        </p:txBody>
      </p:sp>
    </p:spTree>
    <p:extLst>
      <p:ext uri="{BB962C8B-B14F-4D97-AF65-F5344CB8AC3E}">
        <p14:creationId xmlns:p14="http://schemas.microsoft.com/office/powerpoint/2010/main" val="493616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32B72241-CA2E-07A7-D366-F9633C137A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74" y="970857"/>
            <a:ext cx="9686925" cy="5448300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CD18CA46-15DE-F7DB-6334-267D47C0EB2A}"/>
              </a:ext>
            </a:extLst>
          </p:cNvPr>
          <p:cNvSpPr txBox="1"/>
          <p:nvPr/>
        </p:nvSpPr>
        <p:spPr>
          <a:xfrm>
            <a:off x="9772997" y="1166842"/>
            <a:ext cx="226937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Græsningsfødekæde: </a:t>
            </a:r>
          </a:p>
          <a:p>
            <a:endParaRPr lang="da-DK" dirty="0"/>
          </a:p>
          <a:p>
            <a:r>
              <a:rPr lang="da-DK" dirty="0"/>
              <a:t>Starter altid ud med noget levende. 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b="1" dirty="0"/>
              <a:t>Nedbryderfødekæde</a:t>
            </a:r>
            <a:r>
              <a:rPr lang="da-DK" dirty="0"/>
              <a:t>: </a:t>
            </a:r>
          </a:p>
          <a:p>
            <a:r>
              <a:rPr lang="da-DK" dirty="0"/>
              <a:t>Starter altid ud med noget dødt, organisk materiale. </a:t>
            </a:r>
          </a:p>
          <a:p>
            <a:endParaRPr lang="da-DK" dirty="0"/>
          </a:p>
          <a:p>
            <a:r>
              <a:rPr lang="da-DK" b="1" dirty="0" err="1"/>
              <a:t>Nedbrydere</a:t>
            </a:r>
            <a:r>
              <a:rPr lang="da-DK" b="1" dirty="0"/>
              <a:t>: </a:t>
            </a:r>
          </a:p>
          <a:p>
            <a:r>
              <a:rPr lang="da-DK" dirty="0"/>
              <a:t>Organismer, der lever af dødt organisk materiale. </a:t>
            </a:r>
          </a:p>
        </p:txBody>
      </p:sp>
    </p:spTree>
    <p:extLst>
      <p:ext uri="{BB962C8B-B14F-4D97-AF65-F5344CB8AC3E}">
        <p14:creationId xmlns:p14="http://schemas.microsoft.com/office/powerpoint/2010/main" val="3488711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1BED86-33FC-814B-7EE5-87C00F31B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Den specielle nedbryderfødekæde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77F2D34-40B7-955C-AE01-0B9FEDF29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Det specielle ved nedbryderprocessen er, at der bliver frigivet nogle næringsstoffer i processen. </a:t>
            </a:r>
          </a:p>
          <a:p>
            <a:r>
              <a:rPr lang="da-DK" dirty="0"/>
              <a:t>Næringsstofferne som fosfor (P) og kvælstof (N) bliver frigivet ved processen, som har været bundet i det døde organiske materiale. </a:t>
            </a:r>
          </a:p>
          <a:p>
            <a:r>
              <a:rPr lang="da-DK" dirty="0"/>
              <a:t>Fosfor kommer fra DNA og kvælstof kommer fra proteiner og DNA. </a:t>
            </a:r>
          </a:p>
          <a:p>
            <a:r>
              <a:rPr lang="da-DK" dirty="0"/>
              <a:t>Disse næringsstoffer vil blive genoptaget og brugt af primærproducenterne, og er derfor meget vigtige i et økosystems cirkulation. </a:t>
            </a:r>
          </a:p>
          <a:p>
            <a:r>
              <a:rPr lang="da-DK" dirty="0"/>
              <a:t>Kvælstof og fosfor er ofte i fokus i økologien (det er dem der ofte er for meget af på markerne). </a:t>
            </a:r>
          </a:p>
        </p:txBody>
      </p:sp>
    </p:spTree>
    <p:extLst>
      <p:ext uri="{BB962C8B-B14F-4D97-AF65-F5344CB8AC3E}">
        <p14:creationId xmlns:p14="http://schemas.microsoft.com/office/powerpoint/2010/main" val="7391226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7D1FB8-A7CD-1A69-38E9-74335B7BB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Autotrof eller </a:t>
            </a:r>
            <a:r>
              <a:rPr lang="da-DK" dirty="0" err="1"/>
              <a:t>heterotrof</a:t>
            </a:r>
            <a:r>
              <a:rPr lang="da-DK" dirty="0"/>
              <a:t>?</a:t>
            </a:r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FDE4DBA1-2F8D-2948-A2CF-88626B51F5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846594"/>
              </p:ext>
            </p:extLst>
          </p:nvPr>
        </p:nvGraphicFramePr>
        <p:xfrm>
          <a:off x="1120833" y="1351800"/>
          <a:ext cx="8128000" cy="494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94703632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754027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Autotrofe organismer: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err="1"/>
                        <a:t>Heterotrofe</a:t>
                      </a:r>
                      <a:r>
                        <a:rPr lang="da-DK" dirty="0"/>
                        <a:t> organismer: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892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Bruger uorganiske stoffer til at opbygge organiske stof.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Bruger organisk stof til at opbygge deres eget organiske stof.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131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Et godt eksempel på dette er planternes fotosyntese, hvor uorganisk stof bliver til organisk stof.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De udnytter derfor allerede eksisterende og dannet organisk materiale såsom planter til føde og som energikilde.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454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Til de autotrofe organismer hører alle grønne planter og visse bakterier.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De kan ikke selv opbygge organisk stof ud fra uorganiske bestanddele.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415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De grønne planter og visse bakterier er </a:t>
                      </a:r>
                      <a:r>
                        <a:rPr lang="da-DK" b="1" dirty="0"/>
                        <a:t>fotoautotrofe </a:t>
                      </a:r>
                      <a:r>
                        <a:rPr lang="da-DK" dirty="0"/>
                        <a:t>(udnytter sollys som energikilde i stofsyntesen). Andre bakterier er </a:t>
                      </a:r>
                      <a:r>
                        <a:rPr lang="da-DK" b="1" dirty="0"/>
                        <a:t>kemoautotrofe</a:t>
                      </a:r>
                      <a:r>
                        <a:rPr lang="da-DK" dirty="0"/>
                        <a:t> (udnytter kemisk energi bundet i uorganiske forbindelser såsom jern og svovl.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Til </a:t>
                      </a:r>
                      <a:r>
                        <a:rPr lang="da-DK" dirty="0" err="1"/>
                        <a:t>heterotrofe</a:t>
                      </a:r>
                      <a:r>
                        <a:rPr lang="da-DK" dirty="0"/>
                        <a:t> organismer hører de fleste dyr, svampe og bakterier.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51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Primærproducenter er autotrofe organismer.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0392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2937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E8F686-8BCC-EFC1-D009-7FFAF8304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Tegn jeres økosystem færdigt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B9A7331-6F56-CD5A-B1BE-10302C13B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skal nu tegne økosystemet færdigt ved at indtegne, hvor der er en græsningsfødekæde og en nedbryderfødekæde. Hvis det ikke er på jeres økosystem, så skal det indtegnes. </a:t>
            </a:r>
          </a:p>
          <a:p>
            <a:r>
              <a:rPr lang="da-DK" dirty="0"/>
              <a:t>Derudover skal i sætte begreberne autotrof og </a:t>
            </a:r>
            <a:r>
              <a:rPr lang="da-DK" dirty="0" err="1"/>
              <a:t>heterotrof</a:t>
            </a:r>
            <a:r>
              <a:rPr lang="da-DK" dirty="0"/>
              <a:t> på de forskellige organismer, som I har tegnet på jeres tegning. </a:t>
            </a:r>
          </a:p>
        </p:txBody>
      </p:sp>
    </p:spTree>
    <p:extLst>
      <p:ext uri="{BB962C8B-B14F-4D97-AF65-F5344CB8AC3E}">
        <p14:creationId xmlns:p14="http://schemas.microsoft.com/office/powerpoint/2010/main" val="42062754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76F836-A907-9BEF-81D5-2AB73193A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plan (onsdag)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54892DB-D2EA-4172-A3B7-360CD7A61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Opsamling på jeres lektie, hvis der er spørgsmål </a:t>
            </a:r>
          </a:p>
          <a:p>
            <a:r>
              <a:rPr lang="da-DK" dirty="0"/>
              <a:t>Hvad er fotosyntesen? </a:t>
            </a:r>
          </a:p>
          <a:p>
            <a:r>
              <a:rPr lang="da-DK" dirty="0"/>
              <a:t>Øvelse – video og spørgsmål. </a:t>
            </a:r>
          </a:p>
          <a:p>
            <a:r>
              <a:rPr lang="da-DK" dirty="0"/>
              <a:t>Hvad er respiration? </a:t>
            </a:r>
          </a:p>
          <a:p>
            <a:r>
              <a:rPr lang="da-DK" dirty="0"/>
              <a:t>Øvelse – video og spørgsmål. </a:t>
            </a:r>
          </a:p>
          <a:p>
            <a:r>
              <a:rPr lang="da-DK" dirty="0"/>
              <a:t>Fotosyntese og respiration i havet – hvem, hvad og hvor? </a:t>
            </a:r>
          </a:p>
          <a:p>
            <a:r>
              <a:rPr lang="da-DK" dirty="0"/>
              <a:t>Vækst og energistrømme – påvirkning af begrænsende faktorer. </a:t>
            </a:r>
          </a:p>
          <a:p>
            <a:r>
              <a:rPr lang="da-DK" dirty="0"/>
              <a:t>Næste gang – stofkredsløb + biodiversitet</a:t>
            </a:r>
          </a:p>
        </p:txBody>
      </p:sp>
    </p:spTree>
    <p:extLst>
      <p:ext uri="{BB962C8B-B14F-4D97-AF65-F5344CB8AC3E}">
        <p14:creationId xmlns:p14="http://schemas.microsoft.com/office/powerpoint/2010/main" val="2877271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2424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1248</TotalTime>
  <Words>1216</Words>
  <Application>Microsoft Office PowerPoint</Application>
  <PresentationFormat>Widescreen</PresentationFormat>
  <Paragraphs>109</Paragraphs>
  <Slides>22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Office-tema</vt:lpstr>
      <vt:lpstr>Havet </vt:lpstr>
      <vt:lpstr>Dagens plan (tirsdag)  </vt:lpstr>
      <vt:lpstr>Øvelse 0: Hvad er et økosystem? </vt:lpstr>
      <vt:lpstr>Økosystemers opbygning </vt:lpstr>
      <vt:lpstr>Øvelse 1: Tegn et økosystem </vt:lpstr>
      <vt:lpstr>PowerPoint-præsentation</vt:lpstr>
      <vt:lpstr>Abiotiske faktorer</vt:lpstr>
      <vt:lpstr>Biotiske faktorer</vt:lpstr>
      <vt:lpstr>Begrænsende faktorer i et økosystem</vt:lpstr>
      <vt:lpstr>Primærproducenter </vt:lpstr>
      <vt:lpstr>PowerPoint-præsentation</vt:lpstr>
      <vt:lpstr>Primærproducenter</vt:lpstr>
      <vt:lpstr>Øvelse 2: Tegn videre på jeres økosystem </vt:lpstr>
      <vt:lpstr>Konsumenter</vt:lpstr>
      <vt:lpstr>PowerPoint-præsentation</vt:lpstr>
      <vt:lpstr>Øvelse 3: Tegn videre… igen på økosystem </vt:lpstr>
      <vt:lpstr>PowerPoint-præsentation</vt:lpstr>
      <vt:lpstr>Den specielle nedbryderfødekæde</vt:lpstr>
      <vt:lpstr>Autotrof eller heterotrof?</vt:lpstr>
      <vt:lpstr>Tegn jeres økosystem færdigt</vt:lpstr>
      <vt:lpstr>Dagens plan (onsdag)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Taia Varberg</dc:creator>
  <cp:lastModifiedBy>Taia Varberg</cp:lastModifiedBy>
  <cp:revision>8</cp:revision>
  <dcterms:created xsi:type="dcterms:W3CDTF">2024-08-19T08:51:29Z</dcterms:created>
  <dcterms:modified xsi:type="dcterms:W3CDTF">2024-08-20T09:26:42Z</dcterms:modified>
</cp:coreProperties>
</file>