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644" r:id="rId2"/>
    <p:sldId id="643" r:id="rId3"/>
    <p:sldId id="571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2D32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B1D4E4-B9B8-4D7D-83C9-A6BAE2AE22F0}" v="584" dt="2024-08-21T11:25:35.7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3431" autoAdjust="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Fischer Vogn Biede" userId="667784cf-4f0c-4d31-9417-8598314dae65" providerId="ADAL" clId="{73B1D4E4-B9B8-4D7D-83C9-A6BAE2AE22F0}"/>
    <pc:docChg chg="delSld modSld">
      <pc:chgData name="Thomas Fischer Vogn Biede" userId="667784cf-4f0c-4d31-9417-8598314dae65" providerId="ADAL" clId="{73B1D4E4-B9B8-4D7D-83C9-A6BAE2AE22F0}" dt="2024-08-21T11:25:35.775" v="585" actId="20577"/>
      <pc:docMkLst>
        <pc:docMk/>
      </pc:docMkLst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996171138" sldId="325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936210024" sldId="329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849847821" sldId="350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970789255" sldId="352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845019744" sldId="355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682581066" sldId="356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198590093" sldId="357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98316821" sldId="360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593287366" sldId="361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717210825" sldId="362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646497162" sldId="363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695984289" sldId="364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421678135" sldId="365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787952192" sldId="366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970399732" sldId="367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823943100" sldId="368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512150747" sldId="369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360293427" sldId="370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661483288" sldId="371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688077311" sldId="372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938721160" sldId="373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924307382" sldId="374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981091306" sldId="375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686145361" sldId="377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265629098" sldId="378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431255166" sldId="379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900152217" sldId="380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963751335" sldId="381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3404452" sldId="382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4010693233" sldId="383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879127513" sldId="384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652836884" sldId="385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660791233" sldId="386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577273984" sldId="387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830387559" sldId="388"/>
        </pc:sldMkLst>
      </pc:sldChg>
      <pc:sldChg chg="del">
        <pc:chgData name="Thomas Fischer Vogn Biede" userId="667784cf-4f0c-4d31-9417-8598314dae65" providerId="ADAL" clId="{73B1D4E4-B9B8-4D7D-83C9-A6BAE2AE22F0}" dt="2024-08-21T11:22:40.703" v="0" actId="47"/>
        <pc:sldMkLst>
          <pc:docMk/>
          <pc:sldMk cId="1828703450" sldId="389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159842702" sldId="390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4048557850" sldId="391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060596891" sldId="392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4090277609" sldId="393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99563733" sldId="394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915214503" sldId="395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834479867" sldId="396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386766471" sldId="397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665653560" sldId="398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658127955" sldId="399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053441551" sldId="401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206296733" sldId="402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10632581" sldId="403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504888975" sldId="404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293947116" sldId="405"/>
        </pc:sldMkLst>
      </pc:sldChg>
      <pc:sldChg chg="modSp modAnim">
        <pc:chgData name="Thomas Fischer Vogn Biede" userId="667784cf-4f0c-4d31-9417-8598314dae65" providerId="ADAL" clId="{73B1D4E4-B9B8-4D7D-83C9-A6BAE2AE22F0}" dt="2024-08-21T11:25:35.775" v="585" actId="20577"/>
        <pc:sldMkLst>
          <pc:docMk/>
          <pc:sldMk cId="2408686321" sldId="571"/>
        </pc:sldMkLst>
        <pc:spChg chg="mod">
          <ac:chgData name="Thomas Fischer Vogn Biede" userId="667784cf-4f0c-4d31-9417-8598314dae65" providerId="ADAL" clId="{73B1D4E4-B9B8-4D7D-83C9-A6BAE2AE22F0}" dt="2024-08-21T11:25:35.775" v="585" actId="20577"/>
          <ac:spMkLst>
            <pc:docMk/>
            <pc:sldMk cId="2408686321" sldId="571"/>
            <ac:spMk id="2" creationId="{00000000-0000-0000-0000-000000000000}"/>
          </ac:spMkLst>
        </pc:spChg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4054577482" sldId="637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980074868" sldId="642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054779686" sldId="658"/>
        </pc:sldMkLst>
      </pc:sldChg>
      <pc:sldChg chg="del">
        <pc:chgData name="Thomas Fischer Vogn Biede" userId="667784cf-4f0c-4d31-9417-8598314dae65" providerId="ADAL" clId="{73B1D4E4-B9B8-4D7D-83C9-A6BAE2AE22F0}" dt="2024-08-21T11:22:40.703" v="0" actId="47"/>
        <pc:sldMkLst>
          <pc:docMk/>
          <pc:sldMk cId="2841923309" sldId="764"/>
        </pc:sldMkLst>
      </pc:sldChg>
      <pc:sldChg chg="del">
        <pc:chgData name="Thomas Fischer Vogn Biede" userId="667784cf-4f0c-4d31-9417-8598314dae65" providerId="ADAL" clId="{73B1D4E4-B9B8-4D7D-83C9-A6BAE2AE22F0}" dt="2024-08-21T11:22:40.703" v="0" actId="47"/>
        <pc:sldMkLst>
          <pc:docMk/>
          <pc:sldMk cId="3620223127" sldId="788"/>
        </pc:sldMkLst>
      </pc:sldChg>
      <pc:sldChg chg="del">
        <pc:chgData name="Thomas Fischer Vogn Biede" userId="667784cf-4f0c-4d31-9417-8598314dae65" providerId="ADAL" clId="{73B1D4E4-B9B8-4D7D-83C9-A6BAE2AE22F0}" dt="2024-08-21T11:22:40.703" v="0" actId="47"/>
        <pc:sldMkLst>
          <pc:docMk/>
          <pc:sldMk cId="1411621650" sldId="798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86214056" sldId="804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429848695" sldId="805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539498574" sldId="806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558328560" sldId="807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046677796" sldId="808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30141135" sldId="809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741327706" sldId="810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1173847010" sldId="811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819261189" sldId="812"/>
        </pc:sldMkLst>
      </pc:sldChg>
      <pc:sldChg chg="del">
        <pc:chgData name="Thomas Fischer Vogn Biede" userId="667784cf-4f0c-4d31-9417-8598314dae65" providerId="ADAL" clId="{73B1D4E4-B9B8-4D7D-83C9-A6BAE2AE22F0}" dt="2024-08-21T11:22:40.703" v="0" actId="47"/>
        <pc:sldMkLst>
          <pc:docMk/>
          <pc:sldMk cId="3074539752" sldId="813"/>
        </pc:sldMkLst>
      </pc:sldChg>
      <pc:sldChg chg="del">
        <pc:chgData name="Thomas Fischer Vogn Biede" userId="667784cf-4f0c-4d31-9417-8598314dae65" providerId="ADAL" clId="{73B1D4E4-B9B8-4D7D-83C9-A6BAE2AE22F0}" dt="2024-08-21T11:22:40.703" v="0" actId="47"/>
        <pc:sldMkLst>
          <pc:docMk/>
          <pc:sldMk cId="3368414832" sldId="814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3868109564" sldId="822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80894258" sldId="823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837633560" sldId="824"/>
        </pc:sldMkLst>
      </pc:sldChg>
      <pc:sldChg chg="del">
        <pc:chgData name="Thomas Fischer Vogn Biede" userId="667784cf-4f0c-4d31-9417-8598314dae65" providerId="ADAL" clId="{73B1D4E4-B9B8-4D7D-83C9-A6BAE2AE22F0}" dt="2024-08-21T11:22:47.290" v="1" actId="47"/>
        <pc:sldMkLst>
          <pc:docMk/>
          <pc:sldMk cId="2924367254" sldId="8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096B1-5EB6-4680-B1F6-2B1A5E854043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FEA53-EF55-4ED3-AEF4-B52C91CD6F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515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609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0989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240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731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953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876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157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702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649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375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645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4A93-D4C5-48A3-8450-F1D2D5FF6510}" type="datetimeFigureOut">
              <a:rPr lang="da-DK" smtClean="0"/>
              <a:t>21-08-2024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2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2735" y="2683633"/>
            <a:ext cx="11738967" cy="1325563"/>
          </a:xfrm>
        </p:spPr>
        <p:txBody>
          <a:bodyPr>
            <a:noAutofit/>
          </a:bodyPr>
          <a:lstStyle/>
          <a:p>
            <a:pPr algn="ctr"/>
            <a:r>
              <a:rPr lang="da-DK" sz="5500" b="0" i="0" u="none" strike="noStrike" dirty="0">
                <a:solidFill>
                  <a:srgbClr val="000000"/>
                </a:solidFill>
                <a:effectLst/>
                <a:latin typeface="+mn-lt"/>
              </a:rPr>
              <a:t>Lineær regression i samfundsfag</a:t>
            </a:r>
            <a:endParaRPr lang="da-DK" sz="55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36104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653" y="-231304"/>
            <a:ext cx="10885227" cy="1325563"/>
          </a:xfrm>
        </p:spPr>
        <p:txBody>
          <a:bodyPr/>
          <a:lstStyle/>
          <a:p>
            <a:r>
              <a:rPr lang="da-DK" dirty="0"/>
              <a:t>Lineær regression i samfundsfag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/>
              <p:cNvSpPr>
                <a:spLocks noGrp="1"/>
              </p:cNvSpPr>
              <p:nvPr>
                <p:ph idx="1"/>
              </p:nvPr>
            </p:nvSpPr>
            <p:spPr>
              <a:xfrm>
                <a:off x="148653" y="746332"/>
                <a:ext cx="12043347" cy="6388986"/>
              </a:xfrm>
            </p:spPr>
            <p:txBody>
              <a:bodyPr>
                <a:normAutofit/>
              </a:bodyPr>
              <a:lstStyle/>
              <a:p>
                <a:r>
                  <a:rPr lang="da-DK" sz="2200" dirty="0"/>
                  <a:t>Når man laver lineær regression i samfundsfag går op i nogle andre ting, end når man gør i matematik.</a:t>
                </a:r>
              </a:p>
              <a:p>
                <a:r>
                  <a:rPr lang="da-DK" sz="2200" dirty="0"/>
                  <a:t>I begge fag går man op i:</a:t>
                </a:r>
              </a:p>
              <a:p>
                <a:pPr lvl="1"/>
                <a:r>
                  <a:rPr lang="da-DK" sz="1800" b="1" i="1" u="sng" dirty="0"/>
                  <a:t>Hældningen</a:t>
                </a:r>
                <a:r>
                  <a:rPr lang="da-DK" sz="1800" dirty="0"/>
                  <a:t>: Er sammenhængen positiv eller negativ?</a:t>
                </a:r>
              </a:p>
              <a:p>
                <a:pPr lvl="1"/>
                <a:r>
                  <a:rPr lang="da-DK" sz="1800" b="1" i="1" u="sng" dirty="0"/>
                  <a:t>Outliers</a:t>
                </a:r>
                <a:r>
                  <a:rPr lang="da-DK" sz="1800" dirty="0"/>
                  <a:t>: Er der nogen punkter, der ligger systematisk langt fra linjen?</a:t>
                </a:r>
              </a:p>
              <a:p>
                <a:r>
                  <a:rPr lang="da-DK" sz="2200" dirty="0"/>
                  <a:t>I samfundsfag går vi især</a:t>
                </a:r>
                <a:br>
                  <a:rPr lang="da-DK" sz="2200" dirty="0"/>
                </a:br>
                <a:r>
                  <a:rPr lang="da-DK" sz="2200" dirty="0"/>
                  <a:t>op i:</a:t>
                </a:r>
              </a:p>
              <a:p>
                <a:pPr lvl="1"/>
                <a:r>
                  <a:rPr lang="da-DK" sz="1800" b="1" i="1" u="sng" dirty="0"/>
                  <a:t>Fortolkningen af hældnings-</a:t>
                </a:r>
                <a:br>
                  <a:rPr lang="da-DK" sz="1800" b="1" i="1" u="sng" dirty="0"/>
                </a:br>
                <a:r>
                  <a:rPr lang="da-DK" sz="1800" b="1" i="1" u="sng" dirty="0"/>
                  <a:t>koefficienten</a:t>
                </a:r>
                <a:r>
                  <a:rPr lang="da-DK" sz="1800" dirty="0"/>
                  <a:t>: For hver gang</a:t>
                </a:r>
                <a:br>
                  <a:rPr lang="da-DK" sz="1800" dirty="0"/>
                </a:br>
                <a:r>
                  <a:rPr lang="da-DK" sz="1800" dirty="0"/>
                  <a:t>variablen på </a:t>
                </a:r>
                <a14:m>
                  <m:oMath xmlns:m="http://schemas.openxmlformats.org/officeDocument/2006/math">
                    <m:r>
                      <a:rPr lang="da-DK" sz="1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a-DK" sz="1800" dirty="0"/>
                  <a:t>-aksen stiger</a:t>
                </a:r>
                <a:br>
                  <a:rPr lang="da-DK" sz="1800" dirty="0"/>
                </a:br>
                <a:r>
                  <a:rPr lang="da-DK" sz="1800" dirty="0"/>
                  <a:t>med 1, stiger variablen på</a:t>
                </a:r>
                <a:br>
                  <a:rPr lang="da-DK" sz="1800" dirty="0"/>
                </a:br>
                <a14:m>
                  <m:oMath xmlns:m="http://schemas.openxmlformats.org/officeDocument/2006/math">
                    <m:r>
                      <a:rPr lang="da-DK" sz="1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a-DK" sz="1800" dirty="0"/>
                  <a:t>-aksen med </a:t>
                </a:r>
                <a14:m>
                  <m:oMath xmlns:m="http://schemas.openxmlformats.org/officeDocument/2006/math">
                    <m:r>
                      <a:rPr lang="da-DK" sz="1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da-DK" sz="1800" dirty="0"/>
                  <a:t>.</a:t>
                </a:r>
              </a:p>
              <a:p>
                <a:pPr lvl="1"/>
                <a:r>
                  <a:rPr lang="da-DK" sz="1800" b="1" i="1" u="sng" dirty="0"/>
                  <a:t>Forklaringsgraden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a-DK" sz="1800" b="1" i="1" u="sng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800" b="1" i="1" u="sng" dirty="0" smtClean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p>
                        <m:r>
                          <a:rPr lang="da-DK" sz="1800" b="1" i="1" u="sng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da-DK" sz="1800" dirty="0"/>
                  <a:t>:</a:t>
                </a:r>
                <a:br>
                  <a:rPr lang="da-DK" sz="1800" dirty="0"/>
                </a:br>
                <a:r>
                  <a:rPr lang="da-DK" sz="1800" dirty="0"/>
                  <a:t>Andelen af variationen i </a:t>
                </a:r>
                <a14:m>
                  <m:oMath xmlns:m="http://schemas.openxmlformats.org/officeDocument/2006/math">
                    <m:r>
                      <a:rPr lang="da-DK" sz="1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a-DK" sz="1800" dirty="0"/>
                  <a:t>-</a:t>
                </a:r>
                <a:br>
                  <a:rPr lang="da-DK" sz="1800" dirty="0"/>
                </a:br>
                <a:r>
                  <a:rPr lang="da-DK" sz="1800" dirty="0"/>
                  <a:t>variablen, der kan forklares</a:t>
                </a:r>
                <a:br>
                  <a:rPr lang="da-DK" sz="1800" dirty="0"/>
                </a:br>
                <a:r>
                  <a:rPr lang="da-DK" sz="1800" dirty="0"/>
                  <a:t>ud fra variationen i </a:t>
                </a:r>
                <a14:m>
                  <m:oMath xmlns:m="http://schemas.openxmlformats.org/officeDocument/2006/math">
                    <m:r>
                      <a:rPr lang="da-DK" sz="1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a-DK" sz="1800" dirty="0"/>
                  <a:t>-</a:t>
                </a:r>
                <a:br>
                  <a:rPr lang="da-DK" sz="1800" dirty="0"/>
                </a:br>
                <a:r>
                  <a:rPr lang="da-DK" sz="1800" dirty="0"/>
                  <a:t>variablen.</a:t>
                </a:r>
              </a:p>
              <a:p>
                <a:pPr lvl="1"/>
                <a:r>
                  <a:rPr lang="da-DK" sz="1800" b="1" i="1" u="sng" dirty="0"/>
                  <a:t>En faglig forklaring:</a:t>
                </a:r>
                <a:br>
                  <a:rPr lang="da-DK" sz="1800" dirty="0"/>
                </a:br>
                <a:r>
                  <a:rPr lang="da-DK" sz="1800" dirty="0"/>
                  <a:t>Hvordan kan man bruge sin</a:t>
                </a:r>
                <a:br>
                  <a:rPr lang="da-DK" sz="1800" dirty="0"/>
                </a:br>
                <a:r>
                  <a:rPr lang="da-DK" sz="1800" dirty="0"/>
                  <a:t>faglige viden til at forklare</a:t>
                </a:r>
                <a:br>
                  <a:rPr lang="da-DK" sz="1800" dirty="0"/>
                </a:br>
                <a:r>
                  <a:rPr lang="da-DK" sz="1800" dirty="0"/>
                  <a:t>sammenhængen mellem</a:t>
                </a:r>
                <a:br>
                  <a:rPr lang="da-DK" sz="1800" dirty="0"/>
                </a:br>
                <a:r>
                  <a:rPr lang="da-DK" sz="1800" dirty="0"/>
                  <a:t>de to variable?</a:t>
                </a:r>
              </a:p>
            </p:txBody>
          </p:sp>
        </mc:Choice>
        <mc:Fallback xmlns="">
          <p:sp>
            <p:nvSpPr>
              <p:cNvPr id="3" name="Pladsholder til indhold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653" y="746332"/>
                <a:ext cx="12043347" cy="6388986"/>
              </a:xfrm>
              <a:blipFill>
                <a:blip r:embed="rId2"/>
                <a:stretch>
                  <a:fillRect l="-557" t="-1145" r="-25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Billede 5">
            <a:extLst>
              <a:ext uri="{FF2B5EF4-FFF2-40B4-BE49-F238E27FC236}">
                <a16:creationId xmlns:a16="http://schemas.microsoft.com/office/drawing/2014/main" id="{E59FEF24-9102-A36D-9E1E-A978256E7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458" y="2315817"/>
            <a:ext cx="6914416" cy="4542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24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kstfelt 1"/>
              <p:cNvSpPr txBox="1"/>
              <p:nvPr/>
            </p:nvSpPr>
            <p:spPr>
              <a:xfrm>
                <a:off x="-1" y="72126"/>
                <a:ext cx="12192001" cy="54322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a-DK" dirty="0"/>
                  <a:t>Sammenhængen er </a:t>
                </a:r>
                <a:r>
                  <a:rPr lang="da-DK" b="1" i="1" u="sng" dirty="0"/>
                  <a:t>positiv</a:t>
                </a:r>
                <a:r>
                  <a:rPr lang="da-DK" dirty="0"/>
                  <a:t> -&gt; Jo flere års uddannelse, jo højere årsløn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a-DK" dirty="0"/>
                  <a:t>16 år og 18 år ser ud til at være </a:t>
                </a:r>
                <a:r>
                  <a:rPr lang="da-DK" b="1" i="1" u="sng" dirty="0"/>
                  <a:t>outliers</a:t>
                </a:r>
                <a:r>
                  <a:rPr lang="da-DK" dirty="0"/>
                  <a:t>. Det skyldes nok, at store erhvervsgrupper med hhv. høj løn (fx advokater) og lav løn (fx pædagoger) ligger i disse to grupper.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a-DK" dirty="0"/>
                  <a:t>Hældningskoefficienten 26141 viser, at hver gang antallet af års uddannelse stiger med 1, stiger årslønnen med 26141 kr.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a-DK" b="0" dirty="0"/>
                  <a:t>Forklaringsgraden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dirty="0"/>
                  <a:t> er </a:t>
                </a:r>
                <a14:m>
                  <m:oMath xmlns:m="http://schemas.openxmlformats.org/officeDocument/2006/math">
                    <m:r>
                      <a:rPr lang="da-DK" i="1" dirty="0" smtClean="0">
                        <a:latin typeface="Cambria Math" panose="02040503050406030204" pitchFamily="18" charset="0"/>
                      </a:rPr>
                      <m:t>0,</m:t>
                    </m:r>
                    <m:r>
                      <a:rPr lang="da-DK" b="0" i="1" dirty="0" smtClean="0">
                        <a:latin typeface="Cambria Math" panose="02040503050406030204" pitchFamily="18" charset="0"/>
                      </a:rPr>
                      <m:t>9557</m:t>
                    </m:r>
                  </m:oMath>
                </a14:m>
                <a:r>
                  <a:rPr lang="da-DK" dirty="0"/>
                  <a:t>.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da-DK" sz="1900" dirty="0"/>
                  <a:t>Dette vil sige, at variationen i antal års uddannelse kan forklare 95,57 % af variationen i årsløn.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da-DK" sz="1900" dirty="0"/>
                  <a:t>De sidste 4,33 % må</a:t>
                </a:r>
                <a:br>
                  <a:rPr lang="da-DK" sz="1900" dirty="0"/>
                </a:br>
                <a:r>
                  <a:rPr lang="da-DK" sz="1900" dirty="0"/>
                  <a:t>forklares af andre forhold.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a-DK" sz="2000" dirty="0"/>
                  <a:t>Fagligt kan sammenhængen</a:t>
                </a:r>
                <a:br>
                  <a:rPr lang="da-DK" sz="2000" dirty="0"/>
                </a:br>
                <a:r>
                  <a:rPr lang="da-DK" sz="2000" dirty="0"/>
                  <a:t>forklares med, at udbuddet af arbejdskraft</a:t>
                </a:r>
                <a:br>
                  <a:rPr lang="da-DK" sz="2000" dirty="0"/>
                </a:br>
                <a:r>
                  <a:rPr lang="da-DK" sz="2000" dirty="0"/>
                  <a:t>med en lang uddannelse er lavere end</a:t>
                </a:r>
                <a:br>
                  <a:rPr lang="da-DK" sz="2000" dirty="0"/>
                </a:br>
                <a:r>
                  <a:rPr lang="da-DK" sz="2000" dirty="0"/>
                  <a:t>udbuddet af arbejdskraft med lang</a:t>
                </a:r>
                <a:br>
                  <a:rPr lang="da-DK" sz="2000" dirty="0"/>
                </a:br>
                <a:r>
                  <a:rPr lang="da-DK" sz="2000" dirty="0"/>
                  <a:t>uddannelse, så prisen på arbejdskraft</a:t>
                </a:r>
                <a:br>
                  <a:rPr lang="da-DK" sz="2000" dirty="0"/>
                </a:br>
                <a:r>
                  <a:rPr lang="da-DK" sz="2000" dirty="0"/>
                  <a:t>med lang uddannelse – altså lønnen – er</a:t>
                </a:r>
                <a:br>
                  <a:rPr lang="da-DK" sz="2000" dirty="0"/>
                </a:br>
                <a:r>
                  <a:rPr lang="da-DK" sz="2000" dirty="0"/>
                  <a:t>højere. Herudover er efterspørgslen</a:t>
                </a:r>
                <a:br>
                  <a:rPr lang="da-DK" sz="2000" dirty="0"/>
                </a:br>
                <a:r>
                  <a:rPr lang="da-DK" sz="2000" dirty="0"/>
                  <a:t>efter arbejdskraft med en lang</a:t>
                </a:r>
                <a:br>
                  <a:rPr lang="da-DK" sz="2000" dirty="0"/>
                </a:br>
                <a:r>
                  <a:rPr lang="da-DK" sz="2000" dirty="0"/>
                  <a:t>uddannelse også højere, fordi arbejdsgivere</a:t>
                </a:r>
                <a:br>
                  <a:rPr lang="da-DK" sz="2000" dirty="0"/>
                </a:br>
                <a:r>
                  <a:rPr lang="da-DK" sz="2000"/>
                  <a:t>efterspørger specialiseret viden.</a:t>
                </a:r>
                <a:endParaRPr lang="da-DK" sz="2000" dirty="0"/>
              </a:p>
            </p:txBody>
          </p:sp>
        </mc:Choice>
        <mc:Fallback>
          <p:sp>
            <p:nvSpPr>
              <p:cNvPr id="2" name="Tekstfelt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72126"/>
                <a:ext cx="12192001" cy="5432256"/>
              </a:xfrm>
              <a:prstGeom prst="rect">
                <a:avLst/>
              </a:prstGeom>
              <a:blipFill>
                <a:blip r:embed="rId2"/>
                <a:stretch>
                  <a:fillRect l="-450" t="-673" b="-1122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Billede 3">
            <a:extLst>
              <a:ext uri="{FF2B5EF4-FFF2-40B4-BE49-F238E27FC236}">
                <a16:creationId xmlns:a16="http://schemas.microsoft.com/office/drawing/2014/main" id="{8DF4E80E-6C36-5640-761F-3B3006ACB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187" y="2079867"/>
            <a:ext cx="7163800" cy="470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68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109798</TotalTime>
  <Words>322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Office-tema</vt:lpstr>
      <vt:lpstr>Lineær regression i samfundsfag</vt:lpstr>
      <vt:lpstr>Lineær regression i samfundsfag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Dagsorden</dc:title>
  <dc:creator>Thomas F Biede</dc:creator>
  <cp:lastModifiedBy>Thomas Fischer Vogn Biede</cp:lastModifiedBy>
  <cp:revision>378</cp:revision>
  <dcterms:created xsi:type="dcterms:W3CDTF">2017-01-06T15:31:48Z</dcterms:created>
  <dcterms:modified xsi:type="dcterms:W3CDTF">2024-08-21T11:25:37Z</dcterms:modified>
</cp:coreProperties>
</file>