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2" r:id="rId1"/>
  </p:sldMasterIdLst>
  <p:sldIdLst>
    <p:sldId id="256" r:id="rId2"/>
    <p:sldId id="257" r:id="rId3"/>
    <p:sldId id="259" r:id="rId4"/>
    <p:sldId id="261" r:id="rId5"/>
    <p:sldId id="262" r:id="rId6"/>
    <p:sldId id="263" r:id="rId7"/>
    <p:sldId id="260" r:id="rId8"/>
    <p:sldId id="264" r:id="rId9"/>
    <p:sldId id="265" r:id="rId10"/>
    <p:sldId id="271" r:id="rId11"/>
    <p:sldId id="266" r:id="rId12"/>
    <p:sldId id="267" r:id="rId13"/>
    <p:sldId id="268" r:id="rId14"/>
    <p:sldId id="269" r:id="rId15"/>
    <p:sldId id="270" r:id="rId16"/>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75" d="100"/>
          <a:sy n="75" d="100"/>
        </p:scale>
        <p:origin x="284"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640AAD-80AF-40E7-BE3F-43D32FC68ED4}"/>
              </a:ext>
            </a:extLst>
          </p:cNvPr>
          <p:cNvSpPr>
            <a:spLocks noGrp="1"/>
          </p:cNvSpPr>
          <p:nvPr>
            <p:ph type="ctrTitle"/>
          </p:nvPr>
        </p:nvSpPr>
        <p:spPr>
          <a:xfrm>
            <a:off x="1524000" y="1122363"/>
            <a:ext cx="9144000" cy="2387600"/>
          </a:xfrm>
        </p:spPr>
        <p:txBody>
          <a:bodyPr anchor="b"/>
          <a:lstStyle>
            <a:lvl1pPr algn="l">
              <a:defRPr sz="6000" b="1" i="0" cap="all" baseline="0"/>
            </a:lvl1pPr>
          </a:lstStyle>
          <a:p>
            <a:r>
              <a:rPr lang="en-US"/>
              <a:t>Click to edit Master title style</a:t>
            </a:r>
          </a:p>
        </p:txBody>
      </p:sp>
      <p:sp>
        <p:nvSpPr>
          <p:cNvPr id="3" name="Subtitle 2">
            <a:extLst>
              <a:ext uri="{FF2B5EF4-FFF2-40B4-BE49-F238E27FC236}">
                <a16:creationId xmlns:a16="http://schemas.microsoft.com/office/drawing/2014/main" id="{EC80FBD9-0977-4B2B-9318-30774BB0947C}"/>
              </a:ext>
            </a:extLst>
          </p:cNvPr>
          <p:cNvSpPr>
            <a:spLocks noGrp="1"/>
          </p:cNvSpPr>
          <p:nvPr>
            <p:ph type="subTitle" idx="1"/>
          </p:nvPr>
        </p:nvSpPr>
        <p:spPr>
          <a:xfrm>
            <a:off x="1524000" y="3602038"/>
            <a:ext cx="9144000" cy="1655762"/>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CE66DA5-7751-4D3D-B753-58DF3B418763}"/>
              </a:ext>
            </a:extLst>
          </p:cNvPr>
          <p:cNvSpPr>
            <a:spLocks noGrp="1"/>
          </p:cNvSpPr>
          <p:nvPr>
            <p:ph type="dt" sz="half" idx="10"/>
          </p:nvPr>
        </p:nvSpPr>
        <p:spPr/>
        <p:txBody>
          <a:bodyPr/>
          <a:lstStyle/>
          <a:p>
            <a:fld id="{6A4B53A7-3209-46A6-9454-F38EAC8F11E7}" type="datetimeFigureOut">
              <a:rPr lang="en-US" smtClean="0"/>
              <a:t>9/20/2024</a:t>
            </a:fld>
            <a:endParaRPr lang="en-US"/>
          </a:p>
        </p:txBody>
      </p:sp>
      <p:sp>
        <p:nvSpPr>
          <p:cNvPr id="5" name="Footer Placeholder 4">
            <a:extLst>
              <a:ext uri="{FF2B5EF4-FFF2-40B4-BE49-F238E27FC236}">
                <a16:creationId xmlns:a16="http://schemas.microsoft.com/office/drawing/2014/main" id="{7F8C2A2A-62DB-40C0-8AE7-CB9B98649BB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401EAA4-F44C-4C1F-B8E3-1A3005300F50}"/>
              </a:ext>
            </a:extLst>
          </p:cNvPr>
          <p:cNvSpPr>
            <a:spLocks noGrp="1"/>
          </p:cNvSpPr>
          <p:nvPr>
            <p:ph type="sldNum" sz="quarter" idx="12"/>
          </p:nvPr>
        </p:nvSpPr>
        <p:spPr/>
        <p:txBody>
          <a:bodyPr/>
          <a:lstStyle/>
          <a:p>
            <a:fld id="{27CE633F-9882-4A5C-83A2-1109D0C73261}" type="slidenum">
              <a:rPr lang="en-US" smtClean="0"/>
              <a:t>‹nr.›</a:t>
            </a:fld>
            <a:endParaRPr lang="en-US"/>
          </a:p>
        </p:txBody>
      </p:sp>
      <p:cxnSp>
        <p:nvCxnSpPr>
          <p:cNvPr id="11" name="Straight Connector 10">
            <a:extLst>
              <a:ext uri="{FF2B5EF4-FFF2-40B4-BE49-F238E27FC236}">
                <a16:creationId xmlns:a16="http://schemas.microsoft.com/office/drawing/2014/main" id="{D1B787A8-0D67-4B7E-9B48-86BD906AB6B5}"/>
              </a:ext>
            </a:extLst>
          </p:cNvPr>
          <p:cNvCxnSpPr>
            <a:cxnSpLocks/>
          </p:cNvCxnSpPr>
          <p:nvPr/>
        </p:nvCxnSpPr>
        <p:spPr>
          <a:xfrm>
            <a:off x="715890" y="1114050"/>
            <a:ext cx="0" cy="5735637"/>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354343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AD429-654B-4F0E-94E9-6FEF8EC67EF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68D60B2-06F5-4567-BE1F-BBA5270537B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216F6F2-8269-4B80-8EE3-81FEE0F9DFA6}"/>
              </a:ext>
            </a:extLst>
          </p:cNvPr>
          <p:cNvSpPr>
            <a:spLocks noGrp="1"/>
          </p:cNvSpPr>
          <p:nvPr>
            <p:ph type="dt" sz="half" idx="10"/>
          </p:nvPr>
        </p:nvSpPr>
        <p:spPr/>
        <p:txBody>
          <a:bodyPr/>
          <a:lstStyle/>
          <a:p>
            <a:fld id="{6A4B53A7-3209-46A6-9454-F38EAC8F11E7}" type="datetimeFigureOut">
              <a:rPr lang="en-US" smtClean="0"/>
              <a:t>9/20/2024</a:t>
            </a:fld>
            <a:endParaRPr lang="en-US"/>
          </a:p>
        </p:txBody>
      </p:sp>
      <p:sp>
        <p:nvSpPr>
          <p:cNvPr id="5" name="Footer Placeholder 4">
            <a:extLst>
              <a:ext uri="{FF2B5EF4-FFF2-40B4-BE49-F238E27FC236}">
                <a16:creationId xmlns:a16="http://schemas.microsoft.com/office/drawing/2014/main" id="{56BC86E4-3EDE-4EB4-B1A3-A1198AADD1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41752B0-ACEC-49EF-8131-FCF35BC5CD35}"/>
              </a:ext>
            </a:extLst>
          </p:cNvPr>
          <p:cNvSpPr>
            <a:spLocks noGrp="1"/>
          </p:cNvSpPr>
          <p:nvPr>
            <p:ph type="sldNum" sz="quarter" idx="12"/>
          </p:nvPr>
        </p:nvSpPr>
        <p:spPr/>
        <p:txBody>
          <a:bodyPr/>
          <a:lstStyle/>
          <a:p>
            <a:fld id="{27CE633F-9882-4A5C-83A2-1109D0C73261}" type="slidenum">
              <a:rPr lang="en-US" smtClean="0"/>
              <a:t>‹nr.›</a:t>
            </a:fld>
            <a:endParaRPr lang="en-US"/>
          </a:p>
        </p:txBody>
      </p:sp>
      <p:cxnSp>
        <p:nvCxnSpPr>
          <p:cNvPr id="7" name="Straight Connector 6">
            <a:extLst>
              <a:ext uri="{FF2B5EF4-FFF2-40B4-BE49-F238E27FC236}">
                <a16:creationId xmlns:a16="http://schemas.microsoft.com/office/drawing/2014/main" id="{1A0462E3-375D-4E76-8886-69E06985D069}"/>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448523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423B094-F480-477B-901C-7181F88C076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D052089-A920-4E52-98DC-8A5DC7B0ACC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4A074FE-F1B4-421F-A66E-FA351C8F99E9}"/>
              </a:ext>
            </a:extLst>
          </p:cNvPr>
          <p:cNvSpPr>
            <a:spLocks noGrp="1"/>
          </p:cNvSpPr>
          <p:nvPr>
            <p:ph type="dt" sz="half" idx="10"/>
          </p:nvPr>
        </p:nvSpPr>
        <p:spPr/>
        <p:txBody>
          <a:bodyPr/>
          <a:lstStyle/>
          <a:p>
            <a:fld id="{6A4B53A7-3209-46A6-9454-F38EAC8F11E7}" type="datetimeFigureOut">
              <a:rPr lang="en-US" smtClean="0"/>
              <a:t>9/20/2024</a:t>
            </a:fld>
            <a:endParaRPr lang="en-US"/>
          </a:p>
        </p:txBody>
      </p:sp>
      <p:sp>
        <p:nvSpPr>
          <p:cNvPr id="5" name="Footer Placeholder 4">
            <a:extLst>
              <a:ext uri="{FF2B5EF4-FFF2-40B4-BE49-F238E27FC236}">
                <a16:creationId xmlns:a16="http://schemas.microsoft.com/office/drawing/2014/main" id="{34D764BA-3AB2-45FD-ABCB-975B3FDDF27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FB3FEF-8252-49FD-82F2-3E5FABC65F9A}"/>
              </a:ext>
            </a:extLst>
          </p:cNvPr>
          <p:cNvSpPr>
            <a:spLocks noGrp="1"/>
          </p:cNvSpPr>
          <p:nvPr>
            <p:ph type="sldNum" sz="quarter" idx="12"/>
          </p:nvPr>
        </p:nvSpPr>
        <p:spPr/>
        <p:txBody>
          <a:bodyPr/>
          <a:lstStyle/>
          <a:p>
            <a:fld id="{27CE633F-9882-4A5C-83A2-1109D0C73261}" type="slidenum">
              <a:rPr lang="en-US" smtClean="0"/>
              <a:t>‹nr.›</a:t>
            </a:fld>
            <a:endParaRPr lang="en-US"/>
          </a:p>
        </p:txBody>
      </p:sp>
      <p:cxnSp>
        <p:nvCxnSpPr>
          <p:cNvPr id="7" name="Straight Connector 6">
            <a:extLst>
              <a:ext uri="{FF2B5EF4-FFF2-40B4-BE49-F238E27FC236}">
                <a16:creationId xmlns:a16="http://schemas.microsoft.com/office/drawing/2014/main" id="{0AEB5C65-83BB-4EBD-AD22-EDA8489D0F5D}"/>
              </a:ext>
            </a:extLst>
          </p:cNvPr>
          <p:cNvCxnSpPr>
            <a:cxnSpLocks/>
          </p:cNvCxnSpPr>
          <p:nvPr/>
        </p:nvCxnSpPr>
        <p:spPr>
          <a:xfrm flipV="1">
            <a:off x="8313" y="261865"/>
            <a:ext cx="11353802" cy="1"/>
          </a:xfrm>
          <a:prstGeom prst="line">
            <a:avLst/>
          </a:prstGeom>
          <a:ln w="25400" cap="sq">
            <a:gradFill flip="none" rotWithShape="1">
              <a:gsLst>
                <a:gs pos="0">
                  <a:schemeClr val="accent2"/>
                </a:gs>
                <a:gs pos="100000">
                  <a:schemeClr val="accent4"/>
                </a:gs>
              </a:gsLst>
              <a:lin ang="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066100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96CF8C-1EA0-4E47-AC60-CAC3B80A3C5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28CABF8-19D8-4F3C-994F-4D35EC7A2C3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097BB2D-4E2C-4490-A2A3-4B68BCC5D2F9}"/>
              </a:ext>
            </a:extLst>
          </p:cNvPr>
          <p:cNvSpPr>
            <a:spLocks noGrp="1"/>
          </p:cNvSpPr>
          <p:nvPr>
            <p:ph type="dt" sz="half" idx="10"/>
          </p:nvPr>
        </p:nvSpPr>
        <p:spPr/>
        <p:txBody>
          <a:bodyPr/>
          <a:lstStyle/>
          <a:p>
            <a:fld id="{6A4B53A7-3209-46A6-9454-F38EAC8F11E7}" type="datetimeFigureOut">
              <a:rPr lang="en-US" smtClean="0"/>
              <a:t>9/20/2024</a:t>
            </a:fld>
            <a:endParaRPr lang="en-US"/>
          </a:p>
        </p:txBody>
      </p:sp>
      <p:sp>
        <p:nvSpPr>
          <p:cNvPr id="5" name="Footer Placeholder 4">
            <a:extLst>
              <a:ext uri="{FF2B5EF4-FFF2-40B4-BE49-F238E27FC236}">
                <a16:creationId xmlns:a16="http://schemas.microsoft.com/office/drawing/2014/main" id="{6140F15D-DD72-46D5-BF0F-F5064710700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266FD4D-815A-431C-ADEF-DE6F236F617F}"/>
              </a:ext>
            </a:extLst>
          </p:cNvPr>
          <p:cNvSpPr>
            <a:spLocks noGrp="1"/>
          </p:cNvSpPr>
          <p:nvPr>
            <p:ph type="sldNum" sz="quarter" idx="12"/>
          </p:nvPr>
        </p:nvSpPr>
        <p:spPr/>
        <p:txBody>
          <a:bodyPr/>
          <a:lstStyle/>
          <a:p>
            <a:fld id="{27CE633F-9882-4A5C-83A2-1109D0C73261}" type="slidenum">
              <a:rPr lang="en-US" smtClean="0"/>
              <a:t>‹nr.›</a:t>
            </a:fld>
            <a:endParaRPr lang="en-US"/>
          </a:p>
        </p:txBody>
      </p:sp>
      <p:cxnSp>
        <p:nvCxnSpPr>
          <p:cNvPr id="7" name="Straight Connector 6">
            <a:extLst>
              <a:ext uri="{FF2B5EF4-FFF2-40B4-BE49-F238E27FC236}">
                <a16:creationId xmlns:a16="http://schemas.microsoft.com/office/drawing/2014/main" id="{5C05CAAB-DBA2-4548-AD5F-01BB97FBB207}"/>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344462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5FC2D1-D3FE-4B37-8740-57444421FDBF}"/>
              </a:ext>
            </a:extLst>
          </p:cNvPr>
          <p:cNvSpPr>
            <a:spLocks noGrp="1"/>
          </p:cNvSpPr>
          <p:nvPr>
            <p:ph type="title"/>
          </p:nvPr>
        </p:nvSpPr>
        <p:spPr>
          <a:xfrm>
            <a:off x="831850" y="1709738"/>
            <a:ext cx="10515600" cy="2852737"/>
          </a:xfrm>
        </p:spPr>
        <p:txBody>
          <a:bodyPr anchor="b"/>
          <a:lstStyle>
            <a:lvl1pPr>
              <a:defRPr sz="6000" b="1" i="0" cap="all" baseline="0"/>
            </a:lvl1pPr>
          </a:lstStyle>
          <a:p>
            <a:r>
              <a:rPr lang="en-US"/>
              <a:t>Click to edit Master title style</a:t>
            </a:r>
          </a:p>
        </p:txBody>
      </p:sp>
      <p:sp>
        <p:nvSpPr>
          <p:cNvPr id="3" name="Text Placeholder 2">
            <a:extLst>
              <a:ext uri="{FF2B5EF4-FFF2-40B4-BE49-F238E27FC236}">
                <a16:creationId xmlns:a16="http://schemas.microsoft.com/office/drawing/2014/main" id="{BA5AF550-086C-426E-A374-85DB3957017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9A58988-AD39-4AE9-8E6A-0907F0BE2673}"/>
              </a:ext>
            </a:extLst>
          </p:cNvPr>
          <p:cNvSpPr>
            <a:spLocks noGrp="1"/>
          </p:cNvSpPr>
          <p:nvPr>
            <p:ph type="dt" sz="half" idx="10"/>
          </p:nvPr>
        </p:nvSpPr>
        <p:spPr/>
        <p:txBody>
          <a:bodyPr/>
          <a:lstStyle/>
          <a:p>
            <a:fld id="{6A4B53A7-3209-46A6-9454-F38EAC8F11E7}" type="datetimeFigureOut">
              <a:rPr lang="en-US" smtClean="0"/>
              <a:t>9/20/2024</a:t>
            </a:fld>
            <a:endParaRPr lang="en-US"/>
          </a:p>
        </p:txBody>
      </p:sp>
      <p:sp>
        <p:nvSpPr>
          <p:cNvPr id="5" name="Footer Placeholder 4">
            <a:extLst>
              <a:ext uri="{FF2B5EF4-FFF2-40B4-BE49-F238E27FC236}">
                <a16:creationId xmlns:a16="http://schemas.microsoft.com/office/drawing/2014/main" id="{1D366319-82EE-408E-819F-8F8E6DBA7A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F21C8A6-777F-496D-8620-AE52BFC33FC4}"/>
              </a:ext>
            </a:extLst>
          </p:cNvPr>
          <p:cNvSpPr>
            <a:spLocks noGrp="1"/>
          </p:cNvSpPr>
          <p:nvPr>
            <p:ph type="sldNum" sz="quarter" idx="12"/>
          </p:nvPr>
        </p:nvSpPr>
        <p:spPr/>
        <p:txBody>
          <a:bodyPr/>
          <a:lstStyle/>
          <a:p>
            <a:fld id="{27CE633F-9882-4A5C-83A2-1109D0C73261}" type="slidenum">
              <a:rPr lang="en-US" smtClean="0"/>
              <a:t>‹nr.›</a:t>
            </a:fld>
            <a:endParaRPr lang="en-US"/>
          </a:p>
        </p:txBody>
      </p:sp>
      <p:cxnSp>
        <p:nvCxnSpPr>
          <p:cNvPr id="9" name="Straight Connector 8">
            <a:extLst>
              <a:ext uri="{FF2B5EF4-FFF2-40B4-BE49-F238E27FC236}">
                <a16:creationId xmlns:a16="http://schemas.microsoft.com/office/drawing/2014/main" id="{C031F83B-57A8-4533-981C-D1FFAD2B6B6F}"/>
              </a:ext>
            </a:extLst>
          </p:cNvPr>
          <p:cNvCxnSpPr>
            <a:cxnSpLocks/>
          </p:cNvCxnSpPr>
          <p:nvPr/>
        </p:nvCxnSpPr>
        <p:spPr>
          <a:xfrm>
            <a:off x="715890" y="1701425"/>
            <a:ext cx="0" cy="5148262"/>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953991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257166-6921-4546-BA2C-99E464681F4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95B9122-6371-4049-B57A-33DED7DA2F7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A14555D-0753-4312-A26B-2338813F9BB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3D8FDCB-69DA-4A8F-8B91-5CFF77897C27}"/>
              </a:ext>
            </a:extLst>
          </p:cNvPr>
          <p:cNvSpPr>
            <a:spLocks noGrp="1"/>
          </p:cNvSpPr>
          <p:nvPr>
            <p:ph type="dt" sz="half" idx="10"/>
          </p:nvPr>
        </p:nvSpPr>
        <p:spPr/>
        <p:txBody>
          <a:bodyPr/>
          <a:lstStyle/>
          <a:p>
            <a:fld id="{6A4B53A7-3209-46A6-9454-F38EAC8F11E7}" type="datetimeFigureOut">
              <a:rPr lang="en-US" smtClean="0"/>
              <a:t>9/20/2024</a:t>
            </a:fld>
            <a:endParaRPr lang="en-US"/>
          </a:p>
        </p:txBody>
      </p:sp>
      <p:sp>
        <p:nvSpPr>
          <p:cNvPr id="6" name="Footer Placeholder 5">
            <a:extLst>
              <a:ext uri="{FF2B5EF4-FFF2-40B4-BE49-F238E27FC236}">
                <a16:creationId xmlns:a16="http://schemas.microsoft.com/office/drawing/2014/main" id="{91AC8C07-E0D3-4464-AE3C-25730D75C8E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C2596A6-734E-4AE0-BFB8-3089137BF8E8}"/>
              </a:ext>
            </a:extLst>
          </p:cNvPr>
          <p:cNvSpPr>
            <a:spLocks noGrp="1"/>
          </p:cNvSpPr>
          <p:nvPr>
            <p:ph type="sldNum" sz="quarter" idx="12"/>
          </p:nvPr>
        </p:nvSpPr>
        <p:spPr/>
        <p:txBody>
          <a:bodyPr/>
          <a:lstStyle/>
          <a:p>
            <a:fld id="{27CE633F-9882-4A5C-83A2-1109D0C73261}" type="slidenum">
              <a:rPr lang="en-US" smtClean="0"/>
              <a:t>‹nr.›</a:t>
            </a:fld>
            <a:endParaRPr lang="en-US"/>
          </a:p>
        </p:txBody>
      </p:sp>
      <p:cxnSp>
        <p:nvCxnSpPr>
          <p:cNvPr id="8" name="Straight Connector 7">
            <a:extLst>
              <a:ext uri="{FF2B5EF4-FFF2-40B4-BE49-F238E27FC236}">
                <a16:creationId xmlns:a16="http://schemas.microsoft.com/office/drawing/2014/main" id="{3FB7E8F4-3FB3-45AB-A381-9093CA95AAEE}"/>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141546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F057AE-3B3B-4261-B912-BF9EB9A58C3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2A2D237-A706-4712-90CA-B04517CBBE0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DE39CA1-2B6D-427E-9688-9093D5865CB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3D53357-616B-47F4-944B-F979FE96635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D7EA593-3036-4FB5-94B4-D9431DF0487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86B3EF2-2C04-480F-A570-14E520DD00DE}"/>
              </a:ext>
            </a:extLst>
          </p:cNvPr>
          <p:cNvSpPr>
            <a:spLocks noGrp="1"/>
          </p:cNvSpPr>
          <p:nvPr>
            <p:ph type="dt" sz="half" idx="10"/>
          </p:nvPr>
        </p:nvSpPr>
        <p:spPr/>
        <p:txBody>
          <a:bodyPr/>
          <a:lstStyle/>
          <a:p>
            <a:fld id="{6A4B53A7-3209-46A6-9454-F38EAC8F11E7}" type="datetimeFigureOut">
              <a:rPr lang="en-US" smtClean="0"/>
              <a:t>9/20/2024</a:t>
            </a:fld>
            <a:endParaRPr lang="en-US"/>
          </a:p>
        </p:txBody>
      </p:sp>
      <p:sp>
        <p:nvSpPr>
          <p:cNvPr id="8" name="Footer Placeholder 7">
            <a:extLst>
              <a:ext uri="{FF2B5EF4-FFF2-40B4-BE49-F238E27FC236}">
                <a16:creationId xmlns:a16="http://schemas.microsoft.com/office/drawing/2014/main" id="{1CF5783E-3073-4F4D-8B9C-C5B18DDA5A3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1A75FE3-6719-4790-AA00-251BC2A6E5AF}"/>
              </a:ext>
            </a:extLst>
          </p:cNvPr>
          <p:cNvSpPr>
            <a:spLocks noGrp="1"/>
          </p:cNvSpPr>
          <p:nvPr>
            <p:ph type="sldNum" sz="quarter" idx="12"/>
          </p:nvPr>
        </p:nvSpPr>
        <p:spPr/>
        <p:txBody>
          <a:bodyPr/>
          <a:lstStyle/>
          <a:p>
            <a:fld id="{27CE633F-9882-4A5C-83A2-1109D0C73261}" type="slidenum">
              <a:rPr lang="en-US" smtClean="0"/>
              <a:t>‹nr.›</a:t>
            </a:fld>
            <a:endParaRPr lang="en-US"/>
          </a:p>
        </p:txBody>
      </p:sp>
      <p:cxnSp>
        <p:nvCxnSpPr>
          <p:cNvPr id="10" name="Straight Connector 9">
            <a:extLst>
              <a:ext uri="{FF2B5EF4-FFF2-40B4-BE49-F238E27FC236}">
                <a16:creationId xmlns:a16="http://schemas.microsoft.com/office/drawing/2014/main" id="{160F34ED-DA60-4CC2-B735-B0EC5D9FEA35}"/>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106194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69F227-D21C-48B3-828A-6BFA9585E82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DF1DFFF-E5C5-43DF-B71C-7270DB97372C}"/>
              </a:ext>
            </a:extLst>
          </p:cNvPr>
          <p:cNvSpPr>
            <a:spLocks noGrp="1"/>
          </p:cNvSpPr>
          <p:nvPr>
            <p:ph type="dt" sz="half" idx="10"/>
          </p:nvPr>
        </p:nvSpPr>
        <p:spPr/>
        <p:txBody>
          <a:bodyPr/>
          <a:lstStyle/>
          <a:p>
            <a:fld id="{6A4B53A7-3209-46A6-9454-F38EAC8F11E7}" type="datetimeFigureOut">
              <a:rPr lang="en-US" smtClean="0"/>
              <a:t>9/20/2024</a:t>
            </a:fld>
            <a:endParaRPr lang="en-US"/>
          </a:p>
        </p:txBody>
      </p:sp>
      <p:sp>
        <p:nvSpPr>
          <p:cNvPr id="4" name="Footer Placeholder 3">
            <a:extLst>
              <a:ext uri="{FF2B5EF4-FFF2-40B4-BE49-F238E27FC236}">
                <a16:creationId xmlns:a16="http://schemas.microsoft.com/office/drawing/2014/main" id="{7EBC03C0-6EB7-4633-967C-12C35768BB5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0FF4306-91CD-4B7B-8A53-34BE8F997581}"/>
              </a:ext>
            </a:extLst>
          </p:cNvPr>
          <p:cNvSpPr>
            <a:spLocks noGrp="1"/>
          </p:cNvSpPr>
          <p:nvPr>
            <p:ph type="sldNum" sz="quarter" idx="12"/>
          </p:nvPr>
        </p:nvSpPr>
        <p:spPr/>
        <p:txBody>
          <a:bodyPr/>
          <a:lstStyle/>
          <a:p>
            <a:fld id="{27CE633F-9882-4A5C-83A2-1109D0C73261}" type="slidenum">
              <a:rPr lang="en-US" smtClean="0"/>
              <a:t>‹nr.›</a:t>
            </a:fld>
            <a:endParaRPr lang="en-US"/>
          </a:p>
        </p:txBody>
      </p:sp>
      <p:cxnSp>
        <p:nvCxnSpPr>
          <p:cNvPr id="6" name="Straight Connector 5">
            <a:extLst>
              <a:ext uri="{FF2B5EF4-FFF2-40B4-BE49-F238E27FC236}">
                <a16:creationId xmlns:a16="http://schemas.microsoft.com/office/drawing/2014/main" id="{57596AF9-469C-436D-B7D2-77952EF1825E}"/>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900951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DFF36D6-399B-43E3-84DD-9FC5119ECCE9}"/>
              </a:ext>
            </a:extLst>
          </p:cNvPr>
          <p:cNvSpPr>
            <a:spLocks noGrp="1"/>
          </p:cNvSpPr>
          <p:nvPr>
            <p:ph type="dt" sz="half" idx="10"/>
          </p:nvPr>
        </p:nvSpPr>
        <p:spPr/>
        <p:txBody>
          <a:bodyPr/>
          <a:lstStyle/>
          <a:p>
            <a:fld id="{6A4B53A7-3209-46A6-9454-F38EAC8F11E7}" type="datetimeFigureOut">
              <a:rPr lang="en-US" smtClean="0"/>
              <a:t>9/20/2024</a:t>
            </a:fld>
            <a:endParaRPr lang="en-US"/>
          </a:p>
        </p:txBody>
      </p:sp>
      <p:sp>
        <p:nvSpPr>
          <p:cNvPr id="3" name="Footer Placeholder 2">
            <a:extLst>
              <a:ext uri="{FF2B5EF4-FFF2-40B4-BE49-F238E27FC236}">
                <a16:creationId xmlns:a16="http://schemas.microsoft.com/office/drawing/2014/main" id="{50234AB7-3B85-4028-A500-5A1BDBF45C5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C1F40F0-9909-442F-BBA4-409D061ED027}"/>
              </a:ext>
            </a:extLst>
          </p:cNvPr>
          <p:cNvSpPr>
            <a:spLocks noGrp="1"/>
          </p:cNvSpPr>
          <p:nvPr>
            <p:ph type="sldNum" sz="quarter" idx="12"/>
          </p:nvPr>
        </p:nvSpPr>
        <p:spPr/>
        <p:txBody>
          <a:bodyPr/>
          <a:lstStyle/>
          <a:p>
            <a:fld id="{27CE633F-9882-4A5C-83A2-1109D0C73261}" type="slidenum">
              <a:rPr lang="en-US" smtClean="0"/>
              <a:t>‹nr.›</a:t>
            </a:fld>
            <a:endParaRPr lang="en-US"/>
          </a:p>
        </p:txBody>
      </p:sp>
      <p:cxnSp>
        <p:nvCxnSpPr>
          <p:cNvPr id="5" name="Straight Connector 4">
            <a:extLst>
              <a:ext uri="{FF2B5EF4-FFF2-40B4-BE49-F238E27FC236}">
                <a16:creationId xmlns:a16="http://schemas.microsoft.com/office/drawing/2014/main" id="{353C1207-D1C8-49E3-8837-E2B89D366FAE}"/>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890741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40F214-646F-4D81-AD12-65628EC987D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EF71768-C3FA-49EF-99EF-06E6C3B2846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2DA6F24-ED6C-4D12-A9D6-EE37FBD6869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8E6AACE-FAFB-4934-8E3C-AB5B216353D8}"/>
              </a:ext>
            </a:extLst>
          </p:cNvPr>
          <p:cNvSpPr>
            <a:spLocks noGrp="1"/>
          </p:cNvSpPr>
          <p:nvPr>
            <p:ph type="dt" sz="half" idx="10"/>
          </p:nvPr>
        </p:nvSpPr>
        <p:spPr/>
        <p:txBody>
          <a:bodyPr/>
          <a:lstStyle/>
          <a:p>
            <a:fld id="{6A4B53A7-3209-46A6-9454-F38EAC8F11E7}" type="datetimeFigureOut">
              <a:rPr lang="en-US" smtClean="0"/>
              <a:t>9/20/2024</a:t>
            </a:fld>
            <a:endParaRPr lang="en-US"/>
          </a:p>
        </p:txBody>
      </p:sp>
      <p:sp>
        <p:nvSpPr>
          <p:cNvPr id="6" name="Footer Placeholder 5">
            <a:extLst>
              <a:ext uri="{FF2B5EF4-FFF2-40B4-BE49-F238E27FC236}">
                <a16:creationId xmlns:a16="http://schemas.microsoft.com/office/drawing/2014/main" id="{181533EA-D0F8-4C79-8721-F190DE2D2DC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059BAC9-F101-4394-BBA4-3D21A3497126}"/>
              </a:ext>
            </a:extLst>
          </p:cNvPr>
          <p:cNvSpPr>
            <a:spLocks noGrp="1"/>
          </p:cNvSpPr>
          <p:nvPr>
            <p:ph type="sldNum" sz="quarter" idx="12"/>
          </p:nvPr>
        </p:nvSpPr>
        <p:spPr/>
        <p:txBody>
          <a:bodyPr/>
          <a:lstStyle/>
          <a:p>
            <a:fld id="{27CE633F-9882-4A5C-83A2-1109D0C73261}" type="slidenum">
              <a:rPr lang="en-US" smtClean="0"/>
              <a:t>‹nr.›</a:t>
            </a:fld>
            <a:endParaRPr lang="en-US"/>
          </a:p>
        </p:txBody>
      </p:sp>
      <p:cxnSp>
        <p:nvCxnSpPr>
          <p:cNvPr id="8" name="Straight Connector 7">
            <a:extLst>
              <a:ext uri="{FF2B5EF4-FFF2-40B4-BE49-F238E27FC236}">
                <a16:creationId xmlns:a16="http://schemas.microsoft.com/office/drawing/2014/main" id="{0F3A79C9-7EDC-44F6-AC48-5DD98A7695AD}"/>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616728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4CB71F-B6C2-4866-BC97-304F78816E4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55ED73B-8413-478D-80D7-B78B69763B6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91BDF226-1B94-4D2D-98B3-7B932FB17DA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00C4E9A-CA29-4CCD-ACFA-B29F80FBA163}"/>
              </a:ext>
            </a:extLst>
          </p:cNvPr>
          <p:cNvSpPr>
            <a:spLocks noGrp="1"/>
          </p:cNvSpPr>
          <p:nvPr>
            <p:ph type="dt" sz="half" idx="10"/>
          </p:nvPr>
        </p:nvSpPr>
        <p:spPr/>
        <p:txBody>
          <a:bodyPr/>
          <a:lstStyle/>
          <a:p>
            <a:fld id="{6A4B53A7-3209-46A6-9454-F38EAC8F11E7}" type="datetimeFigureOut">
              <a:rPr lang="en-US" smtClean="0"/>
              <a:t>9/20/2024</a:t>
            </a:fld>
            <a:endParaRPr lang="en-US"/>
          </a:p>
        </p:txBody>
      </p:sp>
      <p:sp>
        <p:nvSpPr>
          <p:cNvPr id="6" name="Footer Placeholder 5">
            <a:extLst>
              <a:ext uri="{FF2B5EF4-FFF2-40B4-BE49-F238E27FC236}">
                <a16:creationId xmlns:a16="http://schemas.microsoft.com/office/drawing/2014/main" id="{71A5B7BE-3F1B-4FF3-B1D7-6E39B99D07B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42F18F1-E27E-470E-AE13-4755DEE63A32}"/>
              </a:ext>
            </a:extLst>
          </p:cNvPr>
          <p:cNvSpPr>
            <a:spLocks noGrp="1"/>
          </p:cNvSpPr>
          <p:nvPr>
            <p:ph type="sldNum" sz="quarter" idx="12"/>
          </p:nvPr>
        </p:nvSpPr>
        <p:spPr/>
        <p:txBody>
          <a:bodyPr/>
          <a:lstStyle/>
          <a:p>
            <a:fld id="{27CE633F-9882-4A5C-83A2-1109D0C73261}" type="slidenum">
              <a:rPr lang="en-US" smtClean="0"/>
              <a:t>‹nr.›</a:t>
            </a:fld>
            <a:endParaRPr lang="en-US"/>
          </a:p>
        </p:txBody>
      </p:sp>
      <p:cxnSp>
        <p:nvCxnSpPr>
          <p:cNvPr id="8" name="Straight Connector 7">
            <a:extLst>
              <a:ext uri="{FF2B5EF4-FFF2-40B4-BE49-F238E27FC236}">
                <a16:creationId xmlns:a16="http://schemas.microsoft.com/office/drawing/2014/main" id="{00F08750-B7F2-4119-B151-68DE77481335}"/>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712315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FDA4224-F4E4-47A4-ACF7-2317493908A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1679907-DC49-4B86-A34C-C97DBC26A93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5DBC8A0-34FC-4B6E-B42B-A721267D890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b="1" i="0" cap="all" spc="100" baseline="0">
                <a:solidFill>
                  <a:schemeClr val="tx1">
                    <a:tint val="75000"/>
                  </a:schemeClr>
                </a:solidFill>
              </a:defRPr>
            </a:lvl1pPr>
          </a:lstStyle>
          <a:p>
            <a:fld id="{6A4B53A7-3209-46A6-9454-F38EAC8F11E7}" type="datetimeFigureOut">
              <a:rPr lang="en-US" smtClean="0"/>
              <a:pPr/>
              <a:t>9/20/2024</a:t>
            </a:fld>
            <a:endParaRPr lang="en-US" dirty="0"/>
          </a:p>
        </p:txBody>
      </p:sp>
      <p:sp>
        <p:nvSpPr>
          <p:cNvPr id="5" name="Footer Placeholder 4">
            <a:extLst>
              <a:ext uri="{FF2B5EF4-FFF2-40B4-BE49-F238E27FC236}">
                <a16:creationId xmlns:a16="http://schemas.microsoft.com/office/drawing/2014/main" id="{609AC0B6-4CC4-4E41-8A4D-F62E17F2857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b="1" i="0" cap="all" spc="100" baseline="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6C0E9BD-90BD-46AE-8A0D-06796ADB760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b="1" i="0" cap="all" spc="100" baseline="0">
                <a:solidFill>
                  <a:schemeClr val="tx1">
                    <a:tint val="75000"/>
                  </a:schemeClr>
                </a:solidFill>
              </a:defRPr>
            </a:lvl1pPr>
          </a:lstStyle>
          <a:p>
            <a:fld id="{27CE633F-9882-4A5C-83A2-1109D0C73261}" type="slidenum">
              <a:rPr lang="en-US" smtClean="0"/>
              <a:pPr/>
              <a:t>‹nr.›</a:t>
            </a:fld>
            <a:endParaRPr lang="en-US"/>
          </a:p>
        </p:txBody>
      </p:sp>
    </p:spTree>
    <p:extLst>
      <p:ext uri="{BB962C8B-B14F-4D97-AF65-F5344CB8AC3E}">
        <p14:creationId xmlns:p14="http://schemas.microsoft.com/office/powerpoint/2010/main" val="958269747"/>
      </p:ext>
    </p:extLst>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05" r:id="rId6"/>
    <p:sldLayoutId id="2147483701" r:id="rId7"/>
    <p:sldLayoutId id="2147483702" r:id="rId8"/>
    <p:sldLayoutId id="2147483703" r:id="rId9"/>
    <p:sldLayoutId id="2147483704" r:id="rId10"/>
    <p:sldLayoutId id="2147483706" r:id="rId11"/>
  </p:sldLayoutIdLst>
  <p:txStyles>
    <p:titleStyle>
      <a:lvl1pPr algn="l" defTabSz="914400" rtl="0" eaLnBrk="1" latinLnBrk="0" hangingPunct="1">
        <a:lnSpc>
          <a:spcPct val="90000"/>
        </a:lnSpc>
        <a:spcBef>
          <a:spcPct val="0"/>
        </a:spcBef>
        <a:buNone/>
        <a:defRPr sz="48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8">
            <a:extLst>
              <a:ext uri="{FF2B5EF4-FFF2-40B4-BE49-F238E27FC236}">
                <a16:creationId xmlns:a16="http://schemas.microsoft.com/office/drawing/2014/main" id="{3F672E71-4896-412C-9C70-888CBA0C2F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100000">
                <a:schemeClr val="accent4"/>
              </a:gs>
              <a:gs pos="0">
                <a:schemeClr val="accent2"/>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92B2CDA0-F6C3-E825-9CC8-C959FB09B9B4}"/>
              </a:ext>
            </a:extLst>
          </p:cNvPr>
          <p:cNvSpPr>
            <a:spLocks noGrp="1"/>
          </p:cNvSpPr>
          <p:nvPr>
            <p:ph type="ctrTitle"/>
          </p:nvPr>
        </p:nvSpPr>
        <p:spPr>
          <a:xfrm>
            <a:off x="994873" y="3736429"/>
            <a:ext cx="6347918" cy="2397488"/>
          </a:xfrm>
        </p:spPr>
        <p:txBody>
          <a:bodyPr anchor="ctr">
            <a:normAutofit/>
          </a:bodyPr>
          <a:lstStyle/>
          <a:p>
            <a:r>
              <a:rPr lang="da-DK" sz="6100">
                <a:solidFill>
                  <a:schemeClr val="bg1"/>
                </a:solidFill>
              </a:rPr>
              <a:t>Nervecellers opbygning</a:t>
            </a:r>
          </a:p>
        </p:txBody>
      </p:sp>
      <p:sp>
        <p:nvSpPr>
          <p:cNvPr id="3" name="Undertitel 2">
            <a:extLst>
              <a:ext uri="{FF2B5EF4-FFF2-40B4-BE49-F238E27FC236}">
                <a16:creationId xmlns:a16="http://schemas.microsoft.com/office/drawing/2014/main" id="{E54F5237-DD70-F112-8A2C-1B082CC05D63}"/>
              </a:ext>
            </a:extLst>
          </p:cNvPr>
          <p:cNvSpPr>
            <a:spLocks noGrp="1"/>
          </p:cNvSpPr>
          <p:nvPr>
            <p:ph type="subTitle" idx="1"/>
          </p:nvPr>
        </p:nvSpPr>
        <p:spPr>
          <a:xfrm>
            <a:off x="7449798" y="3736429"/>
            <a:ext cx="3633923" cy="2397488"/>
          </a:xfrm>
        </p:spPr>
        <p:txBody>
          <a:bodyPr anchor="ctr">
            <a:normAutofit/>
          </a:bodyPr>
          <a:lstStyle/>
          <a:p>
            <a:r>
              <a:rPr lang="da-DK" sz="2000">
                <a:solidFill>
                  <a:schemeClr val="bg1"/>
                </a:solidFill>
              </a:rPr>
              <a:t>Neuroner, gliaceller, synapser og ionpumper/ionkanaler</a:t>
            </a:r>
          </a:p>
          <a:p>
            <a:endParaRPr lang="da-DK" sz="2000">
              <a:solidFill>
                <a:schemeClr val="bg1"/>
              </a:solidFill>
            </a:endParaRPr>
          </a:p>
          <a:p>
            <a:r>
              <a:rPr lang="da-DK" sz="2000">
                <a:solidFill>
                  <a:schemeClr val="bg1"/>
                </a:solidFill>
              </a:rPr>
              <a:t>Taget fra ”Biologi i fokus” s.XX</a:t>
            </a:r>
          </a:p>
        </p:txBody>
      </p:sp>
      <p:pic>
        <p:nvPicPr>
          <p:cNvPr id="16" name="Picture 3">
            <a:extLst>
              <a:ext uri="{FF2B5EF4-FFF2-40B4-BE49-F238E27FC236}">
                <a16:creationId xmlns:a16="http://schemas.microsoft.com/office/drawing/2014/main" id="{1DC7A280-3F45-98DE-1EDC-5D0977135569}"/>
              </a:ext>
            </a:extLst>
          </p:cNvPr>
          <p:cNvPicPr>
            <a:picLocks noChangeAspect="1"/>
          </p:cNvPicPr>
          <p:nvPr/>
        </p:nvPicPr>
        <p:blipFill rotWithShape="1">
          <a:blip r:embed="rId2">
            <a:duotone>
              <a:schemeClr val="accent2">
                <a:shade val="45000"/>
                <a:satMod val="135000"/>
              </a:schemeClr>
              <a:prstClr val="white"/>
            </a:duotone>
            <a:alphaModFix amt="54000"/>
          </a:blip>
          <a:srcRect t="47220" b="20454"/>
          <a:stretch/>
        </p:blipFill>
        <p:spPr>
          <a:xfrm>
            <a:off x="20" y="808139"/>
            <a:ext cx="12191979" cy="2542058"/>
          </a:xfrm>
          <a:prstGeom prst="rect">
            <a:avLst/>
          </a:prstGeom>
        </p:spPr>
      </p:pic>
    </p:spTree>
    <p:extLst>
      <p:ext uri="{BB962C8B-B14F-4D97-AF65-F5344CB8AC3E}">
        <p14:creationId xmlns:p14="http://schemas.microsoft.com/office/powerpoint/2010/main" val="16790876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E7C7BD9-817E-6C89-55C3-4D372B9314A2}"/>
              </a:ext>
            </a:extLst>
          </p:cNvPr>
          <p:cNvSpPr>
            <a:spLocks noGrp="1"/>
          </p:cNvSpPr>
          <p:nvPr>
            <p:ph type="title"/>
          </p:nvPr>
        </p:nvSpPr>
        <p:spPr/>
        <p:txBody>
          <a:bodyPr/>
          <a:lstStyle/>
          <a:p>
            <a:r>
              <a:rPr lang="da-DK" dirty="0"/>
              <a:t>Øvelse: mærk jeres nerveceller</a:t>
            </a:r>
          </a:p>
        </p:txBody>
      </p:sp>
      <p:sp>
        <p:nvSpPr>
          <p:cNvPr id="3" name="Pladsholder til indhold 2">
            <a:extLst>
              <a:ext uri="{FF2B5EF4-FFF2-40B4-BE49-F238E27FC236}">
                <a16:creationId xmlns:a16="http://schemas.microsoft.com/office/drawing/2014/main" id="{988F593C-B669-90E2-36D7-774C4B45F470}"/>
              </a:ext>
            </a:extLst>
          </p:cNvPr>
          <p:cNvSpPr>
            <a:spLocks noGrp="1"/>
          </p:cNvSpPr>
          <p:nvPr>
            <p:ph idx="1"/>
          </p:nvPr>
        </p:nvSpPr>
        <p:spPr/>
        <p:txBody>
          <a:bodyPr>
            <a:normAutofit fontScale="92500" lnSpcReduction="10000"/>
          </a:bodyPr>
          <a:lstStyle/>
          <a:p>
            <a:r>
              <a:rPr lang="da-DK" dirty="0"/>
              <a:t>Gå sammen i små grupper af 2-3 personer. </a:t>
            </a:r>
          </a:p>
          <a:p>
            <a:r>
              <a:rPr lang="da-DK" dirty="0"/>
              <a:t>Den ene skal være forsøgsperson og den anden skal være den, som styrer forsøget. </a:t>
            </a:r>
          </a:p>
          <a:p>
            <a:r>
              <a:rPr lang="da-DK" dirty="0"/>
              <a:t>Forsøgspersonen kigger væk/lukker øjnene. Man må ikke kunne se. Den anden person skal så prikke med to ”skarpe” ender på håndryggen. Forsøgspersonen skal så sige, hvor mange prik der kan mærkes (1 eller 2). </a:t>
            </a:r>
          </a:p>
          <a:p>
            <a:r>
              <a:rPr lang="da-DK" dirty="0"/>
              <a:t>Dette fortsætter man med til at forsøgspersonen kun mærker 1 prik. Efter håndryggen prøver man både fingerspidsen og evt. toppen af skulderen. </a:t>
            </a:r>
          </a:p>
        </p:txBody>
      </p:sp>
    </p:spTree>
    <p:extLst>
      <p:ext uri="{BB962C8B-B14F-4D97-AF65-F5344CB8AC3E}">
        <p14:creationId xmlns:p14="http://schemas.microsoft.com/office/powerpoint/2010/main" val="39707132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E4F5D921-167B-B513-98F6-0BC6126CEDC3}"/>
              </a:ext>
            </a:extLst>
          </p:cNvPr>
          <p:cNvSpPr>
            <a:spLocks noGrp="1"/>
          </p:cNvSpPr>
          <p:nvPr>
            <p:ph type="title"/>
          </p:nvPr>
        </p:nvSpPr>
        <p:spPr>
          <a:xfrm>
            <a:off x="6412091" y="501651"/>
            <a:ext cx="4395340" cy="1716255"/>
          </a:xfrm>
        </p:spPr>
        <p:txBody>
          <a:bodyPr anchor="b">
            <a:normAutofit/>
          </a:bodyPr>
          <a:lstStyle/>
          <a:p>
            <a:r>
              <a:rPr lang="da-DK" sz="5400"/>
              <a:t>Ionkanaler og depolariseing</a:t>
            </a:r>
          </a:p>
        </p:txBody>
      </p:sp>
      <p:sp>
        <p:nvSpPr>
          <p:cNvPr id="12" name="Rectangle 11">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100000">
                <a:schemeClr val="accent4"/>
              </a:gs>
              <a:gs pos="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Billede 4">
            <a:extLst>
              <a:ext uri="{FF2B5EF4-FFF2-40B4-BE49-F238E27FC236}">
                <a16:creationId xmlns:a16="http://schemas.microsoft.com/office/drawing/2014/main" id="{CE9EEA08-3939-CD88-BCA1-31CADFCBE7F9}"/>
              </a:ext>
            </a:extLst>
          </p:cNvPr>
          <p:cNvPicPr>
            <a:picLocks noChangeAspect="1"/>
          </p:cNvPicPr>
          <p:nvPr/>
        </p:nvPicPr>
        <p:blipFill>
          <a:blip r:embed="rId2"/>
          <a:stretch>
            <a:fillRect/>
          </a:stretch>
        </p:blipFill>
        <p:spPr>
          <a:xfrm>
            <a:off x="323773" y="299509"/>
            <a:ext cx="5132365" cy="6258983"/>
          </a:xfrm>
          <a:prstGeom prst="rect">
            <a:avLst/>
          </a:prstGeom>
        </p:spPr>
      </p:pic>
      <p:sp>
        <p:nvSpPr>
          <p:cNvPr id="3" name="Pladsholder til indhold 2">
            <a:extLst>
              <a:ext uri="{FF2B5EF4-FFF2-40B4-BE49-F238E27FC236}">
                <a16:creationId xmlns:a16="http://schemas.microsoft.com/office/drawing/2014/main" id="{206ECF1C-8E71-A7A9-25EE-D49F3B783F75}"/>
              </a:ext>
            </a:extLst>
          </p:cNvPr>
          <p:cNvSpPr>
            <a:spLocks noGrp="1"/>
          </p:cNvSpPr>
          <p:nvPr>
            <p:ph idx="1"/>
          </p:nvPr>
        </p:nvSpPr>
        <p:spPr>
          <a:xfrm>
            <a:off x="6392583" y="2645922"/>
            <a:ext cx="4434721" cy="3710427"/>
          </a:xfrm>
        </p:spPr>
        <p:txBody>
          <a:bodyPr anchor="t">
            <a:normAutofit/>
          </a:bodyPr>
          <a:lstStyle/>
          <a:p>
            <a:r>
              <a:rPr lang="da-DK" sz="1800" dirty="0"/>
              <a:t>Ionkanaler er ofte ionspecifikke. Nogle kan være konstant åbne, mens andre skal stimuleres for at åbne sig. </a:t>
            </a:r>
          </a:p>
          <a:p>
            <a:r>
              <a:rPr lang="da-DK" sz="1800" dirty="0"/>
              <a:t>I hvile: Der er ikke kommet en nerveimpuls (aktionspotentiale) og dermed er ionkanalen lukket. </a:t>
            </a:r>
          </a:p>
          <a:p>
            <a:r>
              <a:rPr lang="da-DK" sz="1800" u="sng" dirty="0">
                <a:highlight>
                  <a:srgbClr val="FFFF00"/>
                </a:highlight>
              </a:rPr>
              <a:t>Depolarisering: </a:t>
            </a:r>
            <a:r>
              <a:rPr lang="da-DK" sz="1800" dirty="0"/>
              <a:t>Her gennemgår cellen et skift i den elektriske ladningsfordeling. Dette resulterer i, at der er en mindre negativ ladning inde i cellen end uden for cellen. </a:t>
            </a:r>
          </a:p>
        </p:txBody>
      </p:sp>
      <p:cxnSp>
        <p:nvCxnSpPr>
          <p:cNvPr id="14" name="Straight Connector 13">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851578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A34BF33-93EC-99AB-B30B-B003C867AE59}"/>
              </a:ext>
            </a:extLst>
          </p:cNvPr>
          <p:cNvSpPr>
            <a:spLocks noGrp="1"/>
          </p:cNvSpPr>
          <p:nvPr>
            <p:ph type="title"/>
          </p:nvPr>
        </p:nvSpPr>
        <p:spPr/>
        <p:txBody>
          <a:bodyPr/>
          <a:lstStyle/>
          <a:p>
            <a:r>
              <a:rPr lang="da-DK" dirty="0"/>
              <a:t>Øvelse: Tegn en spændingsstyret ionkanal </a:t>
            </a:r>
          </a:p>
        </p:txBody>
      </p:sp>
      <p:sp>
        <p:nvSpPr>
          <p:cNvPr id="3" name="Pladsholder til indhold 2">
            <a:extLst>
              <a:ext uri="{FF2B5EF4-FFF2-40B4-BE49-F238E27FC236}">
                <a16:creationId xmlns:a16="http://schemas.microsoft.com/office/drawing/2014/main" id="{A7C96EC1-F0A6-EBA5-940A-E5981D769913}"/>
              </a:ext>
            </a:extLst>
          </p:cNvPr>
          <p:cNvSpPr>
            <a:spLocks noGrp="1"/>
          </p:cNvSpPr>
          <p:nvPr>
            <p:ph idx="1"/>
          </p:nvPr>
        </p:nvSpPr>
        <p:spPr/>
        <p:txBody>
          <a:bodyPr/>
          <a:lstStyle/>
          <a:p>
            <a:r>
              <a:rPr lang="da-DK" dirty="0"/>
              <a:t>Tegn i fællesskab figur 57, og diskutér de forskellige elementer der hører med, fx depolarisering og </a:t>
            </a:r>
            <a:r>
              <a:rPr lang="da-DK" dirty="0" err="1"/>
              <a:t>repolarisering</a:t>
            </a:r>
            <a:r>
              <a:rPr lang="da-DK" dirty="0"/>
              <a:t>. </a:t>
            </a:r>
          </a:p>
          <a:p>
            <a:r>
              <a:rPr lang="da-DK" dirty="0"/>
              <a:t>Vi samler op på det fælles. </a:t>
            </a:r>
          </a:p>
          <a:p>
            <a:r>
              <a:rPr lang="da-DK" dirty="0"/>
              <a:t>Tegningen skal ind i elevfeedback. </a:t>
            </a:r>
          </a:p>
        </p:txBody>
      </p:sp>
    </p:spTree>
    <p:extLst>
      <p:ext uri="{BB962C8B-B14F-4D97-AF65-F5344CB8AC3E}">
        <p14:creationId xmlns:p14="http://schemas.microsoft.com/office/powerpoint/2010/main" val="31501353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E396786-4839-3F2C-5A0C-35BB3662FC90}"/>
              </a:ext>
            </a:extLst>
          </p:cNvPr>
          <p:cNvSpPr>
            <a:spLocks noGrp="1"/>
          </p:cNvSpPr>
          <p:nvPr>
            <p:ph type="title"/>
          </p:nvPr>
        </p:nvSpPr>
        <p:spPr/>
        <p:txBody>
          <a:bodyPr/>
          <a:lstStyle/>
          <a:p>
            <a:endParaRPr lang="da-DK"/>
          </a:p>
        </p:txBody>
      </p:sp>
      <p:pic>
        <p:nvPicPr>
          <p:cNvPr id="7" name="Pladsholder til indhold 6">
            <a:extLst>
              <a:ext uri="{FF2B5EF4-FFF2-40B4-BE49-F238E27FC236}">
                <a16:creationId xmlns:a16="http://schemas.microsoft.com/office/drawing/2014/main" id="{F5EECE06-992D-FEB4-4EA7-8E605A2D55DC}"/>
              </a:ext>
            </a:extLst>
          </p:cNvPr>
          <p:cNvPicPr>
            <a:picLocks noGrp="1" noChangeAspect="1"/>
          </p:cNvPicPr>
          <p:nvPr>
            <p:ph idx="1"/>
          </p:nvPr>
        </p:nvPicPr>
        <p:blipFill>
          <a:blip r:embed="rId2"/>
          <a:stretch>
            <a:fillRect/>
          </a:stretch>
        </p:blipFill>
        <p:spPr>
          <a:xfrm>
            <a:off x="5060291" y="809625"/>
            <a:ext cx="3883156" cy="4351338"/>
          </a:xfrm>
        </p:spPr>
      </p:pic>
      <p:pic>
        <p:nvPicPr>
          <p:cNvPr id="5" name="Billede 4">
            <a:extLst>
              <a:ext uri="{FF2B5EF4-FFF2-40B4-BE49-F238E27FC236}">
                <a16:creationId xmlns:a16="http://schemas.microsoft.com/office/drawing/2014/main" id="{07D8C595-5914-C2BE-74C9-6A019AABD770}"/>
              </a:ext>
            </a:extLst>
          </p:cNvPr>
          <p:cNvPicPr>
            <a:picLocks noChangeAspect="1"/>
          </p:cNvPicPr>
          <p:nvPr/>
        </p:nvPicPr>
        <p:blipFill>
          <a:blip r:embed="rId3"/>
          <a:stretch>
            <a:fillRect/>
          </a:stretch>
        </p:blipFill>
        <p:spPr>
          <a:xfrm>
            <a:off x="355190" y="477520"/>
            <a:ext cx="4834943" cy="5902960"/>
          </a:xfrm>
          <a:prstGeom prst="rect">
            <a:avLst/>
          </a:prstGeom>
        </p:spPr>
      </p:pic>
      <p:pic>
        <p:nvPicPr>
          <p:cNvPr id="9" name="Billede 8">
            <a:extLst>
              <a:ext uri="{FF2B5EF4-FFF2-40B4-BE49-F238E27FC236}">
                <a16:creationId xmlns:a16="http://schemas.microsoft.com/office/drawing/2014/main" id="{DACB87DE-E779-CEC0-F725-1F5371DB5310}"/>
              </a:ext>
            </a:extLst>
          </p:cNvPr>
          <p:cNvPicPr>
            <a:picLocks noChangeAspect="1"/>
          </p:cNvPicPr>
          <p:nvPr/>
        </p:nvPicPr>
        <p:blipFill>
          <a:blip r:embed="rId4"/>
          <a:stretch>
            <a:fillRect/>
          </a:stretch>
        </p:blipFill>
        <p:spPr>
          <a:xfrm>
            <a:off x="8753667" y="2676525"/>
            <a:ext cx="3895725" cy="4181475"/>
          </a:xfrm>
          <a:prstGeom prst="rect">
            <a:avLst/>
          </a:prstGeom>
        </p:spPr>
      </p:pic>
    </p:spTree>
    <p:extLst>
      <p:ext uri="{BB962C8B-B14F-4D97-AF65-F5344CB8AC3E}">
        <p14:creationId xmlns:p14="http://schemas.microsoft.com/office/powerpoint/2010/main" val="25402683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F62F43C-750E-B6FE-8A7F-F5F28E282CCC}"/>
              </a:ext>
            </a:extLst>
          </p:cNvPr>
          <p:cNvSpPr>
            <a:spLocks noGrp="1"/>
          </p:cNvSpPr>
          <p:nvPr>
            <p:ph type="title"/>
          </p:nvPr>
        </p:nvSpPr>
        <p:spPr/>
        <p:txBody>
          <a:bodyPr/>
          <a:lstStyle/>
          <a:p>
            <a:r>
              <a:rPr lang="da-DK" dirty="0"/>
              <a:t>Ionpumper</a:t>
            </a:r>
          </a:p>
        </p:txBody>
      </p:sp>
      <p:sp>
        <p:nvSpPr>
          <p:cNvPr id="3" name="Pladsholder til indhold 2">
            <a:extLst>
              <a:ext uri="{FF2B5EF4-FFF2-40B4-BE49-F238E27FC236}">
                <a16:creationId xmlns:a16="http://schemas.microsoft.com/office/drawing/2014/main" id="{826D87D4-6F57-5A7C-2E50-C94F784F8117}"/>
              </a:ext>
            </a:extLst>
          </p:cNvPr>
          <p:cNvSpPr>
            <a:spLocks noGrp="1"/>
          </p:cNvSpPr>
          <p:nvPr>
            <p:ph idx="1"/>
          </p:nvPr>
        </p:nvSpPr>
        <p:spPr/>
        <p:txBody>
          <a:bodyPr>
            <a:normAutofit fontScale="85000" lnSpcReduction="20000"/>
          </a:bodyPr>
          <a:lstStyle/>
          <a:p>
            <a:r>
              <a:rPr lang="da-DK" dirty="0"/>
              <a:t>Der sidder i neuronets membran mange ionpumper, særligt af den type vi kalder for natrium-kalium-pumpen. </a:t>
            </a:r>
          </a:p>
          <a:p>
            <a:r>
              <a:rPr lang="da-DK" dirty="0"/>
              <a:t>Ionpumper bruger energi i form af ATP til at få processen til at fungere. </a:t>
            </a:r>
          </a:p>
          <a:p>
            <a:r>
              <a:rPr lang="da-DK" u="sng" dirty="0">
                <a:highlight>
                  <a:srgbClr val="FFFF00"/>
                </a:highlight>
              </a:rPr>
              <a:t>Natrium/kalium-pumpen: </a:t>
            </a:r>
            <a:r>
              <a:rPr lang="da-DK" dirty="0"/>
              <a:t>molekyler der via aktiv transport flytter 3 Na+ ud af cellen og 2 K+ ind under forbrug af 1 ATP. </a:t>
            </a:r>
          </a:p>
          <a:p>
            <a:pPr lvl="1"/>
            <a:r>
              <a:rPr lang="da-DK" dirty="0"/>
              <a:t>Dette betyder, at der er en høj koncentration af natrium uden for nervecellen og en høj koncentration af kalium indeni nervecellen. </a:t>
            </a:r>
          </a:p>
          <a:p>
            <a:pPr lvl="1"/>
            <a:r>
              <a:rPr lang="da-DK" dirty="0"/>
              <a:t>Der pumpes altså flere positive ioner ud af cellen end der kommer ind. </a:t>
            </a:r>
          </a:p>
          <a:p>
            <a:pPr lvl="1"/>
            <a:r>
              <a:rPr lang="da-DK" dirty="0"/>
              <a:t>Dette bevirker, at der er en spændingsforskel gennem membranen, og dermed er nervecellens indre negativt i forhold til ydersiden. </a:t>
            </a:r>
          </a:p>
          <a:p>
            <a:r>
              <a:rPr lang="da-DK" u="sng" dirty="0">
                <a:highlight>
                  <a:srgbClr val="FFFF00"/>
                </a:highlight>
              </a:rPr>
              <a:t>Hvilemembranpotentialet: </a:t>
            </a:r>
            <a:r>
              <a:rPr lang="da-DK" dirty="0"/>
              <a:t>den spændingsforskel, der er i mennesket, når der er lidt mere negativt end positivt. </a:t>
            </a:r>
          </a:p>
        </p:txBody>
      </p:sp>
    </p:spTree>
    <p:extLst>
      <p:ext uri="{BB962C8B-B14F-4D97-AF65-F5344CB8AC3E}">
        <p14:creationId xmlns:p14="http://schemas.microsoft.com/office/powerpoint/2010/main" val="21164028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8CA1563-A8C7-9AD5-0E73-7B86D540344C}"/>
              </a:ext>
            </a:extLst>
          </p:cNvPr>
          <p:cNvSpPr>
            <a:spLocks noGrp="1"/>
          </p:cNvSpPr>
          <p:nvPr>
            <p:ph type="title"/>
          </p:nvPr>
        </p:nvSpPr>
        <p:spPr/>
        <p:txBody>
          <a:bodyPr/>
          <a:lstStyle/>
          <a:p>
            <a:r>
              <a:rPr lang="da-DK" dirty="0"/>
              <a:t>Ionpumper: Natrium/kalium-pumpen</a:t>
            </a:r>
          </a:p>
        </p:txBody>
      </p:sp>
      <p:sp>
        <p:nvSpPr>
          <p:cNvPr id="3" name="Pladsholder til indhold 2">
            <a:extLst>
              <a:ext uri="{FF2B5EF4-FFF2-40B4-BE49-F238E27FC236}">
                <a16:creationId xmlns:a16="http://schemas.microsoft.com/office/drawing/2014/main" id="{8F64216F-811E-D52F-E662-1A8B6240F621}"/>
              </a:ext>
            </a:extLst>
          </p:cNvPr>
          <p:cNvSpPr>
            <a:spLocks noGrp="1"/>
          </p:cNvSpPr>
          <p:nvPr>
            <p:ph idx="1"/>
          </p:nvPr>
        </p:nvSpPr>
        <p:spPr/>
        <p:txBody>
          <a:bodyPr/>
          <a:lstStyle/>
          <a:p>
            <a:endParaRPr lang="da-DK" dirty="0"/>
          </a:p>
        </p:txBody>
      </p:sp>
      <p:pic>
        <p:nvPicPr>
          <p:cNvPr id="5" name="Billede 4">
            <a:extLst>
              <a:ext uri="{FF2B5EF4-FFF2-40B4-BE49-F238E27FC236}">
                <a16:creationId xmlns:a16="http://schemas.microsoft.com/office/drawing/2014/main" id="{B5A15925-5ADB-DD07-CEEE-1CEBCD36416F}"/>
              </a:ext>
            </a:extLst>
          </p:cNvPr>
          <p:cNvPicPr>
            <a:picLocks noChangeAspect="1"/>
          </p:cNvPicPr>
          <p:nvPr/>
        </p:nvPicPr>
        <p:blipFill>
          <a:blip r:embed="rId2"/>
          <a:stretch>
            <a:fillRect/>
          </a:stretch>
        </p:blipFill>
        <p:spPr>
          <a:xfrm>
            <a:off x="1891085" y="1861820"/>
            <a:ext cx="7997770" cy="4144963"/>
          </a:xfrm>
          <a:prstGeom prst="rect">
            <a:avLst/>
          </a:prstGeom>
        </p:spPr>
      </p:pic>
    </p:spTree>
    <p:extLst>
      <p:ext uri="{BB962C8B-B14F-4D97-AF65-F5344CB8AC3E}">
        <p14:creationId xmlns:p14="http://schemas.microsoft.com/office/powerpoint/2010/main" val="9202842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4C2BB89-B6EB-DAFA-D25A-E043D96C4C58}"/>
              </a:ext>
            </a:extLst>
          </p:cNvPr>
          <p:cNvSpPr>
            <a:spLocks noGrp="1"/>
          </p:cNvSpPr>
          <p:nvPr>
            <p:ph type="title"/>
          </p:nvPr>
        </p:nvSpPr>
        <p:spPr/>
        <p:txBody>
          <a:bodyPr/>
          <a:lstStyle/>
          <a:p>
            <a:r>
              <a:rPr lang="da-DK" dirty="0"/>
              <a:t>Dagens program</a:t>
            </a:r>
          </a:p>
        </p:txBody>
      </p:sp>
      <p:sp>
        <p:nvSpPr>
          <p:cNvPr id="3" name="Pladsholder til indhold 2">
            <a:extLst>
              <a:ext uri="{FF2B5EF4-FFF2-40B4-BE49-F238E27FC236}">
                <a16:creationId xmlns:a16="http://schemas.microsoft.com/office/drawing/2014/main" id="{846D7C43-9510-9128-EB7A-71C77F54C48D}"/>
              </a:ext>
            </a:extLst>
          </p:cNvPr>
          <p:cNvSpPr>
            <a:spLocks noGrp="1"/>
          </p:cNvSpPr>
          <p:nvPr>
            <p:ph idx="1"/>
          </p:nvPr>
        </p:nvSpPr>
        <p:spPr/>
        <p:txBody>
          <a:bodyPr>
            <a:normAutofit fontScale="92500" lnSpcReduction="20000"/>
          </a:bodyPr>
          <a:lstStyle/>
          <a:p>
            <a:r>
              <a:rPr lang="da-DK" dirty="0"/>
              <a:t>Hjernen – løs opgaverne og vi samler fælles op. </a:t>
            </a:r>
          </a:p>
          <a:p>
            <a:r>
              <a:rPr lang="da-DK" dirty="0"/>
              <a:t>Opsamling på lektien – hvad har i læst om til i dag?</a:t>
            </a:r>
          </a:p>
          <a:p>
            <a:r>
              <a:rPr lang="da-DK" dirty="0"/>
              <a:t>Hvad er en neuron?</a:t>
            </a:r>
          </a:p>
          <a:p>
            <a:r>
              <a:rPr lang="da-DK" dirty="0"/>
              <a:t>Øvelse – tegn en neuron</a:t>
            </a:r>
          </a:p>
          <a:p>
            <a:r>
              <a:rPr lang="da-DK" dirty="0"/>
              <a:t>Membrantransportprocesser – synapsen </a:t>
            </a:r>
          </a:p>
          <a:p>
            <a:pPr lvl="1"/>
            <a:r>
              <a:rPr lang="da-DK" dirty="0" err="1"/>
              <a:t>Exocytose</a:t>
            </a:r>
            <a:endParaRPr lang="da-DK" dirty="0"/>
          </a:p>
          <a:p>
            <a:r>
              <a:rPr lang="da-DK" dirty="0"/>
              <a:t>Øvelse – tegn en synapse </a:t>
            </a:r>
          </a:p>
          <a:p>
            <a:r>
              <a:rPr lang="da-DK" dirty="0" err="1"/>
              <a:t>Gliaceller</a:t>
            </a:r>
            <a:r>
              <a:rPr lang="da-DK" dirty="0"/>
              <a:t> – hvad er det?</a:t>
            </a:r>
          </a:p>
          <a:p>
            <a:r>
              <a:rPr lang="da-DK" dirty="0"/>
              <a:t>Membrantransportprocesser – ioner, kanaler og pumper</a:t>
            </a:r>
          </a:p>
          <a:p>
            <a:pPr lvl="1"/>
            <a:r>
              <a:rPr lang="da-DK" sz="1800" kern="100" dirty="0">
                <a:effectLst/>
                <a:latin typeface="Calibri" panose="020F0502020204030204" pitchFamily="34" charset="0"/>
                <a:ea typeface="Calibri" panose="020F0502020204030204" pitchFamily="34" charset="0"/>
                <a:cs typeface="Times New Roman" panose="02020603050405020304" pitchFamily="18" charset="0"/>
              </a:rPr>
              <a:t>Na</a:t>
            </a:r>
            <a:r>
              <a:rPr lang="da-DK" sz="1800" kern="100" baseline="30000" dirty="0">
                <a:effectLst/>
                <a:latin typeface="Calibri" panose="020F0502020204030204" pitchFamily="34" charset="0"/>
                <a:ea typeface="Calibri" panose="020F0502020204030204" pitchFamily="34" charset="0"/>
                <a:cs typeface="Times New Roman" panose="02020603050405020304" pitchFamily="18" charset="0"/>
              </a:rPr>
              <a:t>+</a:t>
            </a:r>
            <a:r>
              <a:rPr lang="da-DK" sz="1800" kern="100" dirty="0">
                <a:effectLst/>
                <a:latin typeface="Calibri" panose="020F0502020204030204" pitchFamily="34" charset="0"/>
                <a:ea typeface="Calibri" panose="020F0502020204030204" pitchFamily="34" charset="0"/>
                <a:cs typeface="Times New Roman" panose="02020603050405020304" pitchFamily="18" charset="0"/>
              </a:rPr>
              <a:t>/K</a:t>
            </a:r>
            <a:r>
              <a:rPr lang="da-DK" sz="1800" kern="100" baseline="30000" dirty="0">
                <a:effectLst/>
                <a:latin typeface="Calibri" panose="020F0502020204030204" pitchFamily="34" charset="0"/>
                <a:ea typeface="Calibri" panose="020F0502020204030204" pitchFamily="34" charset="0"/>
                <a:cs typeface="Times New Roman" panose="02020603050405020304" pitchFamily="18" charset="0"/>
              </a:rPr>
              <a:t>+</a:t>
            </a:r>
            <a:r>
              <a:rPr lang="da-DK" sz="1800" kern="100" dirty="0">
                <a:effectLst/>
                <a:latin typeface="Calibri" panose="020F0502020204030204" pitchFamily="34" charset="0"/>
                <a:ea typeface="Calibri" panose="020F0502020204030204" pitchFamily="34" charset="0"/>
                <a:cs typeface="Times New Roman" panose="02020603050405020304" pitchFamily="18" charset="0"/>
              </a:rPr>
              <a:t>-pumpen</a:t>
            </a:r>
            <a:endParaRPr lang="da-DK" dirty="0"/>
          </a:p>
          <a:p>
            <a:endParaRPr lang="da-DK" dirty="0"/>
          </a:p>
          <a:p>
            <a:endParaRPr lang="da-DK" dirty="0"/>
          </a:p>
        </p:txBody>
      </p:sp>
    </p:spTree>
    <p:extLst>
      <p:ext uri="{BB962C8B-B14F-4D97-AF65-F5344CB8AC3E}">
        <p14:creationId xmlns:p14="http://schemas.microsoft.com/office/powerpoint/2010/main" val="40941005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8D1AA55E-40D5-461B-A5A8-4AE8AAB71B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A6D07770-FE5D-9060-335F-B441BC411CC1}"/>
              </a:ext>
            </a:extLst>
          </p:cNvPr>
          <p:cNvSpPr>
            <a:spLocks noGrp="1"/>
          </p:cNvSpPr>
          <p:nvPr>
            <p:ph type="title"/>
          </p:nvPr>
        </p:nvSpPr>
        <p:spPr>
          <a:xfrm>
            <a:off x="838200" y="1336390"/>
            <a:ext cx="6155988" cy="1182927"/>
          </a:xfrm>
        </p:spPr>
        <p:txBody>
          <a:bodyPr anchor="b">
            <a:normAutofit/>
          </a:bodyPr>
          <a:lstStyle/>
          <a:p>
            <a:r>
              <a:rPr lang="da-DK" sz="5400"/>
              <a:t>Neuroner </a:t>
            </a:r>
          </a:p>
        </p:txBody>
      </p:sp>
      <p:cxnSp>
        <p:nvCxnSpPr>
          <p:cNvPr id="12" name="Straight Connector 11">
            <a:extLst>
              <a:ext uri="{FF2B5EF4-FFF2-40B4-BE49-F238E27FC236}">
                <a16:creationId xmlns:a16="http://schemas.microsoft.com/office/drawing/2014/main" id="{7EB498BD-8089-4626-91EA-4978EBEF53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806470"/>
            <a:ext cx="7903723" cy="0"/>
          </a:xfrm>
          <a:prstGeom prst="line">
            <a:avLst/>
          </a:prstGeom>
          <a:ln w="25400" cap="sq">
            <a:gradFill flip="none" rotWithShape="1">
              <a:gsLst>
                <a:gs pos="0">
                  <a:schemeClr val="accent2"/>
                </a:gs>
                <a:gs pos="100000">
                  <a:schemeClr val="accent4"/>
                </a:gs>
              </a:gsLst>
              <a:lin ang="10800000" scaled="1"/>
              <a:tileRect/>
            </a:gradFill>
            <a:bevel/>
          </a:ln>
        </p:spPr>
        <p:style>
          <a:lnRef idx="1">
            <a:schemeClr val="accent1"/>
          </a:lnRef>
          <a:fillRef idx="0">
            <a:schemeClr val="accent1"/>
          </a:fillRef>
          <a:effectRef idx="0">
            <a:schemeClr val="accent1"/>
          </a:effectRef>
          <a:fontRef idx="minor">
            <a:schemeClr val="tx1"/>
          </a:fontRef>
        </p:style>
      </p:cxnSp>
      <p:sp>
        <p:nvSpPr>
          <p:cNvPr id="3" name="Pladsholder til indhold 2">
            <a:extLst>
              <a:ext uri="{FF2B5EF4-FFF2-40B4-BE49-F238E27FC236}">
                <a16:creationId xmlns:a16="http://schemas.microsoft.com/office/drawing/2014/main" id="{E990E9BF-4CF1-9A83-F7E9-A4F3ADF978E1}"/>
              </a:ext>
            </a:extLst>
          </p:cNvPr>
          <p:cNvSpPr>
            <a:spLocks noGrp="1"/>
          </p:cNvSpPr>
          <p:nvPr>
            <p:ph idx="1"/>
          </p:nvPr>
        </p:nvSpPr>
        <p:spPr>
          <a:xfrm>
            <a:off x="803776" y="2829330"/>
            <a:ext cx="6190412" cy="3344459"/>
          </a:xfrm>
        </p:spPr>
        <p:txBody>
          <a:bodyPr anchor="t">
            <a:normAutofit lnSpcReduction="10000"/>
          </a:bodyPr>
          <a:lstStyle/>
          <a:p>
            <a:r>
              <a:rPr lang="da-DK" sz="1800" dirty="0"/>
              <a:t>Består af flere forskellige elementer, som hver har en bestemt funktion: </a:t>
            </a:r>
          </a:p>
          <a:p>
            <a:pPr lvl="1"/>
            <a:r>
              <a:rPr lang="da-DK" sz="1800" u="sng" dirty="0">
                <a:highlight>
                  <a:srgbClr val="FFFF00"/>
                </a:highlight>
              </a:rPr>
              <a:t>Dendritter</a:t>
            </a:r>
            <a:r>
              <a:rPr lang="da-DK" sz="1800" dirty="0"/>
              <a:t> – udløber fra </a:t>
            </a:r>
            <a:r>
              <a:rPr lang="da-DK" sz="1800" dirty="0" err="1"/>
              <a:t>soma</a:t>
            </a:r>
            <a:r>
              <a:rPr lang="da-DK" sz="1800" dirty="0"/>
              <a:t> og opfanger nerveimpulser. </a:t>
            </a:r>
          </a:p>
          <a:p>
            <a:pPr lvl="1"/>
            <a:r>
              <a:rPr lang="da-DK" sz="1800" dirty="0"/>
              <a:t>En cellekrop kaldet </a:t>
            </a:r>
            <a:r>
              <a:rPr lang="da-DK" sz="1800" u="sng" dirty="0" err="1">
                <a:highlight>
                  <a:srgbClr val="FFFF00"/>
                </a:highlight>
              </a:rPr>
              <a:t>soma</a:t>
            </a:r>
            <a:r>
              <a:rPr lang="da-DK" sz="1800" u="sng" dirty="0">
                <a:highlight>
                  <a:srgbClr val="FFFF00"/>
                </a:highlight>
              </a:rPr>
              <a:t> </a:t>
            </a:r>
            <a:r>
              <a:rPr lang="da-DK" sz="1800" dirty="0"/>
              <a:t>– indeholder cellekernen mm. Og kan opfange nerveimpulser. </a:t>
            </a:r>
          </a:p>
          <a:p>
            <a:pPr lvl="1"/>
            <a:r>
              <a:rPr lang="da-DK" sz="1800" u="sng" dirty="0" err="1">
                <a:highlight>
                  <a:srgbClr val="FFFF00"/>
                </a:highlight>
              </a:rPr>
              <a:t>Akson</a:t>
            </a:r>
            <a:r>
              <a:rPr lang="da-DK" sz="1800" u="sng" dirty="0">
                <a:highlight>
                  <a:srgbClr val="FFFF00"/>
                </a:highlight>
              </a:rPr>
              <a:t> </a:t>
            </a:r>
            <a:r>
              <a:rPr lang="da-DK" sz="1800" dirty="0"/>
              <a:t>– den del der forbinder </a:t>
            </a:r>
            <a:r>
              <a:rPr lang="da-DK" sz="1800" dirty="0" err="1"/>
              <a:t>soma</a:t>
            </a:r>
            <a:r>
              <a:rPr lang="da-DK" sz="1800" dirty="0"/>
              <a:t> med </a:t>
            </a:r>
            <a:r>
              <a:rPr lang="da-DK" sz="1800" dirty="0" err="1"/>
              <a:t>endeknopper</a:t>
            </a:r>
            <a:r>
              <a:rPr lang="da-DK" sz="1800" dirty="0"/>
              <a:t>. </a:t>
            </a:r>
          </a:p>
          <a:p>
            <a:pPr lvl="1"/>
            <a:r>
              <a:rPr lang="da-DK" sz="1800" u="sng" dirty="0" err="1">
                <a:highlight>
                  <a:srgbClr val="FFFF00"/>
                </a:highlight>
              </a:rPr>
              <a:t>Myelinskeder</a:t>
            </a:r>
            <a:r>
              <a:rPr lang="da-DK" sz="1800" dirty="0"/>
              <a:t> – omslutter </a:t>
            </a:r>
            <a:r>
              <a:rPr lang="da-DK" sz="1800" dirty="0" err="1"/>
              <a:t>aksonet</a:t>
            </a:r>
            <a:r>
              <a:rPr lang="da-DK" sz="1800" dirty="0"/>
              <a:t> og isolerer det. </a:t>
            </a:r>
          </a:p>
          <a:p>
            <a:pPr lvl="1"/>
            <a:r>
              <a:rPr lang="da-DK" sz="1800" u="sng" dirty="0" err="1">
                <a:highlight>
                  <a:srgbClr val="FFFF00"/>
                </a:highlight>
              </a:rPr>
              <a:t>Endeknopper</a:t>
            </a:r>
            <a:r>
              <a:rPr lang="da-DK" sz="1800" dirty="0"/>
              <a:t> – der hvor et andet neuron kobles på (kaldes synapsen)</a:t>
            </a:r>
          </a:p>
          <a:p>
            <a:r>
              <a:rPr lang="da-DK" sz="1800" dirty="0"/>
              <a:t>Neuroner kan se meget forskellige ud, men deres grundopbygning er den samme. </a:t>
            </a:r>
          </a:p>
        </p:txBody>
      </p:sp>
      <p:pic>
        <p:nvPicPr>
          <p:cNvPr id="5" name="Billede 4">
            <a:extLst>
              <a:ext uri="{FF2B5EF4-FFF2-40B4-BE49-F238E27FC236}">
                <a16:creationId xmlns:a16="http://schemas.microsoft.com/office/drawing/2014/main" id="{0F4A6DD5-B87D-6069-8C0A-32933B9E71ED}"/>
              </a:ext>
            </a:extLst>
          </p:cNvPr>
          <p:cNvPicPr>
            <a:picLocks noChangeAspect="1"/>
          </p:cNvPicPr>
          <p:nvPr/>
        </p:nvPicPr>
        <p:blipFill>
          <a:blip r:embed="rId2"/>
          <a:stretch>
            <a:fillRect/>
          </a:stretch>
        </p:blipFill>
        <p:spPr>
          <a:xfrm>
            <a:off x="7177128" y="2519317"/>
            <a:ext cx="4831932" cy="2645481"/>
          </a:xfrm>
          <a:prstGeom prst="rect">
            <a:avLst/>
          </a:prstGeom>
        </p:spPr>
      </p:pic>
      <p:sp>
        <p:nvSpPr>
          <p:cNvPr id="14"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924552" y="1899284"/>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2"/>
          </a:solidFill>
          <a:ln w="603" cap="flat">
            <a:noFill/>
            <a:prstDash val="solid"/>
            <a:miter/>
          </a:ln>
        </p:spPr>
        <p:txBody>
          <a:bodyPr rtlCol="0" anchor="ctr"/>
          <a:lstStyle/>
          <a:p>
            <a:endParaRPr lang="en-US"/>
          </a:p>
        </p:txBody>
      </p:sp>
      <p:sp>
        <p:nvSpPr>
          <p:cNvPr id="16"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36862" y="2189928"/>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2"/>
          </a:solidFill>
          <a:ln w="422" cap="flat">
            <a:noFill/>
            <a:prstDash val="solid"/>
            <a:miter/>
          </a:ln>
        </p:spPr>
        <p:txBody>
          <a:bodyPr rtlCol="0" anchor="ctr"/>
          <a:lstStyle/>
          <a:p>
            <a:endParaRPr lang="en-US"/>
          </a:p>
        </p:txBody>
      </p:sp>
    </p:spTree>
    <p:extLst>
      <p:ext uri="{BB962C8B-B14F-4D97-AF65-F5344CB8AC3E}">
        <p14:creationId xmlns:p14="http://schemas.microsoft.com/office/powerpoint/2010/main" val="41100374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8116D6F-E05A-07A0-5BA4-47A740692481}"/>
              </a:ext>
            </a:extLst>
          </p:cNvPr>
          <p:cNvSpPr>
            <a:spLocks noGrp="1"/>
          </p:cNvSpPr>
          <p:nvPr>
            <p:ph type="title"/>
          </p:nvPr>
        </p:nvSpPr>
        <p:spPr/>
        <p:txBody>
          <a:bodyPr/>
          <a:lstStyle/>
          <a:p>
            <a:r>
              <a:rPr lang="da-DK" dirty="0"/>
              <a:t>Øvelse: Tegn en neuron</a:t>
            </a:r>
          </a:p>
        </p:txBody>
      </p:sp>
      <p:sp>
        <p:nvSpPr>
          <p:cNvPr id="3" name="Pladsholder til indhold 2">
            <a:extLst>
              <a:ext uri="{FF2B5EF4-FFF2-40B4-BE49-F238E27FC236}">
                <a16:creationId xmlns:a16="http://schemas.microsoft.com/office/drawing/2014/main" id="{894F3036-2251-481B-2FBD-6C49DDFAA0FC}"/>
              </a:ext>
            </a:extLst>
          </p:cNvPr>
          <p:cNvSpPr>
            <a:spLocks noGrp="1"/>
          </p:cNvSpPr>
          <p:nvPr>
            <p:ph idx="1"/>
          </p:nvPr>
        </p:nvSpPr>
        <p:spPr/>
        <p:txBody>
          <a:bodyPr/>
          <a:lstStyle/>
          <a:p>
            <a:r>
              <a:rPr lang="da-DK" dirty="0"/>
              <a:t>I skal nu to-og-to tegne en neuron. </a:t>
            </a:r>
          </a:p>
          <a:p>
            <a:r>
              <a:rPr lang="da-DK" dirty="0"/>
              <a:t>Den ene skal forklare </a:t>
            </a:r>
            <a:r>
              <a:rPr lang="da-DK" dirty="0" err="1"/>
              <a:t>neuronens</a:t>
            </a:r>
            <a:r>
              <a:rPr lang="da-DK" dirty="0"/>
              <a:t> opbygning ved at kigge på tegningen på s. 22, og den anden skal så kunne tegne en neuron ud fra makkerens beskrivelse. </a:t>
            </a:r>
          </a:p>
          <a:p>
            <a:r>
              <a:rPr lang="da-DK" dirty="0"/>
              <a:t>Bagefter skal i snakke om, hvad disse dele har af funktion: </a:t>
            </a:r>
          </a:p>
          <a:p>
            <a:pPr lvl="1"/>
            <a:r>
              <a:rPr lang="da-DK" dirty="0"/>
              <a:t>Dendrit, </a:t>
            </a:r>
            <a:r>
              <a:rPr lang="da-DK" dirty="0" err="1"/>
              <a:t>soma</a:t>
            </a:r>
            <a:r>
              <a:rPr lang="da-DK" dirty="0"/>
              <a:t>, </a:t>
            </a:r>
            <a:r>
              <a:rPr lang="da-DK" dirty="0" err="1"/>
              <a:t>endeknop</a:t>
            </a:r>
            <a:r>
              <a:rPr lang="da-DK" dirty="0"/>
              <a:t>, </a:t>
            </a:r>
            <a:r>
              <a:rPr lang="da-DK" dirty="0" err="1"/>
              <a:t>myelinskede</a:t>
            </a:r>
            <a:r>
              <a:rPr lang="da-DK" dirty="0"/>
              <a:t>, synapse og </a:t>
            </a:r>
            <a:r>
              <a:rPr lang="da-DK" dirty="0" err="1"/>
              <a:t>akson</a:t>
            </a:r>
            <a:endParaRPr lang="da-DK" dirty="0"/>
          </a:p>
          <a:p>
            <a:r>
              <a:rPr lang="da-DK" dirty="0"/>
              <a:t>Billedet der er tegnet skal til slut i timen uploades til elevfeedback</a:t>
            </a:r>
          </a:p>
        </p:txBody>
      </p:sp>
    </p:spTree>
    <p:extLst>
      <p:ext uri="{BB962C8B-B14F-4D97-AF65-F5344CB8AC3E}">
        <p14:creationId xmlns:p14="http://schemas.microsoft.com/office/powerpoint/2010/main" val="25169808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330C0765-5A38-4A34-880C-9CC4C2E14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D1C068F1-3CF9-8A9F-A653-9CA631C0D246}"/>
              </a:ext>
            </a:extLst>
          </p:cNvPr>
          <p:cNvSpPr>
            <a:spLocks noGrp="1"/>
          </p:cNvSpPr>
          <p:nvPr>
            <p:ph type="title"/>
          </p:nvPr>
        </p:nvSpPr>
        <p:spPr>
          <a:xfrm>
            <a:off x="646103" y="381935"/>
            <a:ext cx="5908006" cy="2344840"/>
          </a:xfrm>
        </p:spPr>
        <p:txBody>
          <a:bodyPr anchor="b">
            <a:normAutofit/>
          </a:bodyPr>
          <a:lstStyle/>
          <a:p>
            <a:r>
              <a:rPr lang="da-DK" sz="4200"/>
              <a:t>Synapsen - membrantransportproces</a:t>
            </a:r>
          </a:p>
        </p:txBody>
      </p:sp>
      <p:sp>
        <p:nvSpPr>
          <p:cNvPr id="12" name="Graphic 15">
            <a:extLst>
              <a:ext uri="{FF2B5EF4-FFF2-40B4-BE49-F238E27FC236}">
                <a16:creationId xmlns:a16="http://schemas.microsoft.com/office/drawing/2014/main" id="{B7DA268A-F88C-4936-8401-97C8C98610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71450" y="1229685"/>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2"/>
          </a:solidFill>
          <a:ln w="603" cap="flat">
            <a:noFill/>
            <a:prstDash val="solid"/>
            <a:miter/>
          </a:ln>
        </p:spPr>
        <p:txBody>
          <a:bodyPr rtlCol="0" anchor="ctr"/>
          <a:lstStyle/>
          <a:p>
            <a:endParaRPr lang="en-US"/>
          </a:p>
        </p:txBody>
      </p:sp>
      <p:sp>
        <p:nvSpPr>
          <p:cNvPr id="14" name="Graphic 14">
            <a:extLst>
              <a:ext uri="{FF2B5EF4-FFF2-40B4-BE49-F238E27FC236}">
                <a16:creationId xmlns:a16="http://schemas.microsoft.com/office/drawing/2014/main" id="{2E48EAB8-CD1C-4BF5-A92C-BA11919E6E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030230" y="1458980"/>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2"/>
          </a:solidFill>
          <a:ln w="422" cap="flat">
            <a:noFill/>
            <a:prstDash val="solid"/>
            <a:miter/>
          </a:ln>
        </p:spPr>
        <p:txBody>
          <a:bodyPr rtlCol="0" anchor="ctr"/>
          <a:lstStyle/>
          <a:p>
            <a:endParaRPr lang="en-US"/>
          </a:p>
        </p:txBody>
      </p:sp>
      <p:sp>
        <p:nvSpPr>
          <p:cNvPr id="16" name="Graphic 16">
            <a:extLst>
              <a:ext uri="{FF2B5EF4-FFF2-40B4-BE49-F238E27FC236}">
                <a16:creationId xmlns:a16="http://schemas.microsoft.com/office/drawing/2014/main" id="{F66F957D-AE64-4187-90D7-B24F1CC27F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55910" y="1974124"/>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accent2"/>
          </a:solidFill>
          <a:ln w="610" cap="flat">
            <a:noFill/>
            <a:prstDash val="solid"/>
            <a:miter/>
          </a:ln>
        </p:spPr>
        <p:txBody>
          <a:bodyPr rtlCol="0" anchor="ctr"/>
          <a:lstStyle/>
          <a:p>
            <a:endParaRPr lang="en-US"/>
          </a:p>
        </p:txBody>
      </p:sp>
      <p:sp>
        <p:nvSpPr>
          <p:cNvPr id="3" name="Pladsholder til indhold 2">
            <a:extLst>
              <a:ext uri="{FF2B5EF4-FFF2-40B4-BE49-F238E27FC236}">
                <a16:creationId xmlns:a16="http://schemas.microsoft.com/office/drawing/2014/main" id="{B98BF794-318A-514A-5AB8-EF4C73919E42}"/>
              </a:ext>
            </a:extLst>
          </p:cNvPr>
          <p:cNvSpPr>
            <a:spLocks noGrp="1"/>
          </p:cNvSpPr>
          <p:nvPr>
            <p:ph idx="1"/>
          </p:nvPr>
        </p:nvSpPr>
        <p:spPr>
          <a:xfrm>
            <a:off x="646103" y="3096039"/>
            <a:ext cx="5908007" cy="2888627"/>
          </a:xfrm>
        </p:spPr>
        <p:txBody>
          <a:bodyPr anchor="t">
            <a:normAutofit fontScale="92500" lnSpcReduction="10000"/>
          </a:bodyPr>
          <a:lstStyle/>
          <a:p>
            <a:r>
              <a:rPr lang="da-DK" sz="1800" dirty="0"/>
              <a:t>Det område, hvor to nerveceller møder hinanden og overfører nerveimpulser til hinanden kaldes for </a:t>
            </a:r>
            <a:r>
              <a:rPr lang="da-DK" sz="1800" u="sng" dirty="0">
                <a:highlight>
                  <a:srgbClr val="FFFF00"/>
                </a:highlight>
              </a:rPr>
              <a:t>synapsen.</a:t>
            </a:r>
          </a:p>
          <a:p>
            <a:r>
              <a:rPr lang="da-DK" sz="1800" dirty="0"/>
              <a:t>Det er en kløft mellem to nerveceller, og den består af 2 dele: </a:t>
            </a:r>
          </a:p>
          <a:p>
            <a:pPr lvl="1"/>
            <a:r>
              <a:rPr lang="da-DK" sz="1800" dirty="0"/>
              <a:t>1. Den </a:t>
            </a:r>
            <a:r>
              <a:rPr lang="da-DK" sz="1800" u="sng" dirty="0" err="1">
                <a:highlight>
                  <a:srgbClr val="FFFF00"/>
                </a:highlight>
              </a:rPr>
              <a:t>præsynaptiske</a:t>
            </a:r>
            <a:r>
              <a:rPr lang="da-DK" sz="1800" u="sng" dirty="0">
                <a:highlight>
                  <a:srgbClr val="FFFF00"/>
                </a:highlight>
              </a:rPr>
              <a:t> del </a:t>
            </a:r>
            <a:r>
              <a:rPr lang="da-DK" sz="1800" dirty="0"/>
              <a:t>(afsenderen). </a:t>
            </a:r>
          </a:p>
          <a:p>
            <a:pPr lvl="2"/>
            <a:r>
              <a:rPr lang="da-DK" sz="1600" dirty="0"/>
              <a:t>Her kommer nerveimpulsen fra via transmitterstoffer. </a:t>
            </a:r>
          </a:p>
          <a:p>
            <a:pPr lvl="2"/>
            <a:r>
              <a:rPr lang="da-DK" sz="1600" dirty="0"/>
              <a:t>Transmitterstofferne udsendes til synapsekløften. </a:t>
            </a:r>
          </a:p>
          <a:p>
            <a:pPr lvl="1"/>
            <a:r>
              <a:rPr lang="da-DK" sz="1800" dirty="0"/>
              <a:t>2. Den </a:t>
            </a:r>
            <a:r>
              <a:rPr lang="da-DK" sz="1800" u="sng" dirty="0" err="1">
                <a:highlight>
                  <a:srgbClr val="FFFF00"/>
                </a:highlight>
              </a:rPr>
              <a:t>postsynaptiske</a:t>
            </a:r>
            <a:r>
              <a:rPr lang="da-DK" sz="1800" u="sng" dirty="0">
                <a:highlight>
                  <a:srgbClr val="FFFF00"/>
                </a:highlight>
              </a:rPr>
              <a:t> del </a:t>
            </a:r>
            <a:r>
              <a:rPr lang="da-DK" sz="1800" dirty="0"/>
              <a:t>(modtageren). </a:t>
            </a:r>
          </a:p>
          <a:p>
            <a:pPr lvl="2"/>
            <a:r>
              <a:rPr lang="da-DK" sz="1600" dirty="0"/>
              <a:t>Modtager transmitterstofferne fra synapsekløften, hvor de finder de korrekte receptorer. </a:t>
            </a:r>
          </a:p>
          <a:p>
            <a:r>
              <a:rPr lang="da-DK" sz="2400" dirty="0"/>
              <a:t>Det der foregår er derfor </a:t>
            </a:r>
            <a:r>
              <a:rPr lang="da-DK" sz="2400" dirty="0" err="1"/>
              <a:t>exocytose</a:t>
            </a:r>
            <a:r>
              <a:rPr lang="da-DK" sz="2400" dirty="0"/>
              <a:t>. </a:t>
            </a:r>
          </a:p>
        </p:txBody>
      </p:sp>
      <p:pic>
        <p:nvPicPr>
          <p:cNvPr id="5" name="Billede 4">
            <a:extLst>
              <a:ext uri="{FF2B5EF4-FFF2-40B4-BE49-F238E27FC236}">
                <a16:creationId xmlns:a16="http://schemas.microsoft.com/office/drawing/2014/main" id="{5E7BA0A0-B57D-2519-1FD0-1E47D8577008}"/>
              </a:ext>
            </a:extLst>
          </p:cNvPr>
          <p:cNvPicPr>
            <a:picLocks noChangeAspect="1"/>
          </p:cNvPicPr>
          <p:nvPr/>
        </p:nvPicPr>
        <p:blipFill>
          <a:blip r:embed="rId2"/>
          <a:stretch>
            <a:fillRect/>
          </a:stretch>
        </p:blipFill>
        <p:spPr>
          <a:xfrm>
            <a:off x="6545826" y="873334"/>
            <a:ext cx="5107694" cy="5597472"/>
          </a:xfrm>
          <a:prstGeom prst="rect">
            <a:avLst/>
          </a:prstGeom>
        </p:spPr>
      </p:pic>
      <p:cxnSp>
        <p:nvCxnSpPr>
          <p:cNvPr id="18" name="Straight Connector 17">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0162" y="3610394"/>
            <a:ext cx="0" cy="3238728"/>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10393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19DFA20-B3A6-FF94-17C4-7FA9B48D2110}"/>
              </a:ext>
            </a:extLst>
          </p:cNvPr>
          <p:cNvSpPr>
            <a:spLocks noGrp="1"/>
          </p:cNvSpPr>
          <p:nvPr>
            <p:ph type="title"/>
          </p:nvPr>
        </p:nvSpPr>
        <p:spPr/>
        <p:txBody>
          <a:bodyPr/>
          <a:lstStyle/>
          <a:p>
            <a:r>
              <a:rPr lang="da-DK" dirty="0"/>
              <a:t>Øvelse: Tegn en synapse</a:t>
            </a:r>
          </a:p>
        </p:txBody>
      </p:sp>
      <p:sp>
        <p:nvSpPr>
          <p:cNvPr id="3" name="Pladsholder til indhold 2">
            <a:extLst>
              <a:ext uri="{FF2B5EF4-FFF2-40B4-BE49-F238E27FC236}">
                <a16:creationId xmlns:a16="http://schemas.microsoft.com/office/drawing/2014/main" id="{B1676A3C-2F13-14E4-4249-27D6052C6B68}"/>
              </a:ext>
            </a:extLst>
          </p:cNvPr>
          <p:cNvSpPr>
            <a:spLocks noGrp="1"/>
          </p:cNvSpPr>
          <p:nvPr>
            <p:ph idx="1"/>
          </p:nvPr>
        </p:nvSpPr>
        <p:spPr/>
        <p:txBody>
          <a:bodyPr>
            <a:normAutofit lnSpcReduction="10000"/>
          </a:bodyPr>
          <a:lstStyle/>
          <a:p>
            <a:r>
              <a:rPr lang="da-DK" dirty="0"/>
              <a:t>I sidder i samme makkerpar, men i bytter nu rolle, så den der forklarede bliver tegner og omvendt. </a:t>
            </a:r>
          </a:p>
          <a:p>
            <a:r>
              <a:rPr lang="da-DK" dirty="0"/>
              <a:t>Den ene skal nu forklare tegningen på s. 23, så tegneren kan tegne synapsen ud fra forklaringerne. </a:t>
            </a:r>
          </a:p>
          <a:p>
            <a:r>
              <a:rPr lang="da-DK" dirty="0"/>
              <a:t>Når der er blevet tegnet færdig skal i snakke om følgende begreber og deres funktion: </a:t>
            </a:r>
          </a:p>
          <a:p>
            <a:pPr lvl="1"/>
            <a:r>
              <a:rPr lang="da-DK" dirty="0"/>
              <a:t>Transmitterstof, nerveimpulser, </a:t>
            </a:r>
            <a:r>
              <a:rPr lang="da-DK" dirty="0" err="1"/>
              <a:t>præsynaptisk</a:t>
            </a:r>
            <a:r>
              <a:rPr lang="da-DK" dirty="0"/>
              <a:t> neuron, </a:t>
            </a:r>
            <a:r>
              <a:rPr lang="da-DK" dirty="0" err="1"/>
              <a:t>vesikel</a:t>
            </a:r>
            <a:r>
              <a:rPr lang="da-DK" dirty="0"/>
              <a:t>, synapsekløft, receptorer og </a:t>
            </a:r>
            <a:r>
              <a:rPr lang="da-DK" dirty="0" err="1"/>
              <a:t>postsynaptisk</a:t>
            </a:r>
            <a:r>
              <a:rPr lang="da-DK" dirty="0"/>
              <a:t> neuron. </a:t>
            </a:r>
          </a:p>
          <a:p>
            <a:r>
              <a:rPr lang="da-DK" dirty="0"/>
              <a:t>Billedet der er tegnet skal op i elevfeedback til slut i timen</a:t>
            </a:r>
          </a:p>
        </p:txBody>
      </p:sp>
    </p:spTree>
    <p:extLst>
      <p:ext uri="{BB962C8B-B14F-4D97-AF65-F5344CB8AC3E}">
        <p14:creationId xmlns:p14="http://schemas.microsoft.com/office/powerpoint/2010/main" val="29545511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9CD9EE2-1FB1-DF44-4B92-F4FE1F004642}"/>
              </a:ext>
            </a:extLst>
          </p:cNvPr>
          <p:cNvSpPr>
            <a:spLocks noGrp="1"/>
          </p:cNvSpPr>
          <p:nvPr>
            <p:ph type="title"/>
          </p:nvPr>
        </p:nvSpPr>
        <p:spPr/>
        <p:txBody>
          <a:bodyPr/>
          <a:lstStyle/>
          <a:p>
            <a:r>
              <a:rPr lang="da-DK" dirty="0" err="1"/>
              <a:t>Gliaceller</a:t>
            </a:r>
            <a:endParaRPr lang="da-DK" dirty="0"/>
          </a:p>
        </p:txBody>
      </p:sp>
      <p:sp>
        <p:nvSpPr>
          <p:cNvPr id="3" name="Pladsholder til indhold 2">
            <a:extLst>
              <a:ext uri="{FF2B5EF4-FFF2-40B4-BE49-F238E27FC236}">
                <a16:creationId xmlns:a16="http://schemas.microsoft.com/office/drawing/2014/main" id="{BD0E318A-CD21-D540-DFCF-4B59A8DAA1B8}"/>
              </a:ext>
            </a:extLst>
          </p:cNvPr>
          <p:cNvSpPr>
            <a:spLocks noGrp="1"/>
          </p:cNvSpPr>
          <p:nvPr>
            <p:ph idx="1"/>
          </p:nvPr>
        </p:nvSpPr>
        <p:spPr/>
        <p:txBody>
          <a:bodyPr>
            <a:normAutofit fontScale="85000" lnSpcReduction="20000"/>
          </a:bodyPr>
          <a:lstStyle/>
          <a:p>
            <a:r>
              <a:rPr lang="da-DK" dirty="0"/>
              <a:t>En </a:t>
            </a:r>
            <a:r>
              <a:rPr lang="da-DK" dirty="0" err="1"/>
              <a:t>gliacelles</a:t>
            </a:r>
            <a:r>
              <a:rPr lang="da-DK" dirty="0"/>
              <a:t> funktion er afhængig af, hvor de findes henne i nervesystemet. </a:t>
            </a:r>
          </a:p>
          <a:p>
            <a:r>
              <a:rPr lang="da-DK" dirty="0"/>
              <a:t>Hvirveldyr har en stor mængde </a:t>
            </a:r>
            <a:r>
              <a:rPr lang="da-DK" dirty="0" err="1"/>
              <a:t>myeliniserede</a:t>
            </a:r>
            <a:r>
              <a:rPr lang="da-DK" dirty="0"/>
              <a:t> neuroner, og det har hvirvelløse dyr ikke (de har stort set ingen). </a:t>
            </a:r>
          </a:p>
          <a:p>
            <a:pPr marL="514350" indent="-514350">
              <a:buAutoNum type="arabicPeriod"/>
            </a:pPr>
            <a:r>
              <a:rPr lang="da-DK" u="sng" dirty="0" err="1">
                <a:highlight>
                  <a:srgbClr val="FFFF00"/>
                </a:highlight>
              </a:rPr>
              <a:t>Myelinceller</a:t>
            </a:r>
            <a:r>
              <a:rPr lang="da-DK" u="sng" dirty="0">
                <a:highlight>
                  <a:srgbClr val="FFFF00"/>
                </a:highlight>
              </a:rPr>
              <a:t>/</a:t>
            </a:r>
            <a:r>
              <a:rPr lang="da-DK" u="sng" dirty="0" err="1">
                <a:highlight>
                  <a:srgbClr val="FFFF00"/>
                </a:highlight>
              </a:rPr>
              <a:t>myelinskeder</a:t>
            </a:r>
            <a:r>
              <a:rPr lang="da-DK" u="sng" dirty="0">
                <a:highlight>
                  <a:srgbClr val="FFFF00"/>
                </a:highlight>
              </a:rPr>
              <a:t>: </a:t>
            </a:r>
            <a:r>
              <a:rPr lang="da-DK" dirty="0"/>
              <a:t>Er fedtholdige og er svøbt rundt om </a:t>
            </a:r>
            <a:r>
              <a:rPr lang="da-DK" dirty="0" err="1"/>
              <a:t>aksonet</a:t>
            </a:r>
            <a:r>
              <a:rPr lang="da-DK" dirty="0"/>
              <a:t> i en proces der kaldes for </a:t>
            </a:r>
            <a:r>
              <a:rPr lang="da-DK" dirty="0" err="1"/>
              <a:t>myelinisering</a:t>
            </a:r>
            <a:r>
              <a:rPr lang="da-DK" dirty="0"/>
              <a:t>. Når de hedder </a:t>
            </a:r>
            <a:r>
              <a:rPr lang="da-DK" dirty="0" err="1"/>
              <a:t>myelinskeder</a:t>
            </a:r>
            <a:r>
              <a:rPr lang="da-DK" dirty="0"/>
              <a:t> virker de som isolering, der øger impulshastigheden. </a:t>
            </a:r>
          </a:p>
          <a:p>
            <a:pPr marL="514350" indent="-514350">
              <a:buAutoNum type="arabicPeriod"/>
            </a:pPr>
            <a:r>
              <a:rPr lang="da-DK" u="sng" dirty="0">
                <a:highlight>
                  <a:srgbClr val="FFFF00"/>
                </a:highlight>
              </a:rPr>
              <a:t>Blod-hjernebarriereren: </a:t>
            </a:r>
            <a:r>
              <a:rPr lang="da-DK" dirty="0" err="1"/>
              <a:t>Gliaceller</a:t>
            </a:r>
            <a:r>
              <a:rPr lang="da-DK" dirty="0"/>
              <a:t> i hjernen og de fungerer som et filter, som forhindrer skadelige stoffer i at komme ind fra blod til hjernen. </a:t>
            </a:r>
          </a:p>
          <a:p>
            <a:pPr marL="514350" indent="-514350">
              <a:buAutoNum type="arabicPeriod"/>
            </a:pPr>
            <a:r>
              <a:rPr lang="da-DK" u="sng" dirty="0" err="1">
                <a:highlight>
                  <a:srgbClr val="FFFF00"/>
                </a:highlight>
              </a:rPr>
              <a:t>Mikrogliaceller</a:t>
            </a:r>
            <a:r>
              <a:rPr lang="da-DK" u="sng" dirty="0">
                <a:highlight>
                  <a:srgbClr val="FFFF00"/>
                </a:highlight>
              </a:rPr>
              <a:t>: </a:t>
            </a:r>
            <a:r>
              <a:rPr lang="da-DK" dirty="0"/>
              <a:t>Findes i immunforsvaret og de fjerner defekte celler og fremmede stoffer. </a:t>
            </a:r>
          </a:p>
          <a:p>
            <a:pPr marL="514350" indent="-514350">
              <a:buAutoNum type="arabicPeriod"/>
            </a:pPr>
            <a:endParaRPr lang="da-DK" dirty="0"/>
          </a:p>
          <a:p>
            <a:pPr marL="514350" indent="-514350">
              <a:buAutoNum type="arabicPeriod"/>
            </a:pPr>
            <a:endParaRPr lang="da-DK" dirty="0"/>
          </a:p>
        </p:txBody>
      </p:sp>
    </p:spTree>
    <p:extLst>
      <p:ext uri="{BB962C8B-B14F-4D97-AF65-F5344CB8AC3E}">
        <p14:creationId xmlns:p14="http://schemas.microsoft.com/office/powerpoint/2010/main" val="4451961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3559E23-0100-AE53-890E-2D9356EF2B53}"/>
              </a:ext>
            </a:extLst>
          </p:cNvPr>
          <p:cNvSpPr>
            <a:spLocks noGrp="1"/>
          </p:cNvSpPr>
          <p:nvPr>
            <p:ph type="title"/>
          </p:nvPr>
        </p:nvSpPr>
        <p:spPr/>
        <p:txBody>
          <a:bodyPr/>
          <a:lstStyle/>
          <a:p>
            <a:r>
              <a:rPr lang="da-DK" dirty="0"/>
              <a:t>Nervecellers iongennemtrængelighed</a:t>
            </a:r>
          </a:p>
        </p:txBody>
      </p:sp>
      <p:sp>
        <p:nvSpPr>
          <p:cNvPr id="3" name="Pladsholder til indhold 2">
            <a:extLst>
              <a:ext uri="{FF2B5EF4-FFF2-40B4-BE49-F238E27FC236}">
                <a16:creationId xmlns:a16="http://schemas.microsoft.com/office/drawing/2014/main" id="{90826BDD-CB6A-4EBF-BB1D-BD5A823219EA}"/>
              </a:ext>
            </a:extLst>
          </p:cNvPr>
          <p:cNvSpPr>
            <a:spLocks noGrp="1"/>
          </p:cNvSpPr>
          <p:nvPr>
            <p:ph idx="1"/>
          </p:nvPr>
        </p:nvSpPr>
        <p:spPr/>
        <p:txBody>
          <a:bodyPr>
            <a:normAutofit fontScale="92500" lnSpcReduction="10000"/>
          </a:bodyPr>
          <a:lstStyle/>
          <a:p>
            <a:r>
              <a:rPr lang="da-DK" dirty="0"/>
              <a:t>En nerveimpuls består dels af et elektrisk signal og dels et kemisk signal. </a:t>
            </a:r>
          </a:p>
          <a:p>
            <a:pPr lvl="1"/>
            <a:r>
              <a:rPr lang="da-DK" dirty="0"/>
              <a:t>Det elektriske signal: kan opstå fordi der er en spændingsforskel igennem </a:t>
            </a:r>
            <a:r>
              <a:rPr lang="da-DK" dirty="0" err="1"/>
              <a:t>neuronens</a:t>
            </a:r>
            <a:r>
              <a:rPr lang="da-DK" dirty="0"/>
              <a:t> membran.  Dette skyldes en forskel i ionkoncentrationen inden i og uden for neuronet. </a:t>
            </a:r>
          </a:p>
          <a:p>
            <a:pPr lvl="1"/>
            <a:r>
              <a:rPr lang="da-DK" dirty="0"/>
              <a:t>Det kemiske signal: Molekyler og transmitterstoffer. </a:t>
            </a:r>
          </a:p>
          <a:p>
            <a:r>
              <a:rPr lang="da-DK" dirty="0"/>
              <a:t>Alle molekyler, inklusiv ioner, har </a:t>
            </a:r>
            <a:r>
              <a:rPr lang="da-DK" dirty="0" err="1"/>
              <a:t>egenbevægelser</a:t>
            </a:r>
            <a:r>
              <a:rPr lang="da-DK" dirty="0"/>
              <a:t> og over tid betyder det, at de vil fordele sig ligeligt på hver side af den semipermeable membran, hvis denne tillader det. </a:t>
            </a:r>
          </a:p>
          <a:p>
            <a:r>
              <a:rPr lang="da-DK" dirty="0"/>
              <a:t>Det er dog meget forskelligt, hvilke ioner der kan komme nemt igennem og hvilke der ikke kan. </a:t>
            </a:r>
          </a:p>
        </p:txBody>
      </p:sp>
    </p:spTree>
    <p:extLst>
      <p:ext uri="{BB962C8B-B14F-4D97-AF65-F5344CB8AC3E}">
        <p14:creationId xmlns:p14="http://schemas.microsoft.com/office/powerpoint/2010/main" val="12904191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6CBE5D4-2374-5141-BED2-07E606DFB538}"/>
              </a:ext>
            </a:extLst>
          </p:cNvPr>
          <p:cNvSpPr>
            <a:spLocks noGrp="1"/>
          </p:cNvSpPr>
          <p:nvPr>
            <p:ph type="title"/>
          </p:nvPr>
        </p:nvSpPr>
        <p:spPr/>
        <p:txBody>
          <a:bodyPr/>
          <a:lstStyle/>
          <a:p>
            <a:r>
              <a:rPr lang="da-DK" dirty="0"/>
              <a:t>Ionkanaler</a:t>
            </a:r>
          </a:p>
        </p:txBody>
      </p:sp>
      <p:sp>
        <p:nvSpPr>
          <p:cNvPr id="3" name="Pladsholder til indhold 2">
            <a:extLst>
              <a:ext uri="{FF2B5EF4-FFF2-40B4-BE49-F238E27FC236}">
                <a16:creationId xmlns:a16="http://schemas.microsoft.com/office/drawing/2014/main" id="{7A798AAC-3EBF-340D-4314-181B8B51CF39}"/>
              </a:ext>
            </a:extLst>
          </p:cNvPr>
          <p:cNvSpPr>
            <a:spLocks noGrp="1"/>
          </p:cNvSpPr>
          <p:nvPr>
            <p:ph idx="1"/>
          </p:nvPr>
        </p:nvSpPr>
        <p:spPr/>
        <p:txBody>
          <a:bodyPr>
            <a:normAutofit fontScale="92500" lnSpcReduction="20000"/>
          </a:bodyPr>
          <a:lstStyle/>
          <a:p>
            <a:r>
              <a:rPr lang="da-DK" u="sng" dirty="0">
                <a:highlight>
                  <a:srgbClr val="FFFF00"/>
                </a:highlight>
              </a:rPr>
              <a:t>Ionkanaler: </a:t>
            </a:r>
            <a:r>
              <a:rPr lang="da-DK" dirty="0"/>
              <a:t>Kan ses som en dør/port, hvor ioner kan slippe igennem. Ionerne vil flytte fra den høje koncentration mod den lave for at skabe ligevægt. Denne proces kaldes for </a:t>
            </a:r>
            <a:r>
              <a:rPr lang="da-DK" u="sng" dirty="0">
                <a:highlight>
                  <a:srgbClr val="FFFF00"/>
                </a:highlight>
              </a:rPr>
              <a:t>faciliteret diffusion</a:t>
            </a:r>
            <a:r>
              <a:rPr lang="da-DK" dirty="0"/>
              <a:t>. </a:t>
            </a:r>
          </a:p>
          <a:p>
            <a:r>
              <a:rPr lang="da-DK" dirty="0"/>
              <a:t>4 typer ionkanaler: </a:t>
            </a:r>
          </a:p>
          <a:p>
            <a:pPr lvl="1"/>
            <a:r>
              <a:rPr lang="da-DK" u="sng" dirty="0">
                <a:highlight>
                  <a:srgbClr val="FFFF00"/>
                </a:highlight>
              </a:rPr>
              <a:t>1. Lækagekanaler </a:t>
            </a:r>
            <a:r>
              <a:rPr lang="da-DK" dirty="0"/>
              <a:t>– altid åbne. Findes overalt i neuronets membran. Vigtig for hvilemembranpotentialet. </a:t>
            </a:r>
          </a:p>
          <a:p>
            <a:pPr lvl="1"/>
            <a:r>
              <a:rPr lang="da-DK" u="sng" dirty="0">
                <a:highlight>
                  <a:srgbClr val="FFFF00"/>
                </a:highlight>
              </a:rPr>
              <a:t>2. </a:t>
            </a:r>
            <a:r>
              <a:rPr lang="da-DK" u="sng" dirty="0" err="1">
                <a:highlight>
                  <a:srgbClr val="FFFF00"/>
                </a:highlight>
              </a:rPr>
              <a:t>Spændingsstytrede</a:t>
            </a:r>
            <a:r>
              <a:rPr lang="da-DK" u="sng" dirty="0">
                <a:highlight>
                  <a:srgbClr val="FFFF00"/>
                </a:highlight>
              </a:rPr>
              <a:t> kanaler </a:t>
            </a:r>
            <a:r>
              <a:rPr lang="da-DK" dirty="0"/>
              <a:t>– åbnes kort, når der sker ændring i spændingen igennem nervecellemembranen, fx langs </a:t>
            </a:r>
            <a:r>
              <a:rPr lang="da-DK" dirty="0" err="1"/>
              <a:t>aksonet</a:t>
            </a:r>
            <a:r>
              <a:rPr lang="da-DK" dirty="0"/>
              <a:t>. </a:t>
            </a:r>
          </a:p>
          <a:p>
            <a:pPr lvl="1"/>
            <a:r>
              <a:rPr lang="da-DK" u="sng" dirty="0">
                <a:highlight>
                  <a:srgbClr val="FFFF00"/>
                </a:highlight>
              </a:rPr>
              <a:t>3. Receptorstyrede kanaler </a:t>
            </a:r>
            <a:r>
              <a:rPr lang="da-DK" dirty="0"/>
              <a:t>– åbnes når receptoren aktiveres af et nervesignalstof (transmitterstof). </a:t>
            </a:r>
          </a:p>
          <a:p>
            <a:pPr lvl="1"/>
            <a:r>
              <a:rPr lang="da-DK" u="sng" dirty="0">
                <a:highlight>
                  <a:srgbClr val="FFFF00"/>
                </a:highlight>
              </a:rPr>
              <a:t>4. Strækaktiverede kanaler </a:t>
            </a:r>
            <a:r>
              <a:rPr lang="da-DK" dirty="0"/>
              <a:t>– åbnes ved tryk, stræk eller temperaturændringer fx sanseceller. </a:t>
            </a:r>
          </a:p>
        </p:txBody>
      </p:sp>
    </p:spTree>
    <p:extLst>
      <p:ext uri="{BB962C8B-B14F-4D97-AF65-F5344CB8AC3E}">
        <p14:creationId xmlns:p14="http://schemas.microsoft.com/office/powerpoint/2010/main" val="2830495450"/>
      </p:ext>
    </p:extLst>
  </p:cSld>
  <p:clrMapOvr>
    <a:masterClrMapping/>
  </p:clrMapOvr>
</p:sld>
</file>

<file path=ppt/theme/theme1.xml><?xml version="1.0" encoding="utf-8"?>
<a:theme xmlns:a="http://schemas.openxmlformats.org/drawingml/2006/main" name="GradientVTI">
  <a:themeElements>
    <a:clrScheme name="Office">
      <a:dk1>
        <a:srgbClr val="000000"/>
      </a:dk1>
      <a:lt1>
        <a:srgbClr val="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Univers">
      <a:majorFont>
        <a:latin typeface="Gill Sans Nova"/>
        <a:ea typeface=""/>
        <a:cs typeface=""/>
      </a:majorFont>
      <a:minorFont>
        <a:latin typeface="Gill Sans Nov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GradientVTI" id="{605F9078-86F9-4258-A3E1-F8EFF02AE8CC}" vid="{4848699B-BB01-41E3-9EC4-3D97DFE5292B}"/>
    </a:ext>
  </a:extLst>
</a:theme>
</file>

<file path=docProps/app.xml><?xml version="1.0" encoding="utf-8"?>
<Properties xmlns="http://schemas.openxmlformats.org/officeDocument/2006/extended-properties" xmlns:vt="http://schemas.openxmlformats.org/officeDocument/2006/docPropsVTypes">
  <TotalTime>1897</TotalTime>
  <Words>1092</Words>
  <Application>Microsoft Office PowerPoint</Application>
  <PresentationFormat>Widescreen</PresentationFormat>
  <Paragraphs>85</Paragraphs>
  <Slides>15</Slides>
  <Notes>0</Notes>
  <HiddenSlides>0</HiddenSlides>
  <MMClips>0</MMClips>
  <ScaleCrop>false</ScaleCrop>
  <HeadingPairs>
    <vt:vector size="6" baseType="variant">
      <vt:variant>
        <vt:lpstr>Benyttede skrifttyper</vt:lpstr>
      </vt:variant>
      <vt:variant>
        <vt:i4>3</vt:i4>
      </vt:variant>
      <vt:variant>
        <vt:lpstr>Tema</vt:lpstr>
      </vt:variant>
      <vt:variant>
        <vt:i4>1</vt:i4>
      </vt:variant>
      <vt:variant>
        <vt:lpstr>Slidetitler</vt:lpstr>
      </vt:variant>
      <vt:variant>
        <vt:i4>15</vt:i4>
      </vt:variant>
    </vt:vector>
  </HeadingPairs>
  <TitlesOfParts>
    <vt:vector size="19" baseType="lpstr">
      <vt:lpstr>Arial</vt:lpstr>
      <vt:lpstr>Calibri</vt:lpstr>
      <vt:lpstr>Gill Sans Nova</vt:lpstr>
      <vt:lpstr>GradientVTI</vt:lpstr>
      <vt:lpstr>Nervecellers opbygning</vt:lpstr>
      <vt:lpstr>Dagens program</vt:lpstr>
      <vt:lpstr>Neuroner </vt:lpstr>
      <vt:lpstr>Øvelse: Tegn en neuron</vt:lpstr>
      <vt:lpstr>Synapsen - membrantransportproces</vt:lpstr>
      <vt:lpstr>Øvelse: Tegn en synapse</vt:lpstr>
      <vt:lpstr>Gliaceller</vt:lpstr>
      <vt:lpstr>Nervecellers iongennemtrængelighed</vt:lpstr>
      <vt:lpstr>Ionkanaler</vt:lpstr>
      <vt:lpstr>Øvelse: mærk jeres nerveceller</vt:lpstr>
      <vt:lpstr>Ionkanaler og depolariseing</vt:lpstr>
      <vt:lpstr>Øvelse: Tegn en spændingsstyret ionkanal </vt:lpstr>
      <vt:lpstr>PowerPoint-præsentation</vt:lpstr>
      <vt:lpstr>Ionpumper</vt:lpstr>
      <vt:lpstr>Ionpumper: Natrium/kalium-pumpen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Nervecellers opbygning</dc:title>
  <dc:creator>Taia Varberg</dc:creator>
  <cp:lastModifiedBy>Taia Varberg</cp:lastModifiedBy>
  <cp:revision>9</cp:revision>
  <dcterms:created xsi:type="dcterms:W3CDTF">2023-11-08T12:14:47Z</dcterms:created>
  <dcterms:modified xsi:type="dcterms:W3CDTF">2024-09-20T06:00:38Z</dcterms:modified>
</cp:coreProperties>
</file>