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2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606F01-B57D-92F3-C3E0-A0680E6483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6DFB1C66-0879-CA13-8FBD-8177F01491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0EC76EA-E0EC-0024-4977-6F3CB5DDB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46901-6451-413D-B860-49EDDEA05C56}" type="datetimeFigureOut">
              <a:rPr lang="da-DK" smtClean="0"/>
              <a:t>28-08-2024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41BD359-2611-B43F-88B0-81D231799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1926BE8-80FF-EC30-8398-84B0B44C7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C09CD-C690-4984-B662-8BF79AFF13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01117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72C7C5-C5CF-E4D4-83A7-1C1FFD88F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4292F7A8-4552-2A57-C67F-29857B8DC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0A16752-C475-BA1B-D495-ED02CBF12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46901-6451-413D-B860-49EDDEA05C56}" type="datetimeFigureOut">
              <a:rPr lang="da-DK" smtClean="0"/>
              <a:t>28-08-2024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6BD86B6-F061-849A-5BE9-7F8FD2B4D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A340BB3-5452-775A-EDCD-C6D6FF6B8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C09CD-C690-4984-B662-8BF79AFF13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48596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25CC3214-DA63-7807-AD96-2304355D51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0525E03A-B7E0-08BC-1A2B-DA36E23E44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D2E443B-EA77-9F9F-9CAC-26761EDDE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46901-6451-413D-B860-49EDDEA05C56}" type="datetimeFigureOut">
              <a:rPr lang="da-DK" smtClean="0"/>
              <a:t>28-08-2024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00F8D2B-46E6-1699-3E6D-EE66F9660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0A06951-3BEF-7B65-4ECF-13CBE908C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C09CD-C690-4984-B662-8BF79AFF13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32279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F67BF4-5BD7-B1C8-9AEF-2A3DF276A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68F56A5-B88D-8A8D-3436-7B8960E44E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804DBE2-126A-DF8A-1C41-8BE584C0F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46901-6451-413D-B860-49EDDEA05C56}" type="datetimeFigureOut">
              <a:rPr lang="da-DK" smtClean="0"/>
              <a:t>28-08-2024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DAFF14D-B1BC-AB9B-F5C9-E37CEF948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D8A8101-56E5-1634-476F-0F1D0EABA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C09CD-C690-4984-B662-8BF79AFF13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22841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601104-0F59-DC96-F479-C901E9734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C8EDA08-DA40-5A4B-B348-67514A5C8F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DE9B7BA-ABAC-8B3A-9842-96519D690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46901-6451-413D-B860-49EDDEA05C56}" type="datetimeFigureOut">
              <a:rPr lang="da-DK" smtClean="0"/>
              <a:t>28-08-2024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58E4464-54CA-B41B-039E-D7CC3C4A1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C23EC32-E0E8-CE04-2C77-E5E785722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C09CD-C690-4984-B662-8BF79AFF13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36822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8A2576-50D7-39BC-388A-8B05BCAFD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8A944C8-C503-5DCC-9307-56FF74E873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F440662C-2162-5051-BFA6-CB0F66389E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B7B8946-9E84-C894-43D1-5F150E72D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46901-6451-413D-B860-49EDDEA05C56}" type="datetimeFigureOut">
              <a:rPr lang="da-DK" smtClean="0"/>
              <a:t>28-08-2024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B3D1CC4-4989-A4EA-A15C-5728DC9EB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AA3E7F1-0519-AD18-6FA3-6C4B7650A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C09CD-C690-4984-B662-8BF79AFF13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01197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7889D5-A352-3C08-97E9-5D69DA4F8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95F8FCA-25F1-D395-E976-4C93516DEC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26219B56-C15B-3196-DD5E-91A6A4077C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583C2C4F-22C5-BFD8-F2E4-AEA7B1BCEB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29BE6B6A-D783-2C62-1A71-065DD64875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F4484319-D3A7-77A1-E7B8-1A8F4B60A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46901-6451-413D-B860-49EDDEA05C56}" type="datetimeFigureOut">
              <a:rPr lang="da-DK" smtClean="0"/>
              <a:t>28-08-2024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32EC189C-A379-39A1-6DC0-8780A8787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36DCED1C-E217-0304-5960-F83059BEE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C09CD-C690-4984-B662-8BF79AFF13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66419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DE6192-3B41-F374-6DFB-1FEF3BF0E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7C49BA30-F26E-191B-9872-EE32FB81A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46901-6451-413D-B860-49EDDEA05C56}" type="datetimeFigureOut">
              <a:rPr lang="da-DK" smtClean="0"/>
              <a:t>28-08-2024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24ECE213-B1CE-38FC-19D0-0BBDF8A63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2123CC7E-7C2B-1D1D-A5DD-DD56DD69E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C09CD-C690-4984-B662-8BF79AFF13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2865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A76C826A-BCD5-C2AB-7CFF-089C12867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46901-6451-413D-B860-49EDDEA05C56}" type="datetimeFigureOut">
              <a:rPr lang="da-DK" smtClean="0"/>
              <a:t>28-08-2024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94DE66EB-8335-5566-CA90-6AAED6B48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C2747927-5E18-4C13-A852-88E1FCD7C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C09CD-C690-4984-B662-8BF79AFF13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47347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95A728-8CEC-6A16-48A3-A6EC20AC9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DF509FB-581E-F83E-3B10-8F37A00245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E339FA4D-13F9-C7D0-0F06-270F6FF8FA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411D2E3-A5E1-184B-F333-6459B8481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46901-6451-413D-B860-49EDDEA05C56}" type="datetimeFigureOut">
              <a:rPr lang="da-DK" smtClean="0"/>
              <a:t>28-08-2024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00599B9-2CB8-B3FC-8B05-F4B7337F6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57C8AAE-71BD-CFF0-5569-57B00B21E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C09CD-C690-4984-B662-8BF79AFF13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00058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00588F-3C86-7EBD-1C52-FA1A65726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C227A84E-D9BF-12AD-C61C-B22443E03E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74E80D86-F09F-C591-69AC-67ABB0A756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21C1ED9-BC03-D898-E135-48EAF16CF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46901-6451-413D-B860-49EDDEA05C56}" type="datetimeFigureOut">
              <a:rPr lang="da-DK" smtClean="0"/>
              <a:t>28-08-2024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47535D6-5C4B-90E4-9330-49B492DCF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69E1228B-8ADC-11C0-BA7E-F4299FB40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C09CD-C690-4984-B662-8BF79AFF13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33615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458DF40C-476D-EC78-8613-97C9EED06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8F3E5F08-9771-8C1B-4246-91D9C2C386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81847EA-16D5-9308-5BF3-A48C4E3249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A46901-6451-413D-B860-49EDDEA05C56}" type="datetimeFigureOut">
              <a:rPr lang="da-DK" smtClean="0"/>
              <a:t>28-08-2024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83F8133-A019-CD78-4772-7423EA6B32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EBCACAE-2E58-B98D-68FC-4B0DB9C4BB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2C09CD-C690-4984-B662-8BF79AFF13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8543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352BB9-F911-5CFA-43C5-ED43DC6735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Antibiotikaforsøg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13BA2F22-D519-F2FA-94D1-E1D53A7255D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Resistens, sygdom og virkning </a:t>
            </a:r>
          </a:p>
        </p:txBody>
      </p:sp>
    </p:spTree>
    <p:extLst>
      <p:ext uri="{BB962C8B-B14F-4D97-AF65-F5344CB8AC3E}">
        <p14:creationId xmlns:p14="http://schemas.microsoft.com/office/powerpoint/2010/main" val="33145501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3C5117-9485-F36E-39D7-DD5642FD2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Plasmidoverførelse mellem bakterier</a:t>
            </a:r>
          </a:p>
        </p:txBody>
      </p:sp>
      <p:pic>
        <p:nvPicPr>
          <p:cNvPr id="4" name="Pladsholder til indhold 3">
            <a:extLst>
              <a:ext uri="{FF2B5EF4-FFF2-40B4-BE49-F238E27FC236}">
                <a16:creationId xmlns:a16="http://schemas.microsoft.com/office/drawing/2014/main" id="{AEC8D0FE-D567-75E1-1DCA-CAA6EEDC054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105453"/>
            <a:ext cx="10515600" cy="3791682"/>
          </a:xfrm>
          <a:prstGeom prst="rect">
            <a:avLst/>
          </a:prstGeom>
          <a:noFill/>
          <a:ln w="9525" cmpd="sng">
            <a:solidFill>
              <a:srgbClr val="4F81BD"/>
            </a:solidFill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9828428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BBABA8-442E-1304-5B58-6A5B9EB63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Sikkerhed – vigtigt.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9CE44CF-6C05-7CFA-E76F-EE1492E07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Når vi arbejder med bakterier, så er det vigtigt at man er rolig, holder orden på sagerne og har styr på, hvor man placerer de redskaber man arbejder med. </a:t>
            </a:r>
          </a:p>
          <a:p>
            <a:r>
              <a:rPr lang="da-DK" dirty="0"/>
              <a:t>Vi bruger kitler, handsker og har håret sat op (hvis man har langt hår). </a:t>
            </a:r>
          </a:p>
          <a:p>
            <a:r>
              <a:rPr lang="da-DK" dirty="0"/>
              <a:t>Vi arbejder i små stationer med mellemrum mellem hver gruppe, som ikke er større end 3 personer (deraf 4 grupper af 3 personer)</a:t>
            </a:r>
          </a:p>
          <a:p>
            <a:r>
              <a:rPr lang="da-DK" dirty="0"/>
              <a:t>Når vi er færdige med noget, som har rørt ved bakterier, så skal det steriliseres ved </a:t>
            </a:r>
            <a:r>
              <a:rPr lang="da-DK" dirty="0" err="1"/>
              <a:t>ethanol</a:t>
            </a:r>
            <a:r>
              <a:rPr lang="da-DK" dirty="0"/>
              <a:t> og brændes af (hvis det kan det). Ellers dumpes det ned i et bægerglas med </a:t>
            </a:r>
            <a:r>
              <a:rPr lang="da-DK" dirty="0" err="1"/>
              <a:t>ethanol</a:t>
            </a:r>
            <a:r>
              <a:rPr lang="da-DK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755035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59761E-68E7-4B88-C112-0ACB8D31F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Form jeres grupper på max 3 personer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448CD2E-6997-9DAF-948B-1748D73E49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Find sammen i grupper på 3 personer. </a:t>
            </a:r>
          </a:p>
          <a:p>
            <a:r>
              <a:rPr lang="da-DK" dirty="0"/>
              <a:t>Sæt jer sammen og gå fremgangsmetoden igennem. </a:t>
            </a:r>
          </a:p>
          <a:p>
            <a:r>
              <a:rPr lang="da-DK" dirty="0"/>
              <a:t>Gå ud og hent en kittel og har papir og blyant klar (i får en udprintet forsøgsvejledning)</a:t>
            </a:r>
          </a:p>
          <a:p>
            <a:r>
              <a:rPr lang="da-DK" dirty="0"/>
              <a:t>Jeg demonstrerer hvordan man </a:t>
            </a:r>
            <a:r>
              <a:rPr lang="da-DK" dirty="0" err="1"/>
              <a:t>udplader</a:t>
            </a:r>
            <a:r>
              <a:rPr lang="da-DK" dirty="0"/>
              <a:t> en bakteriekultur og hvordan man tegner på agarpladen. </a:t>
            </a:r>
          </a:p>
          <a:p>
            <a:r>
              <a:rPr lang="da-DK" dirty="0"/>
              <a:t>Når alt dette er gjort, så starter grupperne langsomt med at </a:t>
            </a:r>
            <a:r>
              <a:rPr lang="da-DK" dirty="0" err="1"/>
              <a:t>udplade</a:t>
            </a:r>
            <a:r>
              <a:rPr lang="da-DK" dirty="0"/>
              <a:t> bakterierne på to stationer (en til E-coli og en til </a:t>
            </a:r>
            <a:r>
              <a:rPr lang="da-DK" dirty="0" err="1"/>
              <a:t>Bacillus</a:t>
            </a:r>
            <a:r>
              <a:rPr lang="da-DK" dirty="0"/>
              <a:t> </a:t>
            </a:r>
            <a:r>
              <a:rPr lang="da-DK" dirty="0" err="1"/>
              <a:t>Subtilus</a:t>
            </a:r>
            <a:r>
              <a:rPr lang="da-DK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98606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9FF881-BA34-FA0B-2946-66717D77C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Udfør forsøget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2154D26-FAD2-C30C-8392-5863F9B10B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Notér hvad I gør. </a:t>
            </a:r>
          </a:p>
          <a:p>
            <a:r>
              <a:rPr lang="da-DK" dirty="0"/>
              <a:t>Dokumentér det med kamera. </a:t>
            </a:r>
          </a:p>
          <a:p>
            <a:r>
              <a:rPr lang="da-DK" dirty="0"/>
              <a:t>I skal bruge resten af modulet på at lave journalen, da I kan komme op i den til eksamen. </a:t>
            </a:r>
          </a:p>
          <a:p>
            <a:r>
              <a:rPr lang="da-DK" dirty="0"/>
              <a:t>I får løbende hjælp og jeg sætter den til 1 elevtime på Lectio til fredag eftermiddag, da I kan få hjælp af mig til at læse den igennem. </a:t>
            </a:r>
          </a:p>
        </p:txBody>
      </p:sp>
    </p:spTree>
    <p:extLst>
      <p:ext uri="{BB962C8B-B14F-4D97-AF65-F5344CB8AC3E}">
        <p14:creationId xmlns:p14="http://schemas.microsoft.com/office/powerpoint/2010/main" val="4084266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56E388-8047-D020-10D7-F82B4DCE1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Dagens plan til forsøg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DAC26BD-132C-A78D-4F06-C3C274E1A9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Introduktion til forsøget ved tavlen </a:t>
            </a:r>
          </a:p>
          <a:p>
            <a:r>
              <a:rPr lang="da-DK" dirty="0"/>
              <a:t>Sikkerhed når man arbejder med bakterier</a:t>
            </a:r>
          </a:p>
          <a:p>
            <a:r>
              <a:rPr lang="da-DK" dirty="0"/>
              <a:t>Demonstration af </a:t>
            </a:r>
            <a:r>
              <a:rPr lang="da-DK" dirty="0" err="1"/>
              <a:t>udpladning</a:t>
            </a:r>
            <a:r>
              <a:rPr lang="da-DK" dirty="0"/>
              <a:t> af bakterier på agarplade</a:t>
            </a:r>
          </a:p>
          <a:p>
            <a:r>
              <a:rPr lang="da-DK" dirty="0"/>
              <a:t>Forsøg startes i de mindre grupper </a:t>
            </a:r>
          </a:p>
        </p:txBody>
      </p:sp>
    </p:spTree>
    <p:extLst>
      <p:ext uri="{BB962C8B-B14F-4D97-AF65-F5344CB8AC3E}">
        <p14:creationId xmlns:p14="http://schemas.microsoft.com/office/powerpoint/2010/main" val="3831953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0ABC69-5481-9E2D-053B-3A72E562B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Introduktion til forsøget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73A40B9-1221-81B3-1348-AB6AE59004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Bakterier og virus gør os syge, og derfor er det vigtigt, at I har styr på, hvordan vi også helbreder sygdomme. </a:t>
            </a:r>
          </a:p>
          <a:p>
            <a:r>
              <a:rPr lang="da-DK" dirty="0"/>
              <a:t>Virus kan ikke bekæmpes med antibiotika, men det kan de fleste bakterier. </a:t>
            </a:r>
          </a:p>
          <a:p>
            <a:r>
              <a:rPr lang="da-DK" dirty="0"/>
              <a:t>Derfor skal vi lave et forsøg, hvor vi skal undersøge to slags bakterier i forhold til om de er resistente overfor 5 forskellige slags antibiotika. </a:t>
            </a:r>
          </a:p>
          <a:p>
            <a:r>
              <a:rPr lang="da-DK" dirty="0"/>
              <a:t>Antibiotika bruger, når kroppens eget immunforsvar ikke kan hjælpe mere. 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95406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992BF7-4C04-31D7-8674-4C344F097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Bakterier - kort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9D0F510-E5D1-E8DE-9A23-5CCE1BB847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Vi dyrker bakterierne på agarplader, som er et vækstmedie til bakterievækst. På den måde får vi en masse individer, som er identiske med den koloni, som er blevet opformeret i det flydende vækstmedie. </a:t>
            </a:r>
          </a:p>
          <a:p>
            <a:r>
              <a:rPr lang="da-DK" dirty="0"/>
              <a:t>Sådanne kloner kaldes for kolonier, og hvis de bliver store nok, så kan man se dem med det blotte øje. </a:t>
            </a:r>
          </a:p>
          <a:p>
            <a:r>
              <a:rPr lang="da-DK" dirty="0"/>
              <a:t>Mange bakterier kan dræbes af antibiotika, men der er en større og større gruppe, som er begyndt at blive multiresistente, hvilket vil sige, at de ikke reagerer på vores antibiotika. </a:t>
            </a: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62916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99DA28-FA88-2BC9-42C8-02E1A4384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Antibiotika -  bredspektret og smalspektret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A8A6C70-BBF2-2719-BC8D-B23492AD70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Antibiotika kan være enten bredspektret eller smalspektret. </a:t>
            </a:r>
          </a:p>
          <a:p>
            <a:r>
              <a:rPr lang="da-DK" b="1" dirty="0"/>
              <a:t>Bredspektret antibiotika: </a:t>
            </a:r>
            <a:r>
              <a:rPr lang="da-DK" dirty="0"/>
              <a:t>Kan hæmme og dræbe mange forskellige arter af bakterier. Det er denne type, som læger ofte bruger, hvis de ikke ved, hvilken bakterie, der er tale om. </a:t>
            </a:r>
          </a:p>
          <a:p>
            <a:r>
              <a:rPr lang="da-DK" b="1" dirty="0"/>
              <a:t>Smalspektret bakterier: </a:t>
            </a:r>
            <a:r>
              <a:rPr lang="da-DK" dirty="0"/>
              <a:t>Anvendes der, hvor man præcist kender til mikroorganismen, som gør en syg, og at man ved at der findes et antibiotika mod denne bakterieart. </a:t>
            </a:r>
          </a:p>
          <a:p>
            <a:endParaRPr lang="da-DK" dirty="0"/>
          </a:p>
          <a:p>
            <a:r>
              <a:rPr lang="da-DK" dirty="0"/>
              <a:t>Det er bedst, at bruge smalspektret antibiotika, da det mindsker risikoen for multiresistente bakterier. </a:t>
            </a:r>
          </a:p>
        </p:txBody>
      </p:sp>
    </p:spTree>
    <p:extLst>
      <p:ext uri="{BB962C8B-B14F-4D97-AF65-F5344CB8AC3E}">
        <p14:creationId xmlns:p14="http://schemas.microsoft.com/office/powerpoint/2010/main" val="3146290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9EF70B-289F-ACD5-9471-F26C60260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Forskellige måder antibiotika virker på</a:t>
            </a:r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8FF1608D-AC62-C2D3-5BF0-25CA318E17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10653" y="2847951"/>
            <a:ext cx="10875043" cy="2044181"/>
          </a:xfrm>
        </p:spPr>
      </p:pic>
    </p:spTree>
    <p:extLst>
      <p:ext uri="{BB962C8B-B14F-4D97-AF65-F5344CB8AC3E}">
        <p14:creationId xmlns:p14="http://schemas.microsoft.com/office/powerpoint/2010/main" val="1757887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290807-3694-79A2-E5AB-849965C67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Bakteriel resistens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40EE1CB-5728-8BC7-60D4-28E8AA1244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Bakterier udsættes for antibiotika hele tiden (enten via mennesker eller dyr). </a:t>
            </a:r>
          </a:p>
          <a:p>
            <a:r>
              <a:rPr lang="da-DK" dirty="0"/>
              <a:t>Når bakterier udsættes for antibiotika, så kan der være enkelte af dem, der bærer en mutation, som gør dem resistente overfor det pågældende antibiotikum. </a:t>
            </a:r>
          </a:p>
          <a:p>
            <a:r>
              <a:rPr lang="da-DK" dirty="0"/>
              <a:t>Disse vil dermed være bedre stillet end deres artsfæller, som ingen mutation har. </a:t>
            </a:r>
          </a:p>
        </p:txBody>
      </p:sp>
    </p:spTree>
    <p:extLst>
      <p:ext uri="{BB962C8B-B14F-4D97-AF65-F5344CB8AC3E}">
        <p14:creationId xmlns:p14="http://schemas.microsoft.com/office/powerpoint/2010/main" val="22014668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32F73A-DA50-4C30-FB89-A969B9151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Nedarvning af mutationer hos bakterier</a:t>
            </a:r>
          </a:p>
        </p:txBody>
      </p:sp>
      <p:pic>
        <p:nvPicPr>
          <p:cNvPr id="4" name="Pladsholder til indhold 3">
            <a:extLst>
              <a:ext uri="{FF2B5EF4-FFF2-40B4-BE49-F238E27FC236}">
                <a16:creationId xmlns:a16="http://schemas.microsoft.com/office/drawing/2014/main" id="{2A97923C-424F-924C-674C-FFBBC3587F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6020" y="1825625"/>
            <a:ext cx="9079959" cy="4351338"/>
          </a:xfrm>
          <a:prstGeom prst="rect">
            <a:avLst/>
          </a:prstGeom>
          <a:noFill/>
          <a:ln w="9525" cmpd="sng">
            <a:solidFill>
              <a:srgbClr val="4F81BD"/>
            </a:solidFill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3218328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19C58C-AE61-CE35-6654-4993A9F86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Bakteriel resistens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2812509-46F1-BA43-A737-9083490C4C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Multiresistente bakterier er bakterier, som er resistente overfor mere end 1 antibiotikum – de er sjældne, men forekommer dog oftere og oftere. </a:t>
            </a:r>
          </a:p>
          <a:p>
            <a:r>
              <a:rPr lang="da-DK" dirty="0"/>
              <a:t>Det skyldes, at bakterierne har plasmider (DNA-ringe), som kan overføre mutationen til andre bakterier. </a:t>
            </a:r>
          </a:p>
          <a:p>
            <a:r>
              <a:rPr lang="da-DK" dirty="0"/>
              <a:t>Disse plasmider indeholder resistensgener, og dermed kan en bakterie få flere resistensgener fra flere forskellige steder. </a:t>
            </a:r>
          </a:p>
        </p:txBody>
      </p:sp>
    </p:spTree>
    <p:extLst>
      <p:ext uri="{BB962C8B-B14F-4D97-AF65-F5344CB8AC3E}">
        <p14:creationId xmlns:p14="http://schemas.microsoft.com/office/powerpoint/2010/main" val="1455490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709</Words>
  <Application>Microsoft Office PowerPoint</Application>
  <PresentationFormat>Widescreen</PresentationFormat>
  <Paragraphs>49</Paragraphs>
  <Slides>13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Office-tema</vt:lpstr>
      <vt:lpstr>Antibiotikaforsøg</vt:lpstr>
      <vt:lpstr>Dagens plan til forsøg</vt:lpstr>
      <vt:lpstr>Introduktion til forsøget </vt:lpstr>
      <vt:lpstr>Bakterier - kort</vt:lpstr>
      <vt:lpstr>Antibiotika -  bredspektret og smalspektret</vt:lpstr>
      <vt:lpstr>Forskellige måder antibiotika virker på</vt:lpstr>
      <vt:lpstr>Bakteriel resistens</vt:lpstr>
      <vt:lpstr>Nedarvning af mutationer hos bakterier</vt:lpstr>
      <vt:lpstr>Bakteriel resistens </vt:lpstr>
      <vt:lpstr>Plasmidoverførelse mellem bakterier</vt:lpstr>
      <vt:lpstr>Sikkerhed – vigtigt. </vt:lpstr>
      <vt:lpstr>Form jeres grupper på max 3 personer</vt:lpstr>
      <vt:lpstr>Udfør forsøget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Antibiotikaforsøg</dc:title>
  <dc:creator>Taia Varberg</dc:creator>
  <cp:lastModifiedBy>Taia Varberg</cp:lastModifiedBy>
  <cp:revision>3</cp:revision>
  <dcterms:created xsi:type="dcterms:W3CDTF">2024-08-28T12:20:30Z</dcterms:created>
  <dcterms:modified xsi:type="dcterms:W3CDTF">2024-08-28T12:48:52Z</dcterms:modified>
</cp:coreProperties>
</file>