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3"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5" d="100"/>
          <a:sy n="75" d="100"/>
        </p:scale>
        <p:origin x="13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F147B-665A-0EE3-543A-C669F6574007}"/>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887FD08-D893-0667-9D00-A737BF7C0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BED13D1-3668-1FE0-2383-07802022C160}"/>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5" name="Pladsholder til sidefod 4">
            <a:extLst>
              <a:ext uri="{FF2B5EF4-FFF2-40B4-BE49-F238E27FC236}">
                <a16:creationId xmlns:a16="http://schemas.microsoft.com/office/drawing/2014/main" id="{B02B79D5-59D1-44D3-FF59-FA366B40F6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9F9B81-B89F-29A4-F0EC-97DF4B2568F4}"/>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328073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EF3E6-E4D8-A8F2-D65C-7EE4E5CBF5B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3B971C4-D80C-3BC9-3AC2-55E84D34DC0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2E893D-A656-A22B-9C27-4AE5CD63D5D6}"/>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5" name="Pladsholder til sidefod 4">
            <a:extLst>
              <a:ext uri="{FF2B5EF4-FFF2-40B4-BE49-F238E27FC236}">
                <a16:creationId xmlns:a16="http://schemas.microsoft.com/office/drawing/2014/main" id="{435A0528-5A0E-9E7D-3F0C-F057F2D3C2A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9017683-3074-4E27-C733-0649248F340D}"/>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228397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347F132-A426-3F32-0E0C-7A96B330C7E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9E758B-DEFC-A9BA-7E58-5956D6404178}"/>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E089F7E-45D1-D458-1AD6-5245F6B4A5DF}"/>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5" name="Pladsholder til sidefod 4">
            <a:extLst>
              <a:ext uri="{FF2B5EF4-FFF2-40B4-BE49-F238E27FC236}">
                <a16:creationId xmlns:a16="http://schemas.microsoft.com/office/drawing/2014/main" id="{CB11A394-565B-7E5C-0103-E28728F99C5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A861E2-AE80-C877-C5C6-EC6C9E903C06}"/>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2544678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BB689AF-7AB1-F341-3D10-529ABAD90CFA}"/>
              </a:ext>
            </a:extLst>
          </p:cNvPr>
          <p:cNvSpPr>
            <a:spLocks noGrp="1"/>
          </p:cNvSpPr>
          <p:nvPr>
            <p:ph type="dt" sz="half" idx="10"/>
          </p:nvPr>
        </p:nvSpPr>
        <p:spPr/>
        <p:txBody>
          <a:bodyPr/>
          <a:lstStyle/>
          <a:p>
            <a:fld id="{33E4BD31-A975-4331-8D19-E016F53C1C67}" type="datetimeFigureOut">
              <a:rPr lang="da-DK" smtClean="0"/>
              <a:t>26-09-2024</a:t>
            </a:fld>
            <a:endParaRPr lang="da-DK"/>
          </a:p>
        </p:txBody>
      </p:sp>
      <p:sp>
        <p:nvSpPr>
          <p:cNvPr id="3" name="Pladsholder til sidefod 2">
            <a:extLst>
              <a:ext uri="{FF2B5EF4-FFF2-40B4-BE49-F238E27FC236}">
                <a16:creationId xmlns:a16="http://schemas.microsoft.com/office/drawing/2014/main" id="{D7DCE54C-4BA6-BA95-BEE5-FEA685D1A3D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10DA300-AC78-D92E-864B-A410B60D28DB}"/>
              </a:ext>
            </a:extLst>
          </p:cNvPr>
          <p:cNvSpPr>
            <a:spLocks noGrp="1"/>
          </p:cNvSpPr>
          <p:nvPr>
            <p:ph type="sldNum" sz="quarter" idx="12"/>
          </p:nvPr>
        </p:nvSpPr>
        <p:spPr/>
        <p:txBody>
          <a:bodyPr/>
          <a:lstStyle/>
          <a:p>
            <a:fld id="{30FEE48A-2821-4DF9-AFB4-8BEAAC51508B}" type="slidenum">
              <a:rPr lang="da-DK" smtClean="0"/>
              <a:t>‹nr.›</a:t>
            </a:fld>
            <a:endParaRPr lang="da-DK"/>
          </a:p>
        </p:txBody>
      </p:sp>
    </p:spTree>
    <p:extLst>
      <p:ext uri="{BB962C8B-B14F-4D97-AF65-F5344CB8AC3E}">
        <p14:creationId xmlns:p14="http://schemas.microsoft.com/office/powerpoint/2010/main" val="2563846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0B3458-0661-148C-9189-4FCA3F7FFB4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2FD37BB-BBA8-A8CC-B75C-B0EBDD1187B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FD761A7-8284-5B2E-70CE-DFDBA91A789F}"/>
              </a:ext>
            </a:extLst>
          </p:cNvPr>
          <p:cNvSpPr>
            <a:spLocks noGrp="1"/>
          </p:cNvSpPr>
          <p:nvPr>
            <p:ph type="dt" sz="half" idx="10"/>
          </p:nvPr>
        </p:nvSpPr>
        <p:spPr/>
        <p:txBody>
          <a:bodyPr/>
          <a:lstStyle/>
          <a:p>
            <a:fld id="{33E4BD31-A975-4331-8D19-E016F53C1C67}" type="datetimeFigureOut">
              <a:rPr lang="da-DK" smtClean="0"/>
              <a:t>26-09-2024</a:t>
            </a:fld>
            <a:endParaRPr lang="da-DK"/>
          </a:p>
        </p:txBody>
      </p:sp>
      <p:sp>
        <p:nvSpPr>
          <p:cNvPr id="5" name="Pladsholder til sidefod 4">
            <a:extLst>
              <a:ext uri="{FF2B5EF4-FFF2-40B4-BE49-F238E27FC236}">
                <a16:creationId xmlns:a16="http://schemas.microsoft.com/office/drawing/2014/main" id="{51F61D6D-134B-4EFC-99FF-CA8711543E2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99B2625-80BA-CB70-D087-B75DB3C19D43}"/>
              </a:ext>
            </a:extLst>
          </p:cNvPr>
          <p:cNvSpPr>
            <a:spLocks noGrp="1"/>
          </p:cNvSpPr>
          <p:nvPr>
            <p:ph type="sldNum" sz="quarter" idx="12"/>
          </p:nvPr>
        </p:nvSpPr>
        <p:spPr/>
        <p:txBody>
          <a:bodyPr/>
          <a:lstStyle/>
          <a:p>
            <a:fld id="{30FEE48A-2821-4DF9-AFB4-8BEAAC51508B}" type="slidenum">
              <a:rPr lang="da-DK" smtClean="0"/>
              <a:t>‹nr.›</a:t>
            </a:fld>
            <a:endParaRPr lang="da-DK"/>
          </a:p>
        </p:txBody>
      </p:sp>
    </p:spTree>
    <p:extLst>
      <p:ext uri="{BB962C8B-B14F-4D97-AF65-F5344CB8AC3E}">
        <p14:creationId xmlns:p14="http://schemas.microsoft.com/office/powerpoint/2010/main" val="411074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D130B-E76A-7856-8FF3-13A0108F709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AC277E-3A57-0E4B-E6FA-45B96F86BD1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383049D-44F9-973A-646C-FAE675DEA614}"/>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5" name="Pladsholder til sidefod 4">
            <a:extLst>
              <a:ext uri="{FF2B5EF4-FFF2-40B4-BE49-F238E27FC236}">
                <a16:creationId xmlns:a16="http://schemas.microsoft.com/office/drawing/2014/main" id="{ED38F45C-6BFB-A8DF-17F2-C01A08E5F22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F7CB35B-0A58-4D71-8F56-47D148E1030F}"/>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383810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D0290-DD0B-E774-BB77-7918E854AA5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5534E566-F410-026E-0455-3AF7145182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EED54186-9867-55D3-A125-65AE8585CD32}"/>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5" name="Pladsholder til sidefod 4">
            <a:extLst>
              <a:ext uri="{FF2B5EF4-FFF2-40B4-BE49-F238E27FC236}">
                <a16:creationId xmlns:a16="http://schemas.microsoft.com/office/drawing/2014/main" id="{B106E37A-A423-F5FF-81D0-929F5364114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7F81AC-61A7-171F-5E63-1AD4619B547F}"/>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299687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163BB-91C0-D05A-AA5E-57F71146D66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3A41EBD-A38B-1BF5-F28C-54CAEA4774CB}"/>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3FB043B-BA1C-1365-4B5B-6ED689E51D4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22E16FC-ED11-A021-288A-F2D01196121E}"/>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6" name="Pladsholder til sidefod 5">
            <a:extLst>
              <a:ext uri="{FF2B5EF4-FFF2-40B4-BE49-F238E27FC236}">
                <a16:creationId xmlns:a16="http://schemas.microsoft.com/office/drawing/2014/main" id="{43C270B5-95C5-AC4D-C70B-2ABAC186BAF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68FC1CE-1ACE-9046-06B8-9B069230ED17}"/>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416364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B7AD2-0F22-FB42-9D30-4F1028DED08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51CC1A4-9E16-3E65-B172-41D4B50E0A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1D3C862-4204-372F-6A8D-5EEDDECACBB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3DA4A84-F377-2893-BBAC-97A33C6FC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BD37E0E-1AD4-3755-727D-0DAADB0D08E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AC699F0-EF40-6161-BEC8-B13D7B46FB28}"/>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8" name="Pladsholder til sidefod 7">
            <a:extLst>
              <a:ext uri="{FF2B5EF4-FFF2-40B4-BE49-F238E27FC236}">
                <a16:creationId xmlns:a16="http://schemas.microsoft.com/office/drawing/2014/main" id="{EA237143-F66E-4C9D-8893-068C3712774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9DF6A783-4616-E210-3E5E-918414F75709}"/>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160334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0FAA5-0BD9-4FB3-6325-5ED1EBB84A2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6D989A94-8B58-0B7E-0F32-C0A005ACC1AC}"/>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4" name="Pladsholder til sidefod 3">
            <a:extLst>
              <a:ext uri="{FF2B5EF4-FFF2-40B4-BE49-F238E27FC236}">
                <a16:creationId xmlns:a16="http://schemas.microsoft.com/office/drawing/2014/main" id="{5AA99D66-CC94-1ACE-2009-C94C44932A8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9F34A3C9-2365-9B5C-F3C0-3DFACA922086}"/>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344799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D627A0D-DA32-3C9D-4153-CAACDB1FEB57}"/>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3" name="Pladsholder til sidefod 2">
            <a:extLst>
              <a:ext uri="{FF2B5EF4-FFF2-40B4-BE49-F238E27FC236}">
                <a16:creationId xmlns:a16="http://schemas.microsoft.com/office/drawing/2014/main" id="{B18A5272-E1D3-E5D4-D91F-DE96247464C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DBEFD89-E9A3-16D5-4A7F-E388E22B2FED}"/>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423914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9CC87-7B77-D559-A334-0480EF91F0A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672A85B-7F0A-2730-64D8-582BEAC4AD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B952B2E-2D50-5C2A-01FD-CB1DB42FC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CAFA182-ED45-6EC1-711C-FA4DCE717C29}"/>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6" name="Pladsholder til sidefod 5">
            <a:extLst>
              <a:ext uri="{FF2B5EF4-FFF2-40B4-BE49-F238E27FC236}">
                <a16:creationId xmlns:a16="http://schemas.microsoft.com/office/drawing/2014/main" id="{5F19BA06-1B5C-F5A9-19C5-2782B316F34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886A99F-54C4-67C3-121E-C3FEF0049D73}"/>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395657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93E18-2E99-2041-239F-0997DF974AA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189EBD5-1526-3846-18DD-8C2D5488D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2F59516-0BD7-AD46-CE80-9D094D740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8F56640-5E77-CCD8-7DEB-2539DB4E95C2}"/>
              </a:ext>
            </a:extLst>
          </p:cNvPr>
          <p:cNvSpPr>
            <a:spLocks noGrp="1"/>
          </p:cNvSpPr>
          <p:nvPr>
            <p:ph type="dt" sz="half" idx="10"/>
          </p:nvPr>
        </p:nvSpPr>
        <p:spPr/>
        <p:txBody>
          <a:bodyPr/>
          <a:lstStyle/>
          <a:p>
            <a:fld id="{76A0226F-61EF-4019-8C49-8170D8F1A5F1}" type="datetimeFigureOut">
              <a:rPr lang="da-DK" smtClean="0"/>
              <a:t>26-09-2024</a:t>
            </a:fld>
            <a:endParaRPr lang="da-DK"/>
          </a:p>
        </p:txBody>
      </p:sp>
      <p:sp>
        <p:nvSpPr>
          <p:cNvPr id="6" name="Pladsholder til sidefod 5">
            <a:extLst>
              <a:ext uri="{FF2B5EF4-FFF2-40B4-BE49-F238E27FC236}">
                <a16:creationId xmlns:a16="http://schemas.microsoft.com/office/drawing/2014/main" id="{5569E7D5-1DF3-5AA0-A761-FED8EF2EEF8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6FBFE51-5EF6-1F46-19B7-5A7D9B9BA7DF}"/>
              </a:ext>
            </a:extLst>
          </p:cNvPr>
          <p:cNvSpPr>
            <a:spLocks noGrp="1"/>
          </p:cNvSpPr>
          <p:nvPr>
            <p:ph type="sldNum" sz="quarter" idx="12"/>
          </p:nvPr>
        </p:nvSpPr>
        <p:spPr/>
        <p:txBody>
          <a:bodyPr/>
          <a:lstStyle/>
          <a:p>
            <a:fld id="{AB594BAF-FE71-44FA-8A67-6525FD2C33B7}" type="slidenum">
              <a:rPr lang="da-DK" smtClean="0"/>
              <a:t>‹nr.›</a:t>
            </a:fld>
            <a:endParaRPr lang="da-DK"/>
          </a:p>
        </p:txBody>
      </p:sp>
    </p:spTree>
    <p:extLst>
      <p:ext uri="{BB962C8B-B14F-4D97-AF65-F5344CB8AC3E}">
        <p14:creationId xmlns:p14="http://schemas.microsoft.com/office/powerpoint/2010/main" val="159319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739B9465-E61C-D05D-5AE4-CE3BC1FBE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73E552E-062B-3846-B542-A0942E28E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4148CF2-1EB2-9954-72C2-A7B88EDEA8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A0226F-61EF-4019-8C49-8170D8F1A5F1}" type="datetimeFigureOut">
              <a:rPr lang="da-DK" smtClean="0"/>
              <a:t>26-09-2024</a:t>
            </a:fld>
            <a:endParaRPr lang="da-DK"/>
          </a:p>
        </p:txBody>
      </p:sp>
      <p:sp>
        <p:nvSpPr>
          <p:cNvPr id="5" name="Pladsholder til sidefod 4">
            <a:extLst>
              <a:ext uri="{FF2B5EF4-FFF2-40B4-BE49-F238E27FC236}">
                <a16:creationId xmlns:a16="http://schemas.microsoft.com/office/drawing/2014/main" id="{19FA0B13-6BA0-3001-74B8-67FFEF8F4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BF66550-1811-388E-BB69-76654017C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594BAF-FE71-44FA-8A67-6525FD2C33B7}" type="slidenum">
              <a:rPr lang="da-DK" smtClean="0"/>
              <a:t>‹nr.›</a:t>
            </a:fld>
            <a:endParaRPr lang="da-DK"/>
          </a:p>
        </p:txBody>
      </p:sp>
    </p:spTree>
    <p:extLst>
      <p:ext uri="{BB962C8B-B14F-4D97-AF65-F5344CB8AC3E}">
        <p14:creationId xmlns:p14="http://schemas.microsoft.com/office/powerpoint/2010/main" val="41182193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C1E7798-DEF4-EDA4-6733-1D7231939B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87931D3-14EC-C94E-009D-615DACE3E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54FB074-4409-8C6F-C45A-3B2CAA766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E4BD31-A975-4331-8D19-E016F53C1C67}" type="datetimeFigureOut">
              <a:rPr lang="da-DK" smtClean="0"/>
              <a:t>26-09-2024</a:t>
            </a:fld>
            <a:endParaRPr lang="da-DK"/>
          </a:p>
        </p:txBody>
      </p:sp>
      <p:sp>
        <p:nvSpPr>
          <p:cNvPr id="5" name="Pladsholder til sidefod 4">
            <a:extLst>
              <a:ext uri="{FF2B5EF4-FFF2-40B4-BE49-F238E27FC236}">
                <a16:creationId xmlns:a16="http://schemas.microsoft.com/office/drawing/2014/main" id="{DCCF5AA4-E313-723C-3A12-CF80AC313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22790616-08FC-026C-5DDE-6AEC74BCD2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FEE48A-2821-4DF9-AFB4-8BEAAC51508B}" type="slidenum">
              <a:rPr lang="da-DK" smtClean="0"/>
              <a:t>‹nr.›</a:t>
            </a:fld>
            <a:endParaRPr lang="da-DK"/>
          </a:p>
        </p:txBody>
      </p:sp>
    </p:spTree>
    <p:extLst>
      <p:ext uri="{BB962C8B-B14F-4D97-AF65-F5344CB8AC3E}">
        <p14:creationId xmlns:p14="http://schemas.microsoft.com/office/powerpoint/2010/main" val="702439102"/>
      </p:ext>
    </p:extLst>
  </p:cSld>
  <p:clrMap bg1="lt1" tx1="dk1" bg2="lt2" tx2="dk2" accent1="accent1" accent2="accent2" accent3="accent3" accent4="accent4" accent5="accent5" accent6="accent6" hlink="hlink" folHlink="folHlink"/>
  <p:sldLayoutIdLst>
    <p:sldLayoutId id="2147483655"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2BD15-DC6B-39C3-00EB-C14BB95201B9}"/>
              </a:ext>
            </a:extLst>
          </p:cNvPr>
          <p:cNvSpPr>
            <a:spLocks noGrp="1"/>
          </p:cNvSpPr>
          <p:nvPr>
            <p:ph type="ctrTitle"/>
          </p:nvPr>
        </p:nvSpPr>
        <p:spPr/>
        <p:txBody>
          <a:bodyPr/>
          <a:lstStyle/>
          <a:p>
            <a:r>
              <a:rPr lang="da-DK" dirty="0"/>
              <a:t>Nervesystemet</a:t>
            </a:r>
          </a:p>
        </p:txBody>
      </p:sp>
      <p:sp>
        <p:nvSpPr>
          <p:cNvPr id="3" name="Undertitel 2">
            <a:extLst>
              <a:ext uri="{FF2B5EF4-FFF2-40B4-BE49-F238E27FC236}">
                <a16:creationId xmlns:a16="http://schemas.microsoft.com/office/drawing/2014/main" id="{2F68E306-6413-8B9E-24B2-99C82902D754}"/>
              </a:ext>
            </a:extLst>
          </p:cNvPr>
          <p:cNvSpPr>
            <a:spLocks noGrp="1"/>
          </p:cNvSpPr>
          <p:nvPr>
            <p:ph type="subTitle" idx="1"/>
          </p:nvPr>
        </p:nvSpPr>
        <p:spPr/>
        <p:txBody>
          <a:bodyPr/>
          <a:lstStyle/>
          <a:p>
            <a:r>
              <a:rPr lang="da-DK" dirty="0"/>
              <a:t>Kommunikation mellem nerveceller </a:t>
            </a:r>
          </a:p>
          <a:p>
            <a:r>
              <a:rPr lang="da-DK" dirty="0"/>
              <a:t>Alkohols påvirkning af nervecellernes evne til at kommunikere med hinanden. </a:t>
            </a:r>
          </a:p>
        </p:txBody>
      </p:sp>
    </p:spTree>
    <p:extLst>
      <p:ext uri="{BB962C8B-B14F-4D97-AF65-F5344CB8AC3E}">
        <p14:creationId xmlns:p14="http://schemas.microsoft.com/office/powerpoint/2010/main" val="352460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CC0AD58-2AAD-C67C-E752-24110FF32BD9}"/>
              </a:ext>
            </a:extLst>
          </p:cNvPr>
          <p:cNvSpPr>
            <a:spLocks noGrp="1"/>
          </p:cNvSpPr>
          <p:nvPr>
            <p:ph idx="1"/>
          </p:nvPr>
        </p:nvSpPr>
        <p:spPr/>
        <p:txBody>
          <a:bodyPr>
            <a:normAutofit/>
          </a:bodyPr>
          <a:lstStyle/>
          <a:p>
            <a:r>
              <a:rPr lang="da-DK" sz="1600" dirty="0">
                <a:latin typeface="+mj-lt"/>
              </a:rPr>
              <a:t>Hvis nerveimpulsen kommer over -55 mV, så sker aktionspotentialet. Hvis dette sker, så forplanter det sig som en løbende strøm igennem hele </a:t>
            </a:r>
            <a:r>
              <a:rPr lang="da-DK" sz="1600" dirty="0" err="1">
                <a:latin typeface="+mj-lt"/>
              </a:rPr>
              <a:t>aksonet</a:t>
            </a:r>
            <a:r>
              <a:rPr lang="da-DK" sz="1600" dirty="0">
                <a:latin typeface="+mj-lt"/>
              </a:rPr>
              <a:t>. </a:t>
            </a:r>
          </a:p>
          <a:p>
            <a:r>
              <a:rPr lang="da-DK" sz="1600" dirty="0">
                <a:latin typeface="+mj-lt"/>
              </a:rPr>
              <a:t>Til slut vil impulsen nå en eller flere </a:t>
            </a:r>
            <a:r>
              <a:rPr lang="da-DK" sz="1600" dirty="0" err="1">
                <a:latin typeface="+mj-lt"/>
              </a:rPr>
              <a:t>endeknopper</a:t>
            </a:r>
            <a:r>
              <a:rPr lang="da-DK" sz="1600" dirty="0">
                <a:latin typeface="+mj-lt"/>
              </a:rPr>
              <a:t>, hvor spændingsændringen påvirkes af en anden type ionkanal, nemlig </a:t>
            </a:r>
            <a:r>
              <a:rPr lang="da-DK" sz="1600" kern="100" dirty="0" err="1">
                <a:effectLst/>
                <a:latin typeface="+mj-lt"/>
                <a:ea typeface="Calibri" panose="020F0502020204030204" pitchFamily="34" charset="0"/>
                <a:cs typeface="Times New Roman" panose="02020603050405020304" pitchFamily="18" charset="0"/>
              </a:rPr>
              <a:t>Ca</a:t>
            </a:r>
            <a:r>
              <a:rPr lang="da-DK" sz="1600" kern="100" baseline="30000" dirty="0">
                <a:effectLst/>
                <a:latin typeface="+mj-lt"/>
                <a:ea typeface="Calibri" panose="020F0502020204030204" pitchFamily="34" charset="0"/>
                <a:cs typeface="Times New Roman" panose="02020603050405020304" pitchFamily="18" charset="0"/>
              </a:rPr>
              <a:t>+</a:t>
            </a:r>
            <a:r>
              <a:rPr lang="da-DK" sz="1600" kern="100" dirty="0">
                <a:effectLst/>
                <a:latin typeface="+mj-lt"/>
                <a:ea typeface="Calibri" panose="020F0502020204030204" pitchFamily="34" charset="0"/>
                <a:cs typeface="Times New Roman" panose="02020603050405020304" pitchFamily="18" charset="0"/>
              </a:rPr>
              <a:t>-kanaler. Når dette sker sættes der gang i nogle </a:t>
            </a:r>
            <a:r>
              <a:rPr lang="da-DK" sz="1600" kern="100" dirty="0" err="1">
                <a:effectLst/>
                <a:latin typeface="+mj-lt"/>
                <a:ea typeface="Calibri" panose="020F0502020204030204" pitchFamily="34" charset="0"/>
                <a:cs typeface="Times New Roman" panose="02020603050405020304" pitchFamily="18" charset="0"/>
              </a:rPr>
              <a:t>vesikler</a:t>
            </a:r>
            <a:r>
              <a:rPr lang="da-DK" sz="1600" kern="100" dirty="0">
                <a:effectLst/>
                <a:latin typeface="+mj-lt"/>
                <a:ea typeface="Calibri" panose="020F0502020204030204" pitchFamily="34" charset="0"/>
                <a:cs typeface="Times New Roman" panose="02020603050405020304" pitchFamily="18" charset="0"/>
              </a:rPr>
              <a:t>, som indeholder transmitterstoffer. Der sker </a:t>
            </a:r>
            <a:r>
              <a:rPr lang="da-DK" sz="1600" kern="100" dirty="0" err="1">
                <a:effectLst/>
                <a:latin typeface="+mj-lt"/>
                <a:ea typeface="Calibri" panose="020F0502020204030204" pitchFamily="34" charset="0"/>
                <a:cs typeface="Times New Roman" panose="02020603050405020304" pitchFamily="18" charset="0"/>
              </a:rPr>
              <a:t>exocytose</a:t>
            </a:r>
            <a:r>
              <a:rPr lang="da-DK" sz="1600" kern="100" dirty="0">
                <a:latin typeface="+mj-lt"/>
                <a:ea typeface="Calibri" panose="020F0502020204030204" pitchFamily="34" charset="0"/>
                <a:cs typeface="Times New Roman" panose="02020603050405020304" pitchFamily="18" charset="0"/>
              </a:rPr>
              <a:t> og transmitterstofferne kommer ud i synapsekløften. </a:t>
            </a:r>
          </a:p>
          <a:p>
            <a:r>
              <a:rPr lang="da-DK" sz="1600" kern="100" dirty="0">
                <a:effectLst/>
                <a:latin typeface="+mj-lt"/>
                <a:ea typeface="Calibri" panose="020F0502020204030204" pitchFamily="34" charset="0"/>
                <a:cs typeface="Times New Roman" panose="02020603050405020304" pitchFamily="18" charset="0"/>
              </a:rPr>
              <a:t>Transmitterstoffer er nødvendige i nerveimpulsoverførelsen, da neuronerne ikke rører ved hinanden,</a:t>
            </a:r>
            <a:r>
              <a:rPr lang="da-DK" sz="1600" kern="100" dirty="0">
                <a:latin typeface="+mj-lt"/>
                <a:ea typeface="Calibri" panose="020F0502020204030204" pitchFamily="34" charset="0"/>
                <a:cs typeface="Times New Roman" panose="02020603050405020304" pitchFamily="18" charset="0"/>
              </a:rPr>
              <a:t> og dermed kan det elektriske signal ikke komme videre. Derfor er det kemiske signal nødvendigt til at overføre nerveimpulsen fra én synapse til én anden. </a:t>
            </a:r>
          </a:p>
          <a:p>
            <a:r>
              <a:rPr lang="da-DK" sz="1600" kern="100" dirty="0">
                <a:effectLst/>
                <a:latin typeface="+mj-lt"/>
                <a:ea typeface="Calibri" panose="020F0502020204030204" pitchFamily="34" charset="0"/>
                <a:cs typeface="Times New Roman" panose="02020603050405020304" pitchFamily="18" charset="0"/>
              </a:rPr>
              <a:t>Jo større mængde af transmitterstoffer der udskilles samtidig, jo større er chancen for, at impulsoverførelsen bliver til noget. </a:t>
            </a:r>
          </a:p>
          <a:p>
            <a:r>
              <a:rPr lang="da-DK" sz="1600" kern="100" dirty="0">
                <a:latin typeface="+mj-lt"/>
                <a:ea typeface="Calibri" panose="020F0502020204030204" pitchFamily="34" charset="0"/>
                <a:cs typeface="Times New Roman" panose="02020603050405020304" pitchFamily="18" charset="0"/>
              </a:rPr>
              <a:t>Hvis der er meget transmitterstof tilstede, så vil der åbne sig en masse receptorstyrede ionkanaler. </a:t>
            </a:r>
            <a:endParaRPr lang="da-DK" sz="1600" kern="100" dirty="0">
              <a:effectLst/>
              <a:latin typeface="+mj-lt"/>
              <a:ea typeface="Calibri" panose="020F0502020204030204" pitchFamily="34" charset="0"/>
              <a:cs typeface="Times New Roman" panose="02020603050405020304" pitchFamily="18" charset="0"/>
            </a:endParaRPr>
          </a:p>
          <a:p>
            <a:endParaRPr lang="da-DK" sz="1600" dirty="0">
              <a:latin typeface="Abadi Extra Light" panose="020B0204020104020204" pitchFamily="34" charset="0"/>
            </a:endParaRPr>
          </a:p>
        </p:txBody>
      </p:sp>
      <p:sp>
        <p:nvSpPr>
          <p:cNvPr id="5" name="Titel 4">
            <a:extLst>
              <a:ext uri="{FF2B5EF4-FFF2-40B4-BE49-F238E27FC236}">
                <a16:creationId xmlns:a16="http://schemas.microsoft.com/office/drawing/2014/main" id="{C0AB322C-46ED-5A0C-C0CB-99A8EB0C4367}"/>
              </a:ext>
            </a:extLst>
          </p:cNvPr>
          <p:cNvSpPr>
            <a:spLocks noGrp="1"/>
          </p:cNvSpPr>
          <p:nvPr>
            <p:ph type="title"/>
          </p:nvPr>
        </p:nvSpPr>
        <p:spPr/>
        <p:txBody>
          <a:bodyPr/>
          <a:lstStyle/>
          <a:p>
            <a:r>
              <a:rPr lang="da-DK" dirty="0"/>
              <a:t>Nerveimpulser og transmitterstoffer</a:t>
            </a:r>
          </a:p>
        </p:txBody>
      </p:sp>
    </p:spTree>
    <p:extLst>
      <p:ext uri="{BB962C8B-B14F-4D97-AF65-F5344CB8AC3E}">
        <p14:creationId xmlns:p14="http://schemas.microsoft.com/office/powerpoint/2010/main" val="35899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819C7-C735-10D8-7C7B-AEA93C712DA5}"/>
              </a:ext>
            </a:extLst>
          </p:cNvPr>
          <p:cNvSpPr>
            <a:spLocks noGrp="1"/>
          </p:cNvSpPr>
          <p:nvPr>
            <p:ph type="title"/>
          </p:nvPr>
        </p:nvSpPr>
        <p:spPr>
          <a:xfrm>
            <a:off x="640079" y="640080"/>
            <a:ext cx="6389027" cy="5569164"/>
          </a:xfrm>
        </p:spPr>
        <p:txBody>
          <a:bodyPr vert="horz" lIns="91440" tIns="45720" rIns="91440" bIns="45720" rtlCol="0" anchor="ctr">
            <a:normAutofit/>
          </a:bodyPr>
          <a:lstStyle/>
          <a:p>
            <a:pPr algn="r"/>
            <a:endParaRPr lang="en-US" sz="8800">
              <a:solidFill>
                <a:schemeClr val="tx1"/>
              </a:solidFill>
            </a:endParaRPr>
          </a:p>
        </p:txBody>
      </p:sp>
      <p:pic>
        <p:nvPicPr>
          <p:cNvPr id="5" name="Billede 4">
            <a:extLst>
              <a:ext uri="{FF2B5EF4-FFF2-40B4-BE49-F238E27FC236}">
                <a16:creationId xmlns:a16="http://schemas.microsoft.com/office/drawing/2014/main" id="{33E7D263-69B4-EEE6-E8DA-8544415E5E55}"/>
              </a:ext>
            </a:extLst>
          </p:cNvPr>
          <p:cNvPicPr>
            <a:picLocks noChangeAspect="1"/>
          </p:cNvPicPr>
          <p:nvPr/>
        </p:nvPicPr>
        <p:blipFill>
          <a:blip r:embed="rId2"/>
          <a:stretch>
            <a:fillRect/>
          </a:stretch>
        </p:blipFill>
        <p:spPr>
          <a:xfrm>
            <a:off x="640079" y="154940"/>
            <a:ext cx="6477000" cy="6324600"/>
          </a:xfrm>
          <a:prstGeom prst="rect">
            <a:avLst/>
          </a:prstGeom>
        </p:spPr>
      </p:pic>
    </p:spTree>
    <p:extLst>
      <p:ext uri="{BB962C8B-B14F-4D97-AF65-F5344CB8AC3E}">
        <p14:creationId xmlns:p14="http://schemas.microsoft.com/office/powerpoint/2010/main" val="185772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BA30A3E3-692A-5BCF-3EB5-DEF58CC7B75E}"/>
              </a:ext>
            </a:extLst>
          </p:cNvPr>
          <p:cNvSpPr>
            <a:spLocks noGrp="1"/>
          </p:cNvSpPr>
          <p:nvPr>
            <p:ph idx="1"/>
          </p:nvPr>
        </p:nvSpPr>
        <p:spPr/>
        <p:txBody>
          <a:bodyPr>
            <a:normAutofit/>
          </a:bodyPr>
          <a:lstStyle/>
          <a:p>
            <a:r>
              <a:rPr lang="da-DK" sz="1800" dirty="0">
                <a:latin typeface="+mj-lt"/>
              </a:rPr>
              <a:t>Hovedformålet: at videregive en nerveimpuls i synapsekløften. </a:t>
            </a:r>
          </a:p>
          <a:p>
            <a:r>
              <a:rPr lang="da-DK" sz="1800" dirty="0">
                <a:latin typeface="+mj-lt"/>
              </a:rPr>
              <a:t>Der findes dog mange forskellige transmitterstoffer til de forskellige dele i nervesystemet. </a:t>
            </a:r>
          </a:p>
          <a:p>
            <a:r>
              <a:rPr lang="da-DK" sz="1800" dirty="0">
                <a:latin typeface="+mj-lt"/>
              </a:rPr>
              <a:t>Man kender til ca. 120 forskellige transmitterstoffer, og det som de har til fælles er, at de dannes af nervecellerne som de skal udskilles fra. </a:t>
            </a:r>
          </a:p>
          <a:p>
            <a:r>
              <a:rPr lang="da-DK" sz="1800" dirty="0">
                <a:latin typeface="+mj-lt"/>
              </a:rPr>
              <a:t>Mange transmitterstoffer er helt almindelige forbindelser, som indtages med fx føden og muligvis modificeres en smule, og mange har desuden andre funktioner såsom hormoner. </a:t>
            </a:r>
          </a:p>
          <a:p>
            <a:r>
              <a:rPr lang="da-DK" sz="1800" dirty="0">
                <a:latin typeface="+mj-lt"/>
              </a:rPr>
              <a:t>De fleste transmitterstoffer er lavmolekylære neurontransmittere såsom aminosyrer eller aminosyrederivater (altså dannet fra en aminosyre). Ellers kan de være gasser (meget få) og en del er desuden peptider (en organisk, kemisk forbindelse). </a:t>
            </a:r>
          </a:p>
        </p:txBody>
      </p:sp>
      <p:sp>
        <p:nvSpPr>
          <p:cNvPr id="5" name="Titel 4">
            <a:extLst>
              <a:ext uri="{FF2B5EF4-FFF2-40B4-BE49-F238E27FC236}">
                <a16:creationId xmlns:a16="http://schemas.microsoft.com/office/drawing/2014/main" id="{3FC6FBD0-CF67-C5AA-F10F-833088634473}"/>
              </a:ext>
            </a:extLst>
          </p:cNvPr>
          <p:cNvSpPr>
            <a:spLocks noGrp="1"/>
          </p:cNvSpPr>
          <p:nvPr>
            <p:ph type="title"/>
          </p:nvPr>
        </p:nvSpPr>
        <p:spPr/>
        <p:txBody>
          <a:bodyPr/>
          <a:lstStyle/>
          <a:p>
            <a:r>
              <a:rPr lang="da-DK" dirty="0"/>
              <a:t>Transmitterstoffer</a:t>
            </a:r>
          </a:p>
        </p:txBody>
      </p:sp>
    </p:spTree>
    <p:extLst>
      <p:ext uri="{BB962C8B-B14F-4D97-AF65-F5344CB8AC3E}">
        <p14:creationId xmlns:p14="http://schemas.microsoft.com/office/powerpoint/2010/main" val="324331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1F5571B4-9322-3003-8304-36F9D610EA30}"/>
              </a:ext>
            </a:extLst>
          </p:cNvPr>
          <p:cNvSpPr>
            <a:spLocks noGrp="1"/>
          </p:cNvSpPr>
          <p:nvPr>
            <p:ph idx="1"/>
          </p:nvPr>
        </p:nvSpPr>
        <p:spPr/>
        <p:txBody>
          <a:bodyPr>
            <a:normAutofit/>
          </a:bodyPr>
          <a:lstStyle/>
          <a:p>
            <a:r>
              <a:rPr lang="da-DK" sz="2000" b="1" u="sng" dirty="0">
                <a:latin typeface="+mj-lt"/>
              </a:rPr>
              <a:t>Når de har udført deres hovedformål, hvad så?</a:t>
            </a:r>
          </a:p>
          <a:p>
            <a:pPr lvl="1"/>
            <a:r>
              <a:rPr lang="da-DK" sz="1800" dirty="0">
                <a:latin typeface="+mj-lt"/>
              </a:rPr>
              <a:t>Nogle bliver optaget og genbrugt i neuronet de kom fra. </a:t>
            </a:r>
          </a:p>
          <a:p>
            <a:pPr lvl="1"/>
            <a:r>
              <a:rPr lang="da-DK" sz="1800" dirty="0">
                <a:latin typeface="+mj-lt"/>
              </a:rPr>
              <a:t>Visse spaltes af enzymer inden de bliver genoptaget. </a:t>
            </a:r>
          </a:p>
          <a:p>
            <a:pPr lvl="1"/>
            <a:r>
              <a:rPr lang="da-DK" sz="1800" dirty="0">
                <a:latin typeface="+mj-lt"/>
              </a:rPr>
              <a:t>Andre genbruges ikke, men nedbrydes af enzymer i synapsen eller i modtagerneuronet. </a:t>
            </a:r>
          </a:p>
          <a:p>
            <a:pPr marL="0" indent="0">
              <a:buNone/>
            </a:pPr>
            <a:endParaRPr lang="da-DK" sz="1800" dirty="0">
              <a:latin typeface="+mj-lt"/>
            </a:endParaRPr>
          </a:p>
          <a:p>
            <a:r>
              <a:rPr lang="da-DK" sz="1800" dirty="0">
                <a:latin typeface="+mj-lt"/>
              </a:rPr>
              <a:t>Det samme transmitterstof kan binde sig til forskellige receptorer forskellige steder i nervesystemet, og det er resultatet af denne binding, som vil afgøre, hvad det er for et transmitterstof, hvor det bindes henne og hvor i nervesystemet. </a:t>
            </a:r>
          </a:p>
          <a:p>
            <a:r>
              <a:rPr lang="da-DK" sz="1800" dirty="0">
                <a:latin typeface="+mj-lt"/>
              </a:rPr>
              <a:t>Mange transmitterstoffer har i hørt om før – kig på figur 22 på s. 26 i jeres bog og snak sammen om, hvilke i kender til. </a:t>
            </a:r>
          </a:p>
        </p:txBody>
      </p:sp>
      <p:sp>
        <p:nvSpPr>
          <p:cNvPr id="5" name="Titel 4">
            <a:extLst>
              <a:ext uri="{FF2B5EF4-FFF2-40B4-BE49-F238E27FC236}">
                <a16:creationId xmlns:a16="http://schemas.microsoft.com/office/drawing/2014/main" id="{A5B6A7A5-EB63-3A35-0C7A-D337462925E4}"/>
              </a:ext>
            </a:extLst>
          </p:cNvPr>
          <p:cNvSpPr>
            <a:spLocks noGrp="1"/>
          </p:cNvSpPr>
          <p:nvPr>
            <p:ph type="title"/>
          </p:nvPr>
        </p:nvSpPr>
        <p:spPr/>
        <p:txBody>
          <a:bodyPr/>
          <a:lstStyle/>
          <a:p>
            <a:r>
              <a:rPr lang="da-DK" dirty="0"/>
              <a:t>Transmitterstoffer pt.2 </a:t>
            </a:r>
          </a:p>
        </p:txBody>
      </p:sp>
    </p:spTree>
    <p:extLst>
      <p:ext uri="{BB962C8B-B14F-4D97-AF65-F5344CB8AC3E}">
        <p14:creationId xmlns:p14="http://schemas.microsoft.com/office/powerpoint/2010/main" val="137753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undefined">
            <a:extLst>
              <a:ext uri="{FF2B5EF4-FFF2-40B4-BE49-F238E27FC236}">
                <a16:creationId xmlns:a16="http://schemas.microsoft.com/office/drawing/2014/main" id="{E2E99402-B85E-FACF-389A-08832178C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0"/>
            <a:ext cx="10750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19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FB1ED8A-946B-34B7-DB5D-7064F2EAE302}"/>
              </a:ext>
            </a:extLst>
          </p:cNvPr>
          <p:cNvSpPr>
            <a:spLocks noGrp="1"/>
          </p:cNvSpPr>
          <p:nvPr>
            <p:ph idx="1"/>
          </p:nvPr>
        </p:nvSpPr>
        <p:spPr/>
        <p:txBody>
          <a:bodyPr>
            <a:normAutofit/>
          </a:bodyPr>
          <a:lstStyle/>
          <a:p>
            <a:r>
              <a:rPr lang="da-DK" sz="1800" dirty="0">
                <a:latin typeface="+mj-lt"/>
              </a:rPr>
              <a:t>Transmitterstoffer har indflydelse på forskellige funktioner og egenskaber – det kan både være for sig selv og sammen med andre. </a:t>
            </a:r>
          </a:p>
          <a:p>
            <a:r>
              <a:rPr lang="da-DK" sz="1800" dirty="0">
                <a:latin typeface="+mj-lt"/>
              </a:rPr>
              <a:t>Nogle typer af medicin og rusmidler kan påvirke det, som normalt foregår i synapsen. </a:t>
            </a:r>
          </a:p>
          <a:p>
            <a:r>
              <a:rPr lang="da-DK" sz="1800" dirty="0">
                <a:latin typeface="+mj-lt"/>
              </a:rPr>
              <a:t>Man skelner mellem stoffer, der virker som antagonister og stoffer, der virker som agonist. </a:t>
            </a:r>
          </a:p>
          <a:p>
            <a:r>
              <a:rPr lang="da-DK" sz="1800" b="1" dirty="0">
                <a:highlight>
                  <a:srgbClr val="FFFF00"/>
                </a:highlight>
                <a:latin typeface="+mj-lt"/>
              </a:rPr>
              <a:t>Agonist: </a:t>
            </a:r>
            <a:r>
              <a:rPr lang="da-DK" sz="1800" dirty="0">
                <a:latin typeface="+mj-lt"/>
              </a:rPr>
              <a:t>er enten selv transmitterstoffet eller et stof, der minder meget om et bestemt transmitterstof. Det forøger den virkning, som transmitterstoffer normalt har. </a:t>
            </a:r>
          </a:p>
          <a:p>
            <a:r>
              <a:rPr lang="da-DK" sz="1800" b="1" dirty="0">
                <a:highlight>
                  <a:srgbClr val="FFFF00"/>
                </a:highlight>
                <a:latin typeface="+mj-lt"/>
              </a:rPr>
              <a:t>Antagonist: </a:t>
            </a:r>
            <a:r>
              <a:rPr lang="da-DK" sz="1800" dirty="0">
                <a:latin typeface="+mj-lt"/>
              </a:rPr>
              <a:t>er forskellige fra transmitterstoffet, men kan binde sig til transmitterstoffets receptorer og blokere dem. Derfor formindskes den virkning, som transmitterstoffet normalvis har. </a:t>
            </a:r>
          </a:p>
        </p:txBody>
      </p:sp>
      <p:sp>
        <p:nvSpPr>
          <p:cNvPr id="5" name="Titel 4">
            <a:extLst>
              <a:ext uri="{FF2B5EF4-FFF2-40B4-BE49-F238E27FC236}">
                <a16:creationId xmlns:a16="http://schemas.microsoft.com/office/drawing/2014/main" id="{0B16B979-10BC-92D2-A197-8B679FF0C4BD}"/>
              </a:ext>
            </a:extLst>
          </p:cNvPr>
          <p:cNvSpPr>
            <a:spLocks noGrp="1"/>
          </p:cNvSpPr>
          <p:nvPr>
            <p:ph type="title"/>
          </p:nvPr>
        </p:nvSpPr>
        <p:spPr/>
        <p:txBody>
          <a:bodyPr/>
          <a:lstStyle/>
          <a:p>
            <a:r>
              <a:rPr lang="da-DK" dirty="0"/>
              <a:t>Transmitterstoffer pt. 3</a:t>
            </a:r>
          </a:p>
        </p:txBody>
      </p:sp>
    </p:spTree>
    <p:extLst>
      <p:ext uri="{BB962C8B-B14F-4D97-AF65-F5344CB8AC3E}">
        <p14:creationId xmlns:p14="http://schemas.microsoft.com/office/powerpoint/2010/main" val="119152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73D112-5B8F-3991-0374-6FA719B89F47}"/>
              </a:ext>
            </a:extLst>
          </p:cNvPr>
          <p:cNvSpPr>
            <a:spLocks noGrp="1"/>
          </p:cNvSpPr>
          <p:nvPr>
            <p:ph type="title"/>
          </p:nvPr>
        </p:nvSpPr>
        <p:spPr/>
        <p:txBody>
          <a:bodyPr/>
          <a:lstStyle/>
          <a:p>
            <a:r>
              <a:rPr lang="da-DK" dirty="0"/>
              <a:t>Test dig selv: Hvor hurtig er dine nerveceller?</a:t>
            </a:r>
          </a:p>
        </p:txBody>
      </p:sp>
      <p:sp>
        <p:nvSpPr>
          <p:cNvPr id="3" name="Pladsholder til indhold 2">
            <a:extLst>
              <a:ext uri="{FF2B5EF4-FFF2-40B4-BE49-F238E27FC236}">
                <a16:creationId xmlns:a16="http://schemas.microsoft.com/office/drawing/2014/main" id="{537EC787-5AF9-B515-844D-B2D7CD63FD1C}"/>
              </a:ext>
            </a:extLst>
          </p:cNvPr>
          <p:cNvSpPr>
            <a:spLocks noGrp="1"/>
          </p:cNvSpPr>
          <p:nvPr>
            <p:ph idx="1"/>
          </p:nvPr>
        </p:nvSpPr>
        <p:spPr/>
        <p:txBody>
          <a:bodyPr/>
          <a:lstStyle/>
          <a:p>
            <a:r>
              <a:rPr lang="da-DK" dirty="0"/>
              <a:t>Åben dokumentet på Lectio og udfyld de 3 tomme felter i dokumentet. </a:t>
            </a:r>
          </a:p>
          <a:p>
            <a:r>
              <a:rPr lang="da-DK" dirty="0"/>
              <a:t>Du skal teste hvor hurtig din reaktionsevne er i forhold til gamere. </a:t>
            </a:r>
          </a:p>
          <a:p>
            <a:r>
              <a:rPr lang="da-DK" dirty="0"/>
              <a:t>Dernæst skal du se en animation og en kort video og besvare de 2 spørgsmål kort. </a:t>
            </a:r>
          </a:p>
          <a:p>
            <a:r>
              <a:rPr lang="da-DK" dirty="0"/>
              <a:t>Vi samler fælles op og snakker om, hvorfor det er vigtigt, at de har hurtige </a:t>
            </a:r>
            <a:r>
              <a:rPr lang="da-DK" dirty="0" err="1"/>
              <a:t>reaktionsevner</a:t>
            </a:r>
            <a:r>
              <a:rPr lang="da-DK" dirty="0"/>
              <a:t> som gamere (men også som fx F-16 piloter)</a:t>
            </a:r>
          </a:p>
        </p:txBody>
      </p:sp>
    </p:spTree>
    <p:extLst>
      <p:ext uri="{BB962C8B-B14F-4D97-AF65-F5344CB8AC3E}">
        <p14:creationId xmlns:p14="http://schemas.microsoft.com/office/powerpoint/2010/main" val="242255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FC5D4-83DE-1F92-E10D-80672894D66A}"/>
              </a:ext>
            </a:extLst>
          </p:cNvPr>
          <p:cNvSpPr>
            <a:spLocks noGrp="1"/>
          </p:cNvSpPr>
          <p:nvPr>
            <p:ph type="title"/>
          </p:nvPr>
        </p:nvSpPr>
        <p:spPr/>
        <p:txBody>
          <a:bodyPr/>
          <a:lstStyle/>
          <a:p>
            <a:r>
              <a:rPr lang="da-DK" dirty="0"/>
              <a:t>Øvelse: Nervecellers kommunikation</a:t>
            </a:r>
          </a:p>
        </p:txBody>
      </p:sp>
      <p:sp>
        <p:nvSpPr>
          <p:cNvPr id="3" name="Pladsholder til indhold 2">
            <a:extLst>
              <a:ext uri="{FF2B5EF4-FFF2-40B4-BE49-F238E27FC236}">
                <a16:creationId xmlns:a16="http://schemas.microsoft.com/office/drawing/2014/main" id="{D0BBE119-C639-0709-4C80-1A2CBB15229F}"/>
              </a:ext>
            </a:extLst>
          </p:cNvPr>
          <p:cNvSpPr>
            <a:spLocks noGrp="1"/>
          </p:cNvSpPr>
          <p:nvPr>
            <p:ph idx="1"/>
          </p:nvPr>
        </p:nvSpPr>
        <p:spPr/>
        <p:txBody>
          <a:bodyPr/>
          <a:lstStyle/>
          <a:p>
            <a:r>
              <a:rPr lang="da-DK" dirty="0"/>
              <a:t>I skal nu gå sammen to-og-to. </a:t>
            </a:r>
          </a:p>
          <a:p>
            <a:r>
              <a:rPr lang="da-DK" dirty="0"/>
              <a:t>I får udleveret et stykke papir med to forskellige tegninger, som ligger med billedsiden vendt nedad. </a:t>
            </a:r>
          </a:p>
          <a:p>
            <a:r>
              <a:rPr lang="da-DK" dirty="0"/>
              <a:t>Der er to runder: </a:t>
            </a:r>
          </a:p>
          <a:p>
            <a:pPr lvl="1"/>
            <a:r>
              <a:rPr lang="da-DK" dirty="0"/>
              <a:t>Runde 1: Den første elev ser på det første billede, som han/hun skal beskrive for den anden elev ved kun at bruge MAX 15 ord. </a:t>
            </a:r>
          </a:p>
          <a:p>
            <a:pPr lvl="1"/>
            <a:r>
              <a:rPr lang="da-DK" dirty="0"/>
              <a:t>Runde 2: Den anden elev ser på det næste billede, som han/hun skal beskrive for den første elev ved brug af MAX 50 ord. </a:t>
            </a:r>
          </a:p>
          <a:p>
            <a:r>
              <a:rPr lang="da-DK" dirty="0"/>
              <a:t>Efterfølgende skal I diskutere, hvordan denne øvelse kan sammenlignes med kommunikationen mellem nerveceller. </a:t>
            </a:r>
          </a:p>
        </p:txBody>
      </p:sp>
    </p:spTree>
    <p:extLst>
      <p:ext uri="{BB962C8B-B14F-4D97-AF65-F5344CB8AC3E}">
        <p14:creationId xmlns:p14="http://schemas.microsoft.com/office/powerpoint/2010/main" val="170797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D39B22-E3F5-2B81-FBB9-36AA0B08CFED}"/>
              </a:ext>
            </a:extLst>
          </p:cNvPr>
          <p:cNvSpPr>
            <a:spLocks noGrp="1"/>
          </p:cNvSpPr>
          <p:nvPr>
            <p:ph type="title"/>
          </p:nvPr>
        </p:nvSpPr>
        <p:spPr>
          <a:xfrm>
            <a:off x="838199" y="537883"/>
            <a:ext cx="4783697" cy="1942810"/>
          </a:xfrm>
        </p:spPr>
        <p:txBody>
          <a:bodyPr anchor="b">
            <a:normAutofit/>
          </a:bodyPr>
          <a:lstStyle/>
          <a:p>
            <a:r>
              <a:rPr lang="da-DK" sz="4000"/>
              <a:t>Alkohol og nervesystemet </a:t>
            </a:r>
          </a:p>
        </p:txBody>
      </p:sp>
      <p:sp>
        <p:nvSpPr>
          <p:cNvPr id="3" name="Pladsholder til indhold 2">
            <a:extLst>
              <a:ext uri="{FF2B5EF4-FFF2-40B4-BE49-F238E27FC236}">
                <a16:creationId xmlns:a16="http://schemas.microsoft.com/office/drawing/2014/main" id="{B57CF685-C324-27F3-69BF-94C4947231E1}"/>
              </a:ext>
            </a:extLst>
          </p:cNvPr>
          <p:cNvSpPr>
            <a:spLocks noGrp="1"/>
          </p:cNvSpPr>
          <p:nvPr>
            <p:ph idx="1"/>
          </p:nvPr>
        </p:nvSpPr>
        <p:spPr>
          <a:xfrm>
            <a:off x="838199" y="2686323"/>
            <a:ext cx="4783697" cy="3433583"/>
          </a:xfrm>
        </p:spPr>
        <p:txBody>
          <a:bodyPr>
            <a:normAutofit lnSpcReduction="10000"/>
          </a:bodyPr>
          <a:lstStyle/>
          <a:p>
            <a:r>
              <a:rPr lang="da-DK" sz="2000" dirty="0"/>
              <a:t>Alkohol er et stof (giftstof), som både påvirker hjernen og vores sanser. </a:t>
            </a:r>
          </a:p>
          <a:p>
            <a:r>
              <a:rPr lang="da-DK" sz="2000" dirty="0"/>
              <a:t>Det kemiske navn for alkohol er </a:t>
            </a:r>
            <a:r>
              <a:rPr lang="da-DK" sz="2000" dirty="0" err="1"/>
              <a:t>ethanol</a:t>
            </a:r>
            <a:r>
              <a:rPr lang="da-DK" sz="2000" dirty="0"/>
              <a:t>, og dette findes i drikkevarer såsom øl og vin. </a:t>
            </a:r>
          </a:p>
          <a:p>
            <a:r>
              <a:rPr lang="da-DK" sz="2000" dirty="0"/>
              <a:t>Man kalder også alkohol for et rusmiddel, som påvirker centralnervesystemet (CNS) på følgende måde: </a:t>
            </a:r>
          </a:p>
          <a:p>
            <a:pPr lvl="1"/>
            <a:r>
              <a:rPr lang="da-DK" sz="1600" dirty="0"/>
              <a:t>Mere glæde. </a:t>
            </a:r>
          </a:p>
          <a:p>
            <a:pPr lvl="1"/>
            <a:r>
              <a:rPr lang="da-DK" sz="1600" dirty="0"/>
              <a:t>Mindre stress og angst. </a:t>
            </a:r>
          </a:p>
          <a:p>
            <a:pPr lvl="1"/>
            <a:r>
              <a:rPr lang="da-DK" sz="1600" dirty="0"/>
              <a:t>Mere mod og selskabelighed. </a:t>
            </a:r>
          </a:p>
        </p:txBody>
      </p:sp>
      <p:pic>
        <p:nvPicPr>
          <p:cNvPr id="5" name="Billede 4" descr="Et billede, der indeholder cirkel, ur, design&#10;&#10;Automatisk genereret beskrivelse">
            <a:extLst>
              <a:ext uri="{FF2B5EF4-FFF2-40B4-BE49-F238E27FC236}">
                <a16:creationId xmlns:a16="http://schemas.microsoft.com/office/drawing/2014/main" id="{E114924E-9E22-07BE-FE93-6738DC86AF39}"/>
              </a:ext>
            </a:extLst>
          </p:cNvPr>
          <p:cNvPicPr>
            <a:picLocks noChangeAspect="1"/>
          </p:cNvPicPr>
          <p:nvPr/>
        </p:nvPicPr>
        <p:blipFill>
          <a:blip r:embed="rId2"/>
          <a:stretch>
            <a:fillRect/>
          </a:stretch>
        </p:blipFill>
        <p:spPr>
          <a:xfrm>
            <a:off x="6019651" y="537882"/>
            <a:ext cx="5302921" cy="5582023"/>
          </a:xfrm>
          <a:prstGeom prst="rect">
            <a:avLst/>
          </a:prstGeom>
        </p:spPr>
      </p:pic>
    </p:spTree>
    <p:extLst>
      <p:ext uri="{BB962C8B-B14F-4D97-AF65-F5344CB8AC3E}">
        <p14:creationId xmlns:p14="http://schemas.microsoft.com/office/powerpoint/2010/main" val="342561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BCDB4-E6AB-B360-1B1E-85729FDC7510}"/>
              </a:ext>
            </a:extLst>
          </p:cNvPr>
          <p:cNvSpPr>
            <a:spLocks noGrp="1"/>
          </p:cNvSpPr>
          <p:nvPr>
            <p:ph type="title"/>
          </p:nvPr>
        </p:nvSpPr>
        <p:spPr/>
        <p:txBody>
          <a:bodyPr/>
          <a:lstStyle/>
          <a:p>
            <a:r>
              <a:rPr lang="da-DK" dirty="0"/>
              <a:t>Alkohol</a:t>
            </a:r>
          </a:p>
        </p:txBody>
      </p:sp>
      <p:sp>
        <p:nvSpPr>
          <p:cNvPr id="3" name="Pladsholder til indhold 2">
            <a:extLst>
              <a:ext uri="{FF2B5EF4-FFF2-40B4-BE49-F238E27FC236}">
                <a16:creationId xmlns:a16="http://schemas.microsoft.com/office/drawing/2014/main" id="{46F4FE41-89AD-A44B-BA6E-649A43D999B0}"/>
              </a:ext>
            </a:extLst>
          </p:cNvPr>
          <p:cNvSpPr>
            <a:spLocks noGrp="1"/>
          </p:cNvSpPr>
          <p:nvPr>
            <p:ph idx="1"/>
          </p:nvPr>
        </p:nvSpPr>
        <p:spPr/>
        <p:txBody>
          <a:bodyPr/>
          <a:lstStyle/>
          <a:p>
            <a:r>
              <a:rPr lang="da-DK" dirty="0"/>
              <a:t>Alkohol virker dog bedøvende på CNS, og det gør derfor også, at man har svært ved at holde balancen og se klart. </a:t>
            </a:r>
          </a:p>
          <a:p>
            <a:r>
              <a:rPr lang="da-DK" dirty="0"/>
              <a:t>Man kan også risikere, at man oplever huller i hukommelsen, hvis man indtager store mængder af alkohol. </a:t>
            </a:r>
          </a:p>
          <a:p>
            <a:endParaRPr lang="da-DK" dirty="0"/>
          </a:p>
        </p:txBody>
      </p:sp>
    </p:spTree>
    <p:extLst>
      <p:ext uri="{BB962C8B-B14F-4D97-AF65-F5344CB8AC3E}">
        <p14:creationId xmlns:p14="http://schemas.microsoft.com/office/powerpoint/2010/main" val="289843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A0DFC-B799-1D93-B3E3-C49E3C0BE394}"/>
              </a:ext>
            </a:extLst>
          </p:cNvPr>
          <p:cNvSpPr>
            <a:spLocks noGrp="1"/>
          </p:cNvSpPr>
          <p:nvPr>
            <p:ph type="title"/>
          </p:nvPr>
        </p:nvSpPr>
        <p:spPr/>
        <p:txBody>
          <a:bodyPr/>
          <a:lstStyle/>
          <a:p>
            <a:r>
              <a:rPr lang="da-DK" dirty="0"/>
              <a:t>Dagens plan (2x moduler)</a:t>
            </a:r>
          </a:p>
        </p:txBody>
      </p:sp>
      <p:sp>
        <p:nvSpPr>
          <p:cNvPr id="3" name="Pladsholder til indhold 2">
            <a:extLst>
              <a:ext uri="{FF2B5EF4-FFF2-40B4-BE49-F238E27FC236}">
                <a16:creationId xmlns:a16="http://schemas.microsoft.com/office/drawing/2014/main" id="{2704AC35-CD9F-262C-B279-B19C7ACD3F0A}"/>
              </a:ext>
            </a:extLst>
          </p:cNvPr>
          <p:cNvSpPr>
            <a:spLocks noGrp="1"/>
          </p:cNvSpPr>
          <p:nvPr>
            <p:ph idx="1"/>
          </p:nvPr>
        </p:nvSpPr>
        <p:spPr/>
        <p:txBody>
          <a:bodyPr>
            <a:normAutofit fontScale="92500" lnSpcReduction="20000"/>
          </a:bodyPr>
          <a:lstStyle/>
          <a:p>
            <a:r>
              <a:rPr lang="da-DK" dirty="0"/>
              <a:t>Nye pladser i faglokaler – både i gruppeborde og på rækker. </a:t>
            </a:r>
          </a:p>
          <a:p>
            <a:r>
              <a:rPr lang="da-DK" dirty="0"/>
              <a:t>Lektien – synapsen – tal sammen. </a:t>
            </a:r>
          </a:p>
          <a:p>
            <a:r>
              <a:rPr lang="da-DK" dirty="0"/>
              <a:t>Tavle: Kommunikation mellem nerveceller (fokus på synapse og </a:t>
            </a:r>
            <a:r>
              <a:rPr lang="da-DK" dirty="0" err="1"/>
              <a:t>aksonet</a:t>
            </a:r>
            <a:r>
              <a:rPr lang="da-DK" dirty="0"/>
              <a:t>) – aktionspotentialet. </a:t>
            </a:r>
          </a:p>
          <a:p>
            <a:r>
              <a:rPr lang="da-DK" dirty="0"/>
              <a:t>Test dig selv: Hvordan er dine reaktioner?</a:t>
            </a:r>
          </a:p>
          <a:p>
            <a:r>
              <a:rPr lang="da-DK" dirty="0"/>
              <a:t>Øvelse: Nervecellers kommunikation med hinanden (</a:t>
            </a:r>
            <a:r>
              <a:rPr lang="da-DK" dirty="0" err="1"/>
              <a:t>Biotech-academy</a:t>
            </a:r>
            <a:r>
              <a:rPr lang="da-DK" dirty="0"/>
              <a:t>) </a:t>
            </a:r>
          </a:p>
          <a:p>
            <a:r>
              <a:rPr lang="da-DK" dirty="0"/>
              <a:t>Tavle: Alkohol – hvorfor er det farligt for nervecellerne? </a:t>
            </a:r>
          </a:p>
          <a:p>
            <a:r>
              <a:rPr lang="da-DK" dirty="0"/>
              <a:t>Øvelse: alkohols påvirkning af sanserne (alkohol-briller)</a:t>
            </a:r>
          </a:p>
          <a:p>
            <a:r>
              <a:rPr lang="da-DK" dirty="0"/>
              <a:t>Forsøg: Karse og nervesystemet – hvad sker der med indtagelse af alkohol over en længere periode (alkoholisme)</a:t>
            </a:r>
          </a:p>
        </p:txBody>
      </p:sp>
    </p:spTree>
    <p:extLst>
      <p:ext uri="{BB962C8B-B14F-4D97-AF65-F5344CB8AC3E}">
        <p14:creationId xmlns:p14="http://schemas.microsoft.com/office/powerpoint/2010/main" val="42502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D1089-A672-2C7E-C9C8-ABEC700CCF5B}"/>
              </a:ext>
            </a:extLst>
          </p:cNvPr>
          <p:cNvSpPr>
            <a:spLocks noGrp="1"/>
          </p:cNvSpPr>
          <p:nvPr>
            <p:ph type="title"/>
          </p:nvPr>
        </p:nvSpPr>
        <p:spPr/>
        <p:txBody>
          <a:bodyPr/>
          <a:lstStyle/>
          <a:p>
            <a:r>
              <a:rPr lang="da-DK" dirty="0"/>
              <a:t>Påvirkningen af CNS</a:t>
            </a:r>
          </a:p>
        </p:txBody>
      </p:sp>
      <p:sp>
        <p:nvSpPr>
          <p:cNvPr id="3" name="Pladsholder til indhold 2">
            <a:extLst>
              <a:ext uri="{FF2B5EF4-FFF2-40B4-BE49-F238E27FC236}">
                <a16:creationId xmlns:a16="http://schemas.microsoft.com/office/drawing/2014/main" id="{D03F7D94-514D-ABFE-F348-99035B9C584D}"/>
              </a:ext>
            </a:extLst>
          </p:cNvPr>
          <p:cNvSpPr>
            <a:spLocks noGrp="1"/>
          </p:cNvSpPr>
          <p:nvPr>
            <p:ph idx="1"/>
          </p:nvPr>
        </p:nvSpPr>
        <p:spPr/>
        <p:txBody>
          <a:bodyPr/>
          <a:lstStyle/>
          <a:p>
            <a:r>
              <a:rPr lang="da-DK" dirty="0"/>
              <a:t>En af de dele af CNS, der sørger for, at nervecellerne kan sende impulser til hinanden er ved at bruge neurotransmittere. </a:t>
            </a:r>
          </a:p>
          <a:p>
            <a:r>
              <a:rPr lang="da-DK" dirty="0"/>
              <a:t>Neurotransmittere er signalstoffer, og de fungerer som et bindeled mellem nervecellerne. </a:t>
            </a:r>
          </a:p>
          <a:p>
            <a:endParaRPr lang="da-DK" dirty="0"/>
          </a:p>
        </p:txBody>
      </p:sp>
      <p:pic>
        <p:nvPicPr>
          <p:cNvPr id="1028" name="Picture 4">
            <a:extLst>
              <a:ext uri="{FF2B5EF4-FFF2-40B4-BE49-F238E27FC236}">
                <a16:creationId xmlns:a16="http://schemas.microsoft.com/office/drawing/2014/main" id="{5086F8EE-5EBF-9BD5-E043-4E5DC6D9F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90506"/>
            <a:ext cx="8619564" cy="290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15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01A8B-F82C-A573-4708-5CAD17BCBE3A}"/>
              </a:ext>
            </a:extLst>
          </p:cNvPr>
          <p:cNvSpPr>
            <a:spLocks noGrp="1"/>
          </p:cNvSpPr>
          <p:nvPr>
            <p:ph type="title"/>
          </p:nvPr>
        </p:nvSpPr>
        <p:spPr/>
        <p:txBody>
          <a:bodyPr/>
          <a:lstStyle/>
          <a:p>
            <a:r>
              <a:rPr lang="da-DK" dirty="0"/>
              <a:t>Neurotransmittere </a:t>
            </a:r>
          </a:p>
        </p:txBody>
      </p:sp>
      <p:sp>
        <p:nvSpPr>
          <p:cNvPr id="3" name="Pladsholder til indhold 2">
            <a:extLst>
              <a:ext uri="{FF2B5EF4-FFF2-40B4-BE49-F238E27FC236}">
                <a16:creationId xmlns:a16="http://schemas.microsoft.com/office/drawing/2014/main" id="{591AA639-97E5-C9F3-3DAC-7F2FFCADDAA3}"/>
              </a:ext>
            </a:extLst>
          </p:cNvPr>
          <p:cNvSpPr>
            <a:spLocks noGrp="1"/>
          </p:cNvSpPr>
          <p:nvPr>
            <p:ph idx="1"/>
          </p:nvPr>
        </p:nvSpPr>
        <p:spPr/>
        <p:txBody>
          <a:bodyPr>
            <a:normAutofit fontScale="92500" lnSpcReduction="10000"/>
          </a:bodyPr>
          <a:lstStyle/>
          <a:p>
            <a:r>
              <a:rPr lang="da-DK" dirty="0"/>
              <a:t>Eksempler kan være dopamin og serotonin. </a:t>
            </a:r>
          </a:p>
          <a:p>
            <a:r>
              <a:rPr lang="da-DK" dirty="0"/>
              <a:t>Nogle neurotransmittere har en aktiverende effekt = de fremmer impulsen. </a:t>
            </a:r>
          </a:p>
          <a:p>
            <a:r>
              <a:rPr lang="da-DK" dirty="0"/>
              <a:t>Andre neurotransmittere har en hæmmende effekt =  de bremser impulsen. </a:t>
            </a:r>
          </a:p>
          <a:p>
            <a:r>
              <a:rPr lang="da-DK" dirty="0"/>
              <a:t>Det er vigtigt at man har begge to og at der er en balance i dem, da hverken for meget eller for lidt kommunikation er godt. </a:t>
            </a:r>
          </a:p>
          <a:p>
            <a:pPr lvl="1"/>
            <a:r>
              <a:rPr lang="da-DK" dirty="0"/>
              <a:t>For meget kommunikation kan fx føre til epilepsi. </a:t>
            </a:r>
          </a:p>
          <a:p>
            <a:r>
              <a:rPr lang="da-DK" dirty="0"/>
              <a:t>Alkohols hæmmende effekt på CNS kommer af, at alkohol fremmer frigivelsen af hæmmende neurotransmittere = der sendes færre impulser, mindre kommunikation og dermed mindre hjerneaktivitet. </a:t>
            </a:r>
          </a:p>
        </p:txBody>
      </p:sp>
    </p:spTree>
    <p:extLst>
      <p:ext uri="{BB962C8B-B14F-4D97-AF65-F5344CB8AC3E}">
        <p14:creationId xmlns:p14="http://schemas.microsoft.com/office/powerpoint/2010/main" val="83970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2DF43-036B-D210-66CB-A74C20CC3B03}"/>
              </a:ext>
            </a:extLst>
          </p:cNvPr>
          <p:cNvSpPr>
            <a:spLocks noGrp="1"/>
          </p:cNvSpPr>
          <p:nvPr>
            <p:ph type="title"/>
          </p:nvPr>
        </p:nvSpPr>
        <p:spPr/>
        <p:txBody>
          <a:bodyPr/>
          <a:lstStyle/>
          <a:p>
            <a:r>
              <a:rPr lang="da-DK" dirty="0"/>
              <a:t>GABA + Glutamat </a:t>
            </a:r>
          </a:p>
        </p:txBody>
      </p:sp>
      <p:sp>
        <p:nvSpPr>
          <p:cNvPr id="3" name="Pladsholder til indhold 2">
            <a:extLst>
              <a:ext uri="{FF2B5EF4-FFF2-40B4-BE49-F238E27FC236}">
                <a16:creationId xmlns:a16="http://schemas.microsoft.com/office/drawing/2014/main" id="{4C7A571E-9289-BC20-234A-AB206FA0B214}"/>
              </a:ext>
            </a:extLst>
          </p:cNvPr>
          <p:cNvSpPr>
            <a:spLocks noGrp="1"/>
          </p:cNvSpPr>
          <p:nvPr>
            <p:ph idx="1"/>
          </p:nvPr>
        </p:nvSpPr>
        <p:spPr/>
        <p:txBody>
          <a:bodyPr/>
          <a:lstStyle/>
          <a:p>
            <a:r>
              <a:rPr lang="da-DK" dirty="0"/>
              <a:t>GABA er en neurotransmitter, som alkohol fremmer frigivelsen af. </a:t>
            </a:r>
          </a:p>
          <a:p>
            <a:r>
              <a:rPr lang="da-DK" dirty="0"/>
              <a:t>GABA er en hæmmende neurotransmitter, og det betyder, at impulserne bremses, så de ikke føres videre til næste nervecelle. </a:t>
            </a:r>
          </a:p>
          <a:p>
            <a:r>
              <a:rPr lang="da-DK" dirty="0"/>
              <a:t>Alkohol hæmmer derimod frigivelsen af glutamat, som har den modsatte effekt af GABA. </a:t>
            </a:r>
          </a:p>
          <a:p>
            <a:r>
              <a:rPr lang="da-DK" dirty="0"/>
              <a:t>Glutamat er en fremmende neurotransmitter = øger impulserne mellem nervecellerne. </a:t>
            </a:r>
          </a:p>
          <a:p>
            <a:r>
              <a:rPr lang="da-DK" dirty="0"/>
              <a:t>Når glutamat hæmmes, så hæmmes overførelsen af impulser. </a:t>
            </a:r>
          </a:p>
        </p:txBody>
      </p:sp>
    </p:spTree>
    <p:extLst>
      <p:ext uri="{BB962C8B-B14F-4D97-AF65-F5344CB8AC3E}">
        <p14:creationId xmlns:p14="http://schemas.microsoft.com/office/powerpoint/2010/main" val="2119227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811ED4D-AB62-162C-E7FA-F2B905770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0"/>
            <a:ext cx="97075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6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A5763-E607-2C45-C984-EB812CADFD13}"/>
              </a:ext>
            </a:extLst>
          </p:cNvPr>
          <p:cNvSpPr>
            <a:spLocks noGrp="1"/>
          </p:cNvSpPr>
          <p:nvPr>
            <p:ph type="title"/>
          </p:nvPr>
        </p:nvSpPr>
        <p:spPr/>
        <p:txBody>
          <a:bodyPr/>
          <a:lstStyle/>
          <a:p>
            <a:r>
              <a:rPr lang="da-DK" dirty="0"/>
              <a:t>GABA og Glutamat </a:t>
            </a:r>
          </a:p>
        </p:txBody>
      </p:sp>
      <p:sp>
        <p:nvSpPr>
          <p:cNvPr id="3" name="Pladsholder til indhold 2">
            <a:extLst>
              <a:ext uri="{FF2B5EF4-FFF2-40B4-BE49-F238E27FC236}">
                <a16:creationId xmlns:a16="http://schemas.microsoft.com/office/drawing/2014/main" id="{46205551-41B4-FC71-A5C5-D5A267374153}"/>
              </a:ext>
            </a:extLst>
          </p:cNvPr>
          <p:cNvSpPr>
            <a:spLocks noGrp="1"/>
          </p:cNvSpPr>
          <p:nvPr>
            <p:ph idx="1"/>
          </p:nvPr>
        </p:nvSpPr>
        <p:spPr/>
        <p:txBody>
          <a:bodyPr/>
          <a:lstStyle/>
          <a:p>
            <a:r>
              <a:rPr lang="da-DK" dirty="0"/>
              <a:t>Når alkohol påvirker GABA og glutamat, så bremses impulser, så nerveceller har svært ved at kommunikere med hinanden = hjerneaktivitet stoppes. </a:t>
            </a:r>
          </a:p>
          <a:p>
            <a:r>
              <a:rPr lang="da-DK" dirty="0"/>
              <a:t>Hjernen er en del af CNS og dermed påvirkes CNS altså. </a:t>
            </a:r>
          </a:p>
          <a:p>
            <a:r>
              <a:rPr lang="da-DK" dirty="0"/>
              <a:t>CNS er en vigtig central for at sende impulser til resten af kroppen, og dermed påvirkes hele kroppen af alkohol. </a:t>
            </a:r>
          </a:p>
          <a:p>
            <a:pPr lvl="1"/>
            <a:r>
              <a:rPr lang="da-DK" dirty="0"/>
              <a:t>Dvs.: </a:t>
            </a:r>
          </a:p>
          <a:p>
            <a:pPr lvl="2"/>
            <a:r>
              <a:rPr lang="da-DK" dirty="0"/>
              <a:t>Bevægelser. </a:t>
            </a:r>
          </a:p>
          <a:p>
            <a:pPr lvl="2"/>
            <a:r>
              <a:rPr lang="da-DK" dirty="0"/>
              <a:t>Balance. </a:t>
            </a:r>
          </a:p>
          <a:p>
            <a:pPr lvl="2"/>
            <a:r>
              <a:rPr lang="da-DK" dirty="0"/>
              <a:t>Sanser. </a:t>
            </a:r>
          </a:p>
        </p:txBody>
      </p:sp>
    </p:spTree>
    <p:extLst>
      <p:ext uri="{BB962C8B-B14F-4D97-AF65-F5344CB8AC3E}">
        <p14:creationId xmlns:p14="http://schemas.microsoft.com/office/powerpoint/2010/main" val="348597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5074552-CA82-97BD-591E-8D029AAE7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0"/>
            <a:ext cx="604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56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02B9D-C22B-77E9-FEEC-F769D08C26EA}"/>
              </a:ext>
            </a:extLst>
          </p:cNvPr>
          <p:cNvSpPr>
            <a:spLocks noGrp="1"/>
          </p:cNvSpPr>
          <p:nvPr>
            <p:ph type="title"/>
          </p:nvPr>
        </p:nvSpPr>
        <p:spPr/>
        <p:txBody>
          <a:bodyPr/>
          <a:lstStyle/>
          <a:p>
            <a:r>
              <a:rPr lang="da-DK" dirty="0"/>
              <a:t>Dopamin</a:t>
            </a:r>
          </a:p>
        </p:txBody>
      </p:sp>
      <p:sp>
        <p:nvSpPr>
          <p:cNvPr id="3" name="Pladsholder til indhold 2">
            <a:extLst>
              <a:ext uri="{FF2B5EF4-FFF2-40B4-BE49-F238E27FC236}">
                <a16:creationId xmlns:a16="http://schemas.microsoft.com/office/drawing/2014/main" id="{E43EC50A-6751-F2DC-5639-1FE3FA083EBE}"/>
              </a:ext>
            </a:extLst>
          </p:cNvPr>
          <p:cNvSpPr>
            <a:spLocks noGrp="1"/>
          </p:cNvSpPr>
          <p:nvPr>
            <p:ph idx="1"/>
          </p:nvPr>
        </p:nvSpPr>
        <p:spPr/>
        <p:txBody>
          <a:bodyPr/>
          <a:lstStyle/>
          <a:p>
            <a:r>
              <a:rPr lang="da-DK" dirty="0"/>
              <a:t>Alkohol får hjernen til at producere en tredje neurotransmitter, nemlig dopamin. </a:t>
            </a:r>
          </a:p>
          <a:p>
            <a:r>
              <a:rPr lang="da-DK" dirty="0"/>
              <a:t>Dopamin er hjernens lykkestof (eller et af dem), og derfor får man en følelse af velbehag, glæde, lykke og mindre stress = mere afslappet når man drikker alkohol. </a:t>
            </a:r>
          </a:p>
          <a:p>
            <a:r>
              <a:rPr lang="da-DK" dirty="0"/>
              <a:t>Dopamin er desuden et belønningscenter i hjernen, og det aktiveres når man vinder i spil, er forelsket osv. </a:t>
            </a:r>
          </a:p>
          <a:p>
            <a:pPr lvl="1"/>
            <a:r>
              <a:rPr lang="da-DK" dirty="0"/>
              <a:t>Vi belønnes dermed for behagelige ting. </a:t>
            </a:r>
          </a:p>
          <a:p>
            <a:pPr marL="0" indent="0">
              <a:buNone/>
            </a:pPr>
            <a:endParaRPr lang="da-DK" dirty="0"/>
          </a:p>
        </p:txBody>
      </p:sp>
    </p:spTree>
    <p:extLst>
      <p:ext uri="{BB962C8B-B14F-4D97-AF65-F5344CB8AC3E}">
        <p14:creationId xmlns:p14="http://schemas.microsoft.com/office/powerpoint/2010/main" val="292852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347A0-7CA5-CA99-B8EA-ECA6F555EAB6}"/>
              </a:ext>
            </a:extLst>
          </p:cNvPr>
          <p:cNvSpPr>
            <a:spLocks noGrp="1"/>
          </p:cNvSpPr>
          <p:nvPr>
            <p:ph type="title"/>
          </p:nvPr>
        </p:nvSpPr>
        <p:spPr/>
        <p:txBody>
          <a:bodyPr/>
          <a:lstStyle/>
          <a:p>
            <a:r>
              <a:rPr lang="da-DK" dirty="0"/>
              <a:t>Dopamin og alkohol</a:t>
            </a:r>
          </a:p>
        </p:txBody>
      </p:sp>
      <p:sp>
        <p:nvSpPr>
          <p:cNvPr id="3" name="Pladsholder til indhold 2">
            <a:extLst>
              <a:ext uri="{FF2B5EF4-FFF2-40B4-BE49-F238E27FC236}">
                <a16:creationId xmlns:a16="http://schemas.microsoft.com/office/drawing/2014/main" id="{BFB12B93-1351-B6E4-C88D-C7F61225AD4A}"/>
              </a:ext>
            </a:extLst>
          </p:cNvPr>
          <p:cNvSpPr>
            <a:spLocks noGrp="1"/>
          </p:cNvSpPr>
          <p:nvPr>
            <p:ph idx="1"/>
          </p:nvPr>
        </p:nvSpPr>
        <p:spPr/>
        <p:txBody>
          <a:bodyPr/>
          <a:lstStyle/>
          <a:p>
            <a:r>
              <a:rPr lang="da-DK" dirty="0"/>
              <a:t>Der er dog problemer ved at blive belønnet via dopamin, når man har drukket alkohol. </a:t>
            </a:r>
          </a:p>
          <a:p>
            <a:r>
              <a:rPr lang="da-DK" dirty="0"/>
              <a:t>Denne lykkefølelse man får kan man nemlig blive afhængig af.</a:t>
            </a:r>
          </a:p>
          <a:p>
            <a:r>
              <a:rPr lang="da-DK" dirty="0"/>
              <a:t>Drikker man alkohol i en længere periode, så vil hjernen vænne sig til disse boosts, og det kan blive en dårlig vane = man bliver afhængig. </a:t>
            </a:r>
          </a:p>
          <a:p>
            <a:r>
              <a:rPr lang="da-DK" dirty="0"/>
              <a:t>Hvis man har en længere overforbrug af alkohol kan det resultere i: </a:t>
            </a:r>
          </a:p>
          <a:p>
            <a:pPr lvl="1"/>
            <a:r>
              <a:rPr lang="da-DK" dirty="0"/>
              <a:t>Leversygdomme, kræft, forhøjet blodtryk. </a:t>
            </a:r>
          </a:p>
          <a:p>
            <a:pPr lvl="1"/>
            <a:r>
              <a:rPr lang="da-DK" dirty="0"/>
              <a:t>Sygdomme i hjernen og nervesystemet.  </a:t>
            </a:r>
          </a:p>
        </p:txBody>
      </p:sp>
    </p:spTree>
    <p:extLst>
      <p:ext uri="{BB962C8B-B14F-4D97-AF65-F5344CB8AC3E}">
        <p14:creationId xmlns:p14="http://schemas.microsoft.com/office/powerpoint/2010/main" val="3862182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1D2D9-263F-DC30-D7B7-8CF3FE4C6FD0}"/>
              </a:ext>
            </a:extLst>
          </p:cNvPr>
          <p:cNvSpPr>
            <a:spLocks noGrp="1"/>
          </p:cNvSpPr>
          <p:nvPr>
            <p:ph type="title"/>
          </p:nvPr>
        </p:nvSpPr>
        <p:spPr/>
        <p:txBody>
          <a:bodyPr/>
          <a:lstStyle/>
          <a:p>
            <a:r>
              <a:rPr lang="da-DK" dirty="0"/>
              <a:t>Øvelse: Snak om spørgsmål og alkoholbriller</a:t>
            </a:r>
          </a:p>
        </p:txBody>
      </p:sp>
      <p:sp>
        <p:nvSpPr>
          <p:cNvPr id="3" name="Pladsholder til indhold 2">
            <a:extLst>
              <a:ext uri="{FF2B5EF4-FFF2-40B4-BE49-F238E27FC236}">
                <a16:creationId xmlns:a16="http://schemas.microsoft.com/office/drawing/2014/main" id="{F1330902-999A-38A8-4042-AA07C459F96E}"/>
              </a:ext>
            </a:extLst>
          </p:cNvPr>
          <p:cNvSpPr>
            <a:spLocks noGrp="1"/>
          </p:cNvSpPr>
          <p:nvPr>
            <p:ph idx="1"/>
          </p:nvPr>
        </p:nvSpPr>
        <p:spPr/>
        <p:txBody>
          <a:bodyPr/>
          <a:lstStyle/>
          <a:p>
            <a:r>
              <a:rPr lang="da-DK" dirty="0"/>
              <a:t>I skal sammen med dem i sidder ved siden af diskutere følgende spørgsmål: </a:t>
            </a:r>
          </a:p>
          <a:p>
            <a:pPr lvl="1"/>
            <a:r>
              <a:rPr lang="da-DK" dirty="0"/>
              <a:t>Hvis alkohol blev opfundet i dag, tror du så, det ville blive gjort lovligt i Danmark – hvorfor, hvorfor ikke? </a:t>
            </a:r>
          </a:p>
          <a:p>
            <a:pPr lvl="1"/>
            <a:r>
              <a:rPr lang="da-DK" dirty="0"/>
              <a:t>Hvad kan hhv. regeringen/samfundet, dine forældre og du selv gøre for at mindske danskernes alkoholforbrug?</a:t>
            </a:r>
          </a:p>
          <a:p>
            <a:r>
              <a:rPr lang="da-DK" dirty="0"/>
              <a:t>Vi samler op ved tavlen, hvor vi skal prøve at diskutere nogle af jeres refleksioner fælles. </a:t>
            </a:r>
          </a:p>
          <a:p>
            <a:r>
              <a:rPr lang="da-DK" dirty="0"/>
              <a:t>Bagefter skal vi prøve, hvad det vil sige, at miste sine sanser ved alkoholindtag ved at prøve alkoholbriller. </a:t>
            </a:r>
          </a:p>
        </p:txBody>
      </p:sp>
    </p:spTree>
    <p:extLst>
      <p:ext uri="{BB962C8B-B14F-4D97-AF65-F5344CB8AC3E}">
        <p14:creationId xmlns:p14="http://schemas.microsoft.com/office/powerpoint/2010/main" val="426567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4F377-C3BF-D210-EAFF-94A391614540}"/>
              </a:ext>
            </a:extLst>
          </p:cNvPr>
          <p:cNvSpPr>
            <a:spLocks noGrp="1"/>
          </p:cNvSpPr>
          <p:nvPr>
            <p:ph type="title"/>
          </p:nvPr>
        </p:nvSpPr>
        <p:spPr/>
        <p:txBody>
          <a:bodyPr/>
          <a:lstStyle/>
          <a:p>
            <a:r>
              <a:rPr lang="da-DK" dirty="0"/>
              <a:t>Lektien: Synapsen</a:t>
            </a:r>
          </a:p>
        </p:txBody>
      </p:sp>
      <p:sp>
        <p:nvSpPr>
          <p:cNvPr id="3" name="Pladsholder til indhold 2">
            <a:extLst>
              <a:ext uri="{FF2B5EF4-FFF2-40B4-BE49-F238E27FC236}">
                <a16:creationId xmlns:a16="http://schemas.microsoft.com/office/drawing/2014/main" id="{7BB23D92-900E-7AA2-C619-99A6873751B5}"/>
              </a:ext>
            </a:extLst>
          </p:cNvPr>
          <p:cNvSpPr>
            <a:spLocks noGrp="1"/>
          </p:cNvSpPr>
          <p:nvPr>
            <p:ph idx="1"/>
          </p:nvPr>
        </p:nvSpPr>
        <p:spPr/>
        <p:txBody>
          <a:bodyPr/>
          <a:lstStyle/>
          <a:p>
            <a:r>
              <a:rPr lang="da-DK" dirty="0"/>
              <a:t>Snak sammen om lektien på et </a:t>
            </a:r>
            <a:r>
              <a:rPr lang="da-DK" dirty="0" err="1"/>
              <a:t>walk</a:t>
            </a:r>
            <a:r>
              <a:rPr lang="da-DK" dirty="0"/>
              <a:t> and talk. </a:t>
            </a:r>
          </a:p>
          <a:p>
            <a:r>
              <a:rPr lang="da-DK" dirty="0"/>
              <a:t>Vi samler op på lektien, hvis der er noget, som I ikke forstår (har fundet frem til fælles)</a:t>
            </a:r>
          </a:p>
        </p:txBody>
      </p:sp>
    </p:spTree>
    <p:extLst>
      <p:ext uri="{BB962C8B-B14F-4D97-AF65-F5344CB8AC3E}">
        <p14:creationId xmlns:p14="http://schemas.microsoft.com/office/powerpoint/2010/main" val="253038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E26FA51-1A5A-5333-FDC6-BBCE59A42F36}"/>
              </a:ext>
            </a:extLst>
          </p:cNvPr>
          <p:cNvSpPr>
            <a:spLocks noGrp="1"/>
          </p:cNvSpPr>
          <p:nvPr>
            <p:ph idx="1"/>
          </p:nvPr>
        </p:nvSpPr>
        <p:spPr/>
        <p:txBody>
          <a:bodyPr>
            <a:normAutofit/>
          </a:bodyPr>
          <a:lstStyle/>
          <a:p>
            <a:r>
              <a:rPr lang="da-DK" sz="2000" dirty="0">
                <a:latin typeface="+mj-lt"/>
              </a:rPr>
              <a:t>Aktionspotentialet består af flere dele, som kommer i en bestemt rækkefølge. Det er denne rækkefølge, som udgør aktionspotentialet. </a:t>
            </a:r>
          </a:p>
          <a:p>
            <a:pPr marL="0" indent="0">
              <a:buNone/>
            </a:pPr>
            <a:r>
              <a:rPr lang="da-DK" sz="1900" dirty="0">
                <a:latin typeface="+mj-lt"/>
              </a:rPr>
              <a:t>1. En nerveimpuls startes ved at dendritområdet eller </a:t>
            </a:r>
            <a:r>
              <a:rPr lang="da-DK" sz="1900" dirty="0" err="1">
                <a:latin typeface="+mj-lt"/>
              </a:rPr>
              <a:t>soma</a:t>
            </a:r>
            <a:r>
              <a:rPr lang="da-DK" sz="1900" dirty="0">
                <a:latin typeface="+mj-lt"/>
              </a:rPr>
              <a:t> påvirkes. Stimuleringen bevirker, at membranen nu er mere gennemtrængelig for </a:t>
            </a:r>
            <a:r>
              <a:rPr lang="da-DK" sz="1900" kern="100" dirty="0">
                <a:effectLst/>
                <a:latin typeface="+mj-lt"/>
                <a:ea typeface="Calibri" panose="020F0502020204030204" pitchFamily="34" charset="0"/>
                <a:cs typeface="Times New Roman" panose="02020603050405020304" pitchFamily="18" charset="0"/>
              </a:rPr>
              <a:t>Na</a:t>
            </a:r>
            <a:r>
              <a:rPr lang="da-DK" sz="1900" kern="100" baseline="30000" dirty="0">
                <a:effectLst/>
                <a:latin typeface="+mj-lt"/>
                <a:ea typeface="Calibri" panose="020F0502020204030204" pitchFamily="34" charset="0"/>
                <a:cs typeface="Times New Roman" panose="02020603050405020304" pitchFamily="18" charset="0"/>
              </a:rPr>
              <a:t>+</a:t>
            </a:r>
            <a:r>
              <a:rPr lang="da-DK" sz="1900" kern="100" dirty="0">
                <a:effectLst/>
                <a:latin typeface="+mj-lt"/>
                <a:ea typeface="Calibri" panose="020F0502020204030204" pitchFamily="34" charset="0"/>
                <a:cs typeface="Times New Roman" panose="02020603050405020304" pitchFamily="18" charset="0"/>
              </a:rPr>
              <a:t>-ioner, da flere Na</a:t>
            </a:r>
            <a:r>
              <a:rPr lang="da-DK" sz="1900" kern="100" baseline="30000" dirty="0">
                <a:effectLst/>
                <a:latin typeface="+mj-lt"/>
                <a:ea typeface="Calibri" panose="020F0502020204030204" pitchFamily="34" charset="0"/>
                <a:cs typeface="Times New Roman" panose="02020603050405020304" pitchFamily="18" charset="0"/>
              </a:rPr>
              <a:t>+</a:t>
            </a:r>
            <a:r>
              <a:rPr lang="da-DK" sz="1900" kern="100" dirty="0">
                <a:effectLst/>
                <a:latin typeface="+mj-lt"/>
                <a:ea typeface="Calibri" panose="020F0502020204030204" pitchFamily="34" charset="0"/>
                <a:cs typeface="Times New Roman" panose="02020603050405020304" pitchFamily="18" charset="0"/>
              </a:rPr>
              <a:t>-kanaler åbnes kortvarigt. </a:t>
            </a:r>
          </a:p>
          <a:p>
            <a:pPr marL="0" indent="0">
              <a:buNone/>
            </a:pPr>
            <a:r>
              <a:rPr lang="da-DK" sz="1800" kern="100" dirty="0">
                <a:effectLst/>
                <a:latin typeface="+mj-lt"/>
                <a:ea typeface="Calibri" panose="020F0502020204030204" pitchFamily="34" charset="0"/>
                <a:cs typeface="Times New Roman" panose="02020603050405020304" pitchFamily="18" charset="0"/>
              </a:rPr>
              <a:t>2. Na</a:t>
            </a:r>
            <a:r>
              <a:rPr lang="da-DK" sz="1800" kern="100" baseline="30000" dirty="0">
                <a:effectLst/>
                <a:latin typeface="+mj-lt"/>
                <a:ea typeface="Calibri" panose="020F0502020204030204" pitchFamily="34" charset="0"/>
                <a:cs typeface="Times New Roman" panose="02020603050405020304" pitchFamily="18" charset="0"/>
              </a:rPr>
              <a:t>+</a:t>
            </a:r>
            <a:r>
              <a:rPr lang="da-DK" sz="1800" kern="100" dirty="0">
                <a:effectLst/>
                <a:latin typeface="+mj-lt"/>
                <a:ea typeface="Calibri" panose="020F0502020204030204" pitchFamily="34" charset="0"/>
                <a:cs typeface="Times New Roman" panose="02020603050405020304" pitchFamily="18" charset="0"/>
              </a:rPr>
              <a:t>-ioner strømmer ind og det er denne indstrømning, som ændrer spændingen gennem membranen fra negativ til positiv = der sker en depolarisering af membranen. </a:t>
            </a:r>
          </a:p>
          <a:p>
            <a:pPr marL="0" indent="0">
              <a:buNone/>
            </a:pPr>
            <a:r>
              <a:rPr lang="da-DK" sz="1800" kern="100" dirty="0">
                <a:latin typeface="+mj-lt"/>
                <a:ea typeface="Calibri" panose="020F0502020204030204" pitchFamily="34" charset="0"/>
                <a:cs typeface="Times New Roman" panose="02020603050405020304" pitchFamily="18" charset="0"/>
              </a:rPr>
              <a:t>3. Depolariseringen får lukkede </a:t>
            </a:r>
            <a:r>
              <a:rPr lang="da-DK" sz="1800" kern="100" dirty="0">
                <a:effectLst/>
                <a:latin typeface="+mj-lt"/>
                <a:ea typeface="Calibri" panose="020F0502020204030204" pitchFamily="34" charset="0"/>
                <a:cs typeface="Times New Roman" panose="02020603050405020304" pitchFamily="18" charset="0"/>
              </a:rPr>
              <a:t>K</a:t>
            </a:r>
            <a:r>
              <a:rPr lang="da-DK" sz="1800" kern="100" baseline="30000" dirty="0">
                <a:effectLst/>
                <a:latin typeface="+mj-lt"/>
                <a:ea typeface="Calibri" panose="020F0502020204030204" pitchFamily="34" charset="0"/>
                <a:cs typeface="Times New Roman" panose="02020603050405020304" pitchFamily="18" charset="0"/>
              </a:rPr>
              <a:t>+</a:t>
            </a:r>
            <a:r>
              <a:rPr lang="da-DK" sz="1800" kern="100" dirty="0">
                <a:latin typeface="+mj-lt"/>
                <a:ea typeface="Calibri" panose="020F0502020204030204" pitchFamily="34" charset="0"/>
                <a:cs typeface="Times New Roman" panose="02020603050405020304" pitchFamily="18" charset="0"/>
              </a:rPr>
              <a:t>-ionkanaler til at åbne sig og </a:t>
            </a:r>
            <a:r>
              <a:rPr lang="da-DK" sz="1800" kern="100" dirty="0">
                <a:effectLst/>
                <a:latin typeface="+mj-lt"/>
                <a:ea typeface="Calibri" panose="020F0502020204030204" pitchFamily="34" charset="0"/>
                <a:cs typeface="Times New Roman" panose="02020603050405020304" pitchFamily="18" charset="0"/>
              </a:rPr>
              <a:t>K</a:t>
            </a:r>
            <a:r>
              <a:rPr lang="da-DK" sz="1800" kern="100" baseline="30000" dirty="0">
                <a:effectLst/>
                <a:latin typeface="+mj-lt"/>
                <a:ea typeface="Calibri" panose="020F0502020204030204" pitchFamily="34" charset="0"/>
                <a:cs typeface="Times New Roman" panose="02020603050405020304" pitchFamily="18" charset="0"/>
              </a:rPr>
              <a:t>+</a:t>
            </a:r>
            <a:r>
              <a:rPr lang="da-DK" sz="1800" kern="100" dirty="0">
                <a:latin typeface="+mj-lt"/>
                <a:ea typeface="Calibri" panose="020F0502020204030204" pitchFamily="34" charset="0"/>
                <a:cs typeface="Times New Roman" panose="02020603050405020304" pitchFamily="18" charset="0"/>
              </a:rPr>
              <a:t>-ioner strømmer ud af neuronet. </a:t>
            </a:r>
          </a:p>
          <a:p>
            <a:pPr marL="0" indent="0">
              <a:buNone/>
            </a:pPr>
            <a:r>
              <a:rPr lang="da-DK" sz="1800" kern="100" dirty="0">
                <a:effectLst/>
                <a:latin typeface="+mj-lt"/>
                <a:ea typeface="Calibri" panose="020F0502020204030204" pitchFamily="34" charset="0"/>
                <a:cs typeface="Times New Roman" panose="02020603050405020304" pitchFamily="18" charset="0"/>
              </a:rPr>
              <a:t>4. Dermed sker der en </a:t>
            </a:r>
            <a:r>
              <a:rPr lang="da-DK" sz="1800" kern="100" dirty="0" err="1">
                <a:effectLst/>
                <a:latin typeface="+mj-lt"/>
                <a:ea typeface="Calibri" panose="020F0502020204030204" pitchFamily="34" charset="0"/>
                <a:cs typeface="Times New Roman" panose="02020603050405020304" pitchFamily="18" charset="0"/>
              </a:rPr>
              <a:t>repolarisering</a:t>
            </a:r>
            <a:r>
              <a:rPr lang="da-DK" sz="1800" kern="100" dirty="0">
                <a:effectLst/>
                <a:latin typeface="+mj-lt"/>
                <a:ea typeface="Calibri" panose="020F0502020204030204" pitchFamily="34" charset="0"/>
                <a:cs typeface="Times New Roman" panose="02020603050405020304" pitchFamily="18" charset="0"/>
              </a:rPr>
              <a:t> af membranen og den kommer tilbage til sit udgangspunkt på -70 </a:t>
            </a:r>
            <a:r>
              <a:rPr lang="da-DK" sz="1800" kern="100" dirty="0" err="1">
                <a:effectLst/>
                <a:latin typeface="+mj-lt"/>
                <a:ea typeface="Calibri" panose="020F0502020204030204" pitchFamily="34" charset="0"/>
                <a:cs typeface="Times New Roman" panose="02020603050405020304" pitchFamily="18" charset="0"/>
              </a:rPr>
              <a:t>mV.</a:t>
            </a:r>
            <a:r>
              <a:rPr lang="da-DK" sz="1800" kern="100" dirty="0">
                <a:effectLst/>
                <a:latin typeface="+mj-lt"/>
                <a:ea typeface="Calibri" panose="020F0502020204030204" pitchFamily="34" charset="0"/>
                <a:cs typeface="Times New Roman" panose="02020603050405020304" pitchFamily="18" charset="0"/>
              </a:rPr>
              <a:t> </a:t>
            </a:r>
          </a:p>
          <a:p>
            <a:r>
              <a:rPr lang="da-DK" sz="1800" kern="100" dirty="0">
                <a:effectLst/>
                <a:latin typeface="+mj-lt"/>
                <a:ea typeface="Calibri" panose="020F0502020204030204" pitchFamily="34" charset="0"/>
                <a:cs typeface="Times New Roman" panose="02020603050405020304" pitchFamily="18" charset="0"/>
              </a:rPr>
              <a:t>Ionstrømningerne sker via facilitereret diffusion og kræver ikke ATP, men kanalerne kan ikke åbnes med det samme efter et aktionspotentiale og derfor kan impulsen ikke løbe baglæns. </a:t>
            </a:r>
          </a:p>
          <a:p>
            <a:pPr marL="0" indent="0">
              <a:buNone/>
            </a:pPr>
            <a:endParaRPr lang="da-DK" sz="2000" dirty="0">
              <a:latin typeface="Abadi Extra Light" panose="020B0204020104020204" pitchFamily="34" charset="0"/>
            </a:endParaRPr>
          </a:p>
        </p:txBody>
      </p:sp>
      <p:sp>
        <p:nvSpPr>
          <p:cNvPr id="5" name="Titel 4">
            <a:extLst>
              <a:ext uri="{FF2B5EF4-FFF2-40B4-BE49-F238E27FC236}">
                <a16:creationId xmlns:a16="http://schemas.microsoft.com/office/drawing/2014/main" id="{99BC0322-98AC-E4B7-4927-703BC64954BA}"/>
              </a:ext>
            </a:extLst>
          </p:cNvPr>
          <p:cNvSpPr>
            <a:spLocks noGrp="1"/>
          </p:cNvSpPr>
          <p:nvPr>
            <p:ph type="title"/>
          </p:nvPr>
        </p:nvSpPr>
        <p:spPr/>
        <p:txBody>
          <a:bodyPr/>
          <a:lstStyle/>
          <a:p>
            <a:r>
              <a:rPr lang="da-DK" dirty="0"/>
              <a:t>Aktionspotentialet</a:t>
            </a:r>
          </a:p>
        </p:txBody>
      </p:sp>
    </p:spTree>
    <p:extLst>
      <p:ext uri="{BB962C8B-B14F-4D97-AF65-F5344CB8AC3E}">
        <p14:creationId xmlns:p14="http://schemas.microsoft.com/office/powerpoint/2010/main" val="106733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FA2E86C5-1673-D33B-680D-3D71D64CFFE1}"/>
              </a:ext>
            </a:extLst>
          </p:cNvPr>
          <p:cNvSpPr>
            <a:spLocks noGrp="1"/>
          </p:cNvSpPr>
          <p:nvPr>
            <p:ph idx="1"/>
          </p:nvPr>
        </p:nvSpPr>
        <p:spPr/>
        <p:txBody>
          <a:bodyPr>
            <a:normAutofit/>
          </a:bodyPr>
          <a:lstStyle/>
          <a:p>
            <a:r>
              <a:rPr lang="da-DK" sz="1800" dirty="0">
                <a:latin typeface="+mj-lt"/>
              </a:rPr>
              <a:t>Natrium/Kalium-pumperne har konstant pumpeaktivitet, og dette sørger for at genoprette ion-ubalancen hurtigt, hvilket er en forudsætning for, at neuronet kan opnå nyt aktionspotentiale =&gt; ny nerveimpuls sendes afsted. </a:t>
            </a:r>
          </a:p>
          <a:p>
            <a:r>
              <a:rPr lang="da-DK" sz="1800" dirty="0">
                <a:latin typeface="+mj-lt"/>
              </a:rPr>
              <a:t>Aktionspotentialet tager kun få millisekunder. </a:t>
            </a:r>
          </a:p>
          <a:p>
            <a:r>
              <a:rPr lang="da-DK" sz="1800" dirty="0">
                <a:latin typeface="+mj-lt"/>
              </a:rPr>
              <a:t>Forudsætningen for at aktionspotentialet udløses er, at påvirkningen er tilstrækkelig nok til, at den rammer tærskelværdien på -55 </a:t>
            </a:r>
            <a:r>
              <a:rPr lang="da-DK" sz="1800" dirty="0" err="1">
                <a:latin typeface="+mj-lt"/>
              </a:rPr>
              <a:t>mV.</a:t>
            </a:r>
            <a:r>
              <a:rPr lang="da-DK" sz="1800" dirty="0">
                <a:latin typeface="+mj-lt"/>
              </a:rPr>
              <a:t> </a:t>
            </a:r>
          </a:p>
        </p:txBody>
      </p:sp>
      <p:sp>
        <p:nvSpPr>
          <p:cNvPr id="5" name="Titel 4">
            <a:extLst>
              <a:ext uri="{FF2B5EF4-FFF2-40B4-BE49-F238E27FC236}">
                <a16:creationId xmlns:a16="http://schemas.microsoft.com/office/drawing/2014/main" id="{F353F22E-8B7C-B868-0536-F84147D8B88E}"/>
              </a:ext>
            </a:extLst>
          </p:cNvPr>
          <p:cNvSpPr>
            <a:spLocks noGrp="1"/>
          </p:cNvSpPr>
          <p:nvPr>
            <p:ph type="title"/>
          </p:nvPr>
        </p:nvSpPr>
        <p:spPr/>
        <p:txBody>
          <a:bodyPr/>
          <a:lstStyle/>
          <a:p>
            <a:r>
              <a:rPr lang="da-DK" dirty="0"/>
              <a:t>Aktionspotentialet </a:t>
            </a:r>
          </a:p>
        </p:txBody>
      </p:sp>
    </p:spTree>
    <p:extLst>
      <p:ext uri="{BB962C8B-B14F-4D97-AF65-F5344CB8AC3E}">
        <p14:creationId xmlns:p14="http://schemas.microsoft.com/office/powerpoint/2010/main" val="3131525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a:extLst>
              <a:ext uri="{FF2B5EF4-FFF2-40B4-BE49-F238E27FC236}">
                <a16:creationId xmlns:a16="http://schemas.microsoft.com/office/drawing/2014/main" id="{FC52651E-5267-B54C-61D8-6908CE13E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6575"/>
            <a:ext cx="12192000" cy="5783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92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F35B661-07F6-EE86-0CFD-B4BD3FA3950C}"/>
              </a:ext>
            </a:extLst>
          </p:cNvPr>
          <p:cNvPicPr>
            <a:picLocks noChangeAspect="1"/>
          </p:cNvPicPr>
          <p:nvPr/>
        </p:nvPicPr>
        <p:blipFill>
          <a:blip r:embed="rId2"/>
          <a:stretch>
            <a:fillRect/>
          </a:stretch>
        </p:blipFill>
        <p:spPr>
          <a:xfrm>
            <a:off x="2782232" y="242783"/>
            <a:ext cx="6192203" cy="6372433"/>
          </a:xfrm>
          <a:prstGeom prst="rect">
            <a:avLst/>
          </a:prstGeom>
        </p:spPr>
      </p:pic>
    </p:spTree>
    <p:extLst>
      <p:ext uri="{BB962C8B-B14F-4D97-AF65-F5344CB8AC3E}">
        <p14:creationId xmlns:p14="http://schemas.microsoft.com/office/powerpoint/2010/main" val="316954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472B5-7C5A-4DE9-8400-1E79FE577733}"/>
              </a:ext>
            </a:extLst>
          </p:cNvPr>
          <p:cNvSpPr>
            <a:spLocks noGrp="1"/>
          </p:cNvSpPr>
          <p:nvPr>
            <p:ph type="title"/>
          </p:nvPr>
        </p:nvSpPr>
        <p:spPr/>
        <p:txBody>
          <a:bodyPr/>
          <a:lstStyle/>
          <a:p>
            <a:r>
              <a:rPr lang="da-DK" dirty="0" err="1"/>
              <a:t>Saltatorisk</a:t>
            </a:r>
            <a:r>
              <a:rPr lang="da-DK" dirty="0"/>
              <a:t> ledning</a:t>
            </a:r>
          </a:p>
        </p:txBody>
      </p:sp>
      <p:sp>
        <p:nvSpPr>
          <p:cNvPr id="3" name="Pladsholder til indhold 2">
            <a:extLst>
              <a:ext uri="{FF2B5EF4-FFF2-40B4-BE49-F238E27FC236}">
                <a16:creationId xmlns:a16="http://schemas.microsoft.com/office/drawing/2014/main" id="{D987BA19-6000-B0FD-A5C3-A0C026B49AAE}"/>
              </a:ext>
            </a:extLst>
          </p:cNvPr>
          <p:cNvSpPr>
            <a:spLocks noGrp="1"/>
          </p:cNvSpPr>
          <p:nvPr>
            <p:ph idx="1"/>
          </p:nvPr>
        </p:nvSpPr>
        <p:spPr/>
        <p:txBody>
          <a:bodyPr>
            <a:normAutofit lnSpcReduction="10000"/>
          </a:bodyPr>
          <a:lstStyle/>
          <a:p>
            <a:r>
              <a:rPr lang="da-DK" dirty="0"/>
              <a:t>I de celler, som har </a:t>
            </a:r>
            <a:r>
              <a:rPr lang="da-DK" dirty="0" err="1"/>
              <a:t>myelinskeder</a:t>
            </a:r>
            <a:r>
              <a:rPr lang="da-DK" dirty="0"/>
              <a:t>, der løber strømmen ikke kontinuerligt igennem hele </a:t>
            </a:r>
            <a:r>
              <a:rPr lang="da-DK" dirty="0" err="1"/>
              <a:t>aksonet</a:t>
            </a:r>
            <a:r>
              <a:rPr lang="da-DK" dirty="0"/>
              <a:t>. </a:t>
            </a:r>
          </a:p>
          <a:p>
            <a:r>
              <a:rPr lang="da-DK" dirty="0"/>
              <a:t>Det er kun indsnøringerne mellem </a:t>
            </a:r>
            <a:r>
              <a:rPr lang="da-DK" dirty="0" err="1"/>
              <a:t>myelinskederne</a:t>
            </a:r>
            <a:r>
              <a:rPr lang="da-DK" dirty="0"/>
              <a:t>, at der opstår et aktionspotentiale. </a:t>
            </a:r>
          </a:p>
          <a:p>
            <a:r>
              <a:rPr lang="da-DK" dirty="0"/>
              <a:t>Impulserne hopper dermed fra indsnøring til indsnøring = </a:t>
            </a:r>
            <a:r>
              <a:rPr lang="da-DK" dirty="0" err="1"/>
              <a:t>saltatorisk</a:t>
            </a:r>
            <a:r>
              <a:rPr lang="da-DK" dirty="0"/>
              <a:t> ledning.  </a:t>
            </a:r>
          </a:p>
          <a:p>
            <a:pPr lvl="1"/>
            <a:r>
              <a:rPr lang="da-DK" dirty="0"/>
              <a:t>Sker ved en depolarisering i én indsnøring tiltrækker nogle af de negativt ladede ioner fra den næste indsnøring. </a:t>
            </a:r>
          </a:p>
          <a:p>
            <a:pPr lvl="1"/>
            <a:r>
              <a:rPr lang="da-DK" dirty="0"/>
              <a:t>Derved skabes der en mindre spændingsforskel i det næste område, og så sker der en ny depolarisering. </a:t>
            </a:r>
          </a:p>
          <a:p>
            <a:pPr lvl="1"/>
            <a:r>
              <a:rPr lang="da-DK" dirty="0"/>
              <a:t>Dette betyder, at strømmen ledes meget hurtigere igennem </a:t>
            </a:r>
            <a:r>
              <a:rPr lang="da-DK" dirty="0" err="1"/>
              <a:t>aksonet</a:t>
            </a:r>
            <a:r>
              <a:rPr lang="da-DK" dirty="0"/>
              <a:t>. </a:t>
            </a:r>
          </a:p>
        </p:txBody>
      </p:sp>
    </p:spTree>
    <p:extLst>
      <p:ext uri="{BB962C8B-B14F-4D97-AF65-F5344CB8AC3E}">
        <p14:creationId xmlns:p14="http://schemas.microsoft.com/office/powerpoint/2010/main" val="116721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defined">
            <a:extLst>
              <a:ext uri="{FF2B5EF4-FFF2-40B4-BE49-F238E27FC236}">
                <a16:creationId xmlns:a16="http://schemas.microsoft.com/office/drawing/2014/main" id="{8874B8A2-E8D4-AACF-FA4C-4B5C7CD54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0"/>
            <a:ext cx="9947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1162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1814</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28</vt:i4>
      </vt:variant>
    </vt:vector>
  </HeadingPairs>
  <TitlesOfParts>
    <vt:vector size="34" baseType="lpstr">
      <vt:lpstr>Abadi Extra Light</vt:lpstr>
      <vt:lpstr>Aptos</vt:lpstr>
      <vt:lpstr>Aptos Display</vt:lpstr>
      <vt:lpstr>Arial</vt:lpstr>
      <vt:lpstr>Office-tema</vt:lpstr>
      <vt:lpstr>Office-tema</vt:lpstr>
      <vt:lpstr>Nervesystemet</vt:lpstr>
      <vt:lpstr>Dagens plan (2x moduler)</vt:lpstr>
      <vt:lpstr>Lektien: Synapsen</vt:lpstr>
      <vt:lpstr>Aktionspotentialet</vt:lpstr>
      <vt:lpstr>Aktionspotentialet </vt:lpstr>
      <vt:lpstr>PowerPoint-præsentation</vt:lpstr>
      <vt:lpstr>PowerPoint-præsentation</vt:lpstr>
      <vt:lpstr>Saltatorisk ledning</vt:lpstr>
      <vt:lpstr>PowerPoint-præsentation</vt:lpstr>
      <vt:lpstr>Nerveimpulser og transmitterstoffer</vt:lpstr>
      <vt:lpstr>PowerPoint-præsentation</vt:lpstr>
      <vt:lpstr>Transmitterstoffer</vt:lpstr>
      <vt:lpstr>Transmitterstoffer pt.2 </vt:lpstr>
      <vt:lpstr>PowerPoint-præsentation</vt:lpstr>
      <vt:lpstr>Transmitterstoffer pt. 3</vt:lpstr>
      <vt:lpstr>Test dig selv: Hvor hurtig er dine nerveceller?</vt:lpstr>
      <vt:lpstr>Øvelse: Nervecellers kommunikation</vt:lpstr>
      <vt:lpstr>Alkohol og nervesystemet </vt:lpstr>
      <vt:lpstr>Alkohol</vt:lpstr>
      <vt:lpstr>Påvirkningen af CNS</vt:lpstr>
      <vt:lpstr>Neurotransmittere </vt:lpstr>
      <vt:lpstr>GABA + Glutamat </vt:lpstr>
      <vt:lpstr>PowerPoint-præsentation</vt:lpstr>
      <vt:lpstr>GABA og Glutamat </vt:lpstr>
      <vt:lpstr>PowerPoint-præsentation</vt:lpstr>
      <vt:lpstr>Dopamin</vt:lpstr>
      <vt:lpstr>Dopamin og alkohol</vt:lpstr>
      <vt:lpstr>Øvelse: Snak om spørgsmål og alkoholbriller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Taia Varberg</dc:creator>
  <cp:lastModifiedBy>Taia Varberg</cp:lastModifiedBy>
  <cp:revision>5</cp:revision>
  <dcterms:created xsi:type="dcterms:W3CDTF">2024-09-26T17:42:05Z</dcterms:created>
  <dcterms:modified xsi:type="dcterms:W3CDTF">2024-09-26T18:22:38Z</dcterms:modified>
</cp:coreProperties>
</file>