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00595-E7ED-98D4-7678-05AFFD7E1C0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37AB6A6-44E8-0E2C-92C1-1C1E962AC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FFFE877-01A7-D3A6-BD4C-1157F74B4012}"/>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5" name="Pladsholder til sidefod 4">
            <a:extLst>
              <a:ext uri="{FF2B5EF4-FFF2-40B4-BE49-F238E27FC236}">
                <a16:creationId xmlns:a16="http://schemas.microsoft.com/office/drawing/2014/main" id="{F8AFBB24-2AA8-D7B3-88B8-38FB632CCB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65997B1-FA2E-84C5-86D8-A9F1A24BD271}"/>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395718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C28A4-480E-DEA0-1758-6A11C6BB649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AB088DD-523A-C673-652C-C120163EE42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0891BFC-6AC3-9270-2E74-BAD242BA8EFB}"/>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5" name="Pladsholder til sidefod 4">
            <a:extLst>
              <a:ext uri="{FF2B5EF4-FFF2-40B4-BE49-F238E27FC236}">
                <a16:creationId xmlns:a16="http://schemas.microsoft.com/office/drawing/2014/main" id="{B22EEA8E-7994-9A19-6340-42FA5926BA1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B96FBDD-4F71-720F-5089-3E9EEEB1A0CE}"/>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145380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06C0273-2AD9-CB57-F866-85BB6C67484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41EB73-F8E4-1D26-70BB-2F7539AD9DF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0BCA359-A885-E47B-B8A2-6EE971EB8433}"/>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5" name="Pladsholder til sidefod 4">
            <a:extLst>
              <a:ext uri="{FF2B5EF4-FFF2-40B4-BE49-F238E27FC236}">
                <a16:creationId xmlns:a16="http://schemas.microsoft.com/office/drawing/2014/main" id="{AB0FBCB1-7060-C2C4-9150-EFD972C459A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4F0153F-314D-7118-D1F9-C04F28E21C32}"/>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76244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1FEF1-9ED4-F59C-13EE-653D2D65D26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5ADC84E-FCAE-A9FD-A6A7-E1157A96EA1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751FFEA-78B1-364B-4504-436C916FA900}"/>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5" name="Pladsholder til sidefod 4">
            <a:extLst>
              <a:ext uri="{FF2B5EF4-FFF2-40B4-BE49-F238E27FC236}">
                <a16:creationId xmlns:a16="http://schemas.microsoft.com/office/drawing/2014/main" id="{5A335E3B-6D31-D111-9A70-D8C70A77C51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898E10-2465-9888-95AD-A6612E12F6DB}"/>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102107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B58BC-1805-B5DC-B473-94B9F087EF0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C23CA8B-CB32-57FA-E6C4-34538DF312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B4FA744-96FA-4491-23E3-FCE21FC78A36}"/>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5" name="Pladsholder til sidefod 4">
            <a:extLst>
              <a:ext uri="{FF2B5EF4-FFF2-40B4-BE49-F238E27FC236}">
                <a16:creationId xmlns:a16="http://schemas.microsoft.com/office/drawing/2014/main" id="{E5A62E79-70BB-A10F-1136-4002AC1443B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5BA6239-2A59-B6AC-5120-F98CA195B2B6}"/>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408049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37814-B6D6-7634-027A-F43911FAF57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BB2AB9C-7662-E438-43E1-70EC8E02DB7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6336D1C-DA4F-15F3-0D94-F5DBC6566E7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6C09B0F-D941-23D9-32E2-DBE145EDEB25}"/>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6" name="Pladsholder til sidefod 5">
            <a:extLst>
              <a:ext uri="{FF2B5EF4-FFF2-40B4-BE49-F238E27FC236}">
                <a16:creationId xmlns:a16="http://schemas.microsoft.com/office/drawing/2014/main" id="{0221711C-D7CE-CAFB-E8A9-FCD980C86EB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2F5D868-FA95-FCB5-CDA0-75C577D560D1}"/>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112978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94573-453E-793E-BA45-A4621717FB3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42F9E26-2B17-5E9F-92AA-C2D99B24D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A4FA9F7-9904-6D8B-F67D-EE3F55B7751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9B604EA-B168-0539-7A86-36B27A963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A846A74-427F-01B0-7DCB-0E1A1C1D603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90DE17C-4D7E-74BA-77C5-89A2DF1F8035}"/>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8" name="Pladsholder til sidefod 7">
            <a:extLst>
              <a:ext uri="{FF2B5EF4-FFF2-40B4-BE49-F238E27FC236}">
                <a16:creationId xmlns:a16="http://schemas.microsoft.com/office/drawing/2014/main" id="{0B893663-8C77-E046-1E40-BF32E026B02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8D74422-02F5-5E7C-8E55-3246D256C904}"/>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40429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0ECDB-88D6-E782-CA81-DCEA8BE8234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AA25102-F028-03CA-A0CF-A397E3AC87E2}"/>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4" name="Pladsholder til sidefod 3">
            <a:extLst>
              <a:ext uri="{FF2B5EF4-FFF2-40B4-BE49-F238E27FC236}">
                <a16:creationId xmlns:a16="http://schemas.microsoft.com/office/drawing/2014/main" id="{C71A5D49-F870-45C5-FF7E-B8A6B07D8BA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E469416-00D4-AD10-B551-BDAF261FE959}"/>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321426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2C1489A-9A42-FAAD-643C-3218998136CE}"/>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3" name="Pladsholder til sidefod 2">
            <a:extLst>
              <a:ext uri="{FF2B5EF4-FFF2-40B4-BE49-F238E27FC236}">
                <a16:creationId xmlns:a16="http://schemas.microsoft.com/office/drawing/2014/main" id="{8E4DC0C4-E1E4-4D9F-F6AD-775B641D80F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26C8933-4C98-D3E7-C8B8-6B8D1F826872}"/>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181440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5D95B-A6F3-CC6E-6E57-2AA85ECEDB4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B5DCBF7-5AB6-66E2-EDD4-F84C8CC15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5F92FDC-56C3-73AB-D012-B961BF333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BF4EC5C-9E49-C6C3-D32F-A1DCEA206B5A}"/>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6" name="Pladsholder til sidefod 5">
            <a:extLst>
              <a:ext uri="{FF2B5EF4-FFF2-40B4-BE49-F238E27FC236}">
                <a16:creationId xmlns:a16="http://schemas.microsoft.com/office/drawing/2014/main" id="{633DF8A2-7A68-3A8F-89C6-165795A62A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E0CFA73-04C9-8292-BD23-FFB6B9256244}"/>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284266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28942-75FA-DF22-4A43-624FDBADB27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6309A81-7AE1-BDE0-E5BF-5B4ABF05E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EB7D17A-54EE-39C6-1C89-7DF0545FB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DF01E2F-EEC7-95C2-B9D1-3F6895D64154}"/>
              </a:ext>
            </a:extLst>
          </p:cNvPr>
          <p:cNvSpPr>
            <a:spLocks noGrp="1"/>
          </p:cNvSpPr>
          <p:nvPr>
            <p:ph type="dt" sz="half" idx="10"/>
          </p:nvPr>
        </p:nvSpPr>
        <p:spPr/>
        <p:txBody>
          <a:bodyPr/>
          <a:lstStyle/>
          <a:p>
            <a:fld id="{D01A2E0A-3845-4DE7-8131-C07428D14238}" type="datetimeFigureOut">
              <a:rPr lang="da-DK" smtClean="0"/>
              <a:t>30-09-2024</a:t>
            </a:fld>
            <a:endParaRPr lang="da-DK"/>
          </a:p>
        </p:txBody>
      </p:sp>
      <p:sp>
        <p:nvSpPr>
          <p:cNvPr id="6" name="Pladsholder til sidefod 5">
            <a:extLst>
              <a:ext uri="{FF2B5EF4-FFF2-40B4-BE49-F238E27FC236}">
                <a16:creationId xmlns:a16="http://schemas.microsoft.com/office/drawing/2014/main" id="{7EC4C835-105F-3817-D49C-7BDAF1D4068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64D01B6-0FB1-BD14-64BC-E0E35BB8D60F}"/>
              </a:ext>
            </a:extLst>
          </p:cNvPr>
          <p:cNvSpPr>
            <a:spLocks noGrp="1"/>
          </p:cNvSpPr>
          <p:nvPr>
            <p:ph type="sldNum" sz="quarter" idx="12"/>
          </p:nvPr>
        </p:nvSpPr>
        <p:spPr/>
        <p:txBody>
          <a:bodyPr/>
          <a:lstStyle/>
          <a:p>
            <a:fld id="{680A67F8-EA3A-482F-8E89-4619EEB7E155}" type="slidenum">
              <a:rPr lang="da-DK" smtClean="0"/>
              <a:t>‹nr.›</a:t>
            </a:fld>
            <a:endParaRPr lang="da-DK"/>
          </a:p>
        </p:txBody>
      </p:sp>
    </p:spTree>
    <p:extLst>
      <p:ext uri="{BB962C8B-B14F-4D97-AF65-F5344CB8AC3E}">
        <p14:creationId xmlns:p14="http://schemas.microsoft.com/office/powerpoint/2010/main" val="330853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F439DE6-D996-F9AC-B29D-31A5E5753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54F4D3C-5065-3D3F-8601-C3BD10B1F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8C49F9F-4BC7-135C-866C-4992518C6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1A2E0A-3845-4DE7-8131-C07428D14238}" type="datetimeFigureOut">
              <a:rPr lang="da-DK" smtClean="0"/>
              <a:t>30-09-2024</a:t>
            </a:fld>
            <a:endParaRPr lang="da-DK"/>
          </a:p>
        </p:txBody>
      </p:sp>
      <p:sp>
        <p:nvSpPr>
          <p:cNvPr id="5" name="Pladsholder til sidefod 4">
            <a:extLst>
              <a:ext uri="{FF2B5EF4-FFF2-40B4-BE49-F238E27FC236}">
                <a16:creationId xmlns:a16="http://schemas.microsoft.com/office/drawing/2014/main" id="{B341BE2C-7B1A-9593-BBC0-F3C3A8F74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57B5A49-A499-7E25-A650-4CAC24FFA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0A67F8-EA3A-482F-8E89-4619EEB7E155}" type="slidenum">
              <a:rPr lang="da-DK" smtClean="0"/>
              <a:t>‹nr.›</a:t>
            </a:fld>
            <a:endParaRPr lang="da-DK"/>
          </a:p>
        </p:txBody>
      </p:sp>
    </p:spTree>
    <p:extLst>
      <p:ext uri="{BB962C8B-B14F-4D97-AF65-F5344CB8AC3E}">
        <p14:creationId xmlns:p14="http://schemas.microsoft.com/office/powerpoint/2010/main" val="250145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st.dk/da/Borger/En-sund-hverdag/Rygning,-nikotin-og-snus/Generelt-om-rygning-nikotin-og-sn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415C4-C398-2305-5266-617FF9C81C34}"/>
              </a:ext>
            </a:extLst>
          </p:cNvPr>
          <p:cNvSpPr>
            <a:spLocks noGrp="1"/>
          </p:cNvSpPr>
          <p:nvPr>
            <p:ph type="ctrTitle"/>
          </p:nvPr>
        </p:nvSpPr>
        <p:spPr/>
        <p:txBody>
          <a:bodyPr/>
          <a:lstStyle/>
          <a:p>
            <a:r>
              <a:rPr lang="da-DK" dirty="0"/>
              <a:t>Nervesystemet</a:t>
            </a:r>
          </a:p>
        </p:txBody>
      </p:sp>
      <p:sp>
        <p:nvSpPr>
          <p:cNvPr id="3" name="Undertitel 2">
            <a:extLst>
              <a:ext uri="{FF2B5EF4-FFF2-40B4-BE49-F238E27FC236}">
                <a16:creationId xmlns:a16="http://schemas.microsoft.com/office/drawing/2014/main" id="{2407FA0C-E22E-E8F6-2709-4AA61F6B3D26}"/>
              </a:ext>
            </a:extLst>
          </p:cNvPr>
          <p:cNvSpPr>
            <a:spLocks noGrp="1"/>
          </p:cNvSpPr>
          <p:nvPr>
            <p:ph type="subTitle" idx="1"/>
          </p:nvPr>
        </p:nvSpPr>
        <p:spPr/>
        <p:txBody>
          <a:bodyPr>
            <a:normAutofit/>
          </a:bodyPr>
          <a:lstStyle/>
          <a:p>
            <a:r>
              <a:rPr lang="da-DK" dirty="0"/>
              <a:t>Påvirkninger af nervesystemet med udgangspunkt i: </a:t>
            </a:r>
          </a:p>
          <a:p>
            <a:r>
              <a:rPr lang="da-DK" dirty="0"/>
              <a:t>Koffein og nikotin </a:t>
            </a:r>
          </a:p>
          <a:p>
            <a:r>
              <a:rPr lang="da-DK" dirty="0"/>
              <a:t>Fokus på ionkanaler og hvordan aktionspotentialet påvirkes </a:t>
            </a:r>
          </a:p>
          <a:p>
            <a:endParaRPr lang="da-DK" dirty="0"/>
          </a:p>
        </p:txBody>
      </p:sp>
      <p:sp>
        <p:nvSpPr>
          <p:cNvPr id="4" name="Tekstfelt 3">
            <a:extLst>
              <a:ext uri="{FF2B5EF4-FFF2-40B4-BE49-F238E27FC236}">
                <a16:creationId xmlns:a16="http://schemas.microsoft.com/office/drawing/2014/main" id="{25D7E915-3265-B8EE-D139-91933365742F}"/>
              </a:ext>
            </a:extLst>
          </p:cNvPr>
          <p:cNvSpPr txBox="1"/>
          <p:nvPr/>
        </p:nvSpPr>
        <p:spPr>
          <a:xfrm>
            <a:off x="558800" y="5791200"/>
            <a:ext cx="6993467" cy="923330"/>
          </a:xfrm>
          <a:prstGeom prst="rect">
            <a:avLst/>
          </a:prstGeom>
          <a:noFill/>
        </p:spPr>
        <p:txBody>
          <a:bodyPr wrap="square" rtlCol="0">
            <a:spAutoFit/>
          </a:bodyPr>
          <a:lstStyle/>
          <a:p>
            <a:r>
              <a:rPr lang="da-DK" dirty="0"/>
              <a:t>Viden fra: </a:t>
            </a:r>
            <a:r>
              <a:rPr lang="da-DK" dirty="0">
                <a:hlinkClick r:id="rId2"/>
              </a:rPr>
              <a:t>https://www.sst.dk/da/Borger/En-sund-hverdag/Rygning,-nikotin-og-snus/Generelt-om-rygning-nikotin-og-snus</a:t>
            </a:r>
            <a:r>
              <a:rPr lang="da-DK" dirty="0"/>
              <a:t> og Biologi i udvikling 2. udgave og Fødevarestyrelsen. </a:t>
            </a:r>
          </a:p>
        </p:txBody>
      </p:sp>
    </p:spTree>
    <p:extLst>
      <p:ext uri="{BB962C8B-B14F-4D97-AF65-F5344CB8AC3E}">
        <p14:creationId xmlns:p14="http://schemas.microsoft.com/office/powerpoint/2010/main" val="233725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Pladsholder til indhold 2">
                <a:extLst>
                  <a:ext uri="{FF2B5EF4-FFF2-40B4-BE49-F238E27FC236}">
                    <a16:creationId xmlns:a16="http://schemas.microsoft.com/office/drawing/2014/main" id="{50C22CEA-CCC0-E37D-91EC-D153F4BADC64}"/>
                  </a:ext>
                </a:extLst>
              </p:cNvPr>
              <p:cNvSpPr>
                <a:spLocks noGrp="1"/>
              </p:cNvSpPr>
              <p:nvPr>
                <p:ph idx="1"/>
              </p:nvPr>
            </p:nvSpPr>
            <p:spPr>
              <a:xfrm>
                <a:off x="194734" y="126999"/>
                <a:ext cx="5626946" cy="6620933"/>
              </a:xfrm>
            </p:spPr>
            <p:txBody>
              <a:bodyPr>
                <a:normAutofit fontScale="92500" lnSpcReduction="20000"/>
              </a:bodyPr>
              <a:lstStyle/>
              <a:p>
                <a:pPr marL="0" indent="0">
                  <a:buNone/>
                </a:pPr>
                <a:r>
                  <a:rPr lang="da-DK" b="1" dirty="0"/>
                  <a:t>Forstå figuren: Koffeins påvirkning</a:t>
                </a:r>
                <a:endParaRPr lang="da-DK" sz="2600" dirty="0"/>
              </a:p>
              <a:p>
                <a:pPr>
                  <a:buFontTx/>
                  <a:buChar char="-"/>
                </a:pPr>
                <a:r>
                  <a:rPr lang="da-DK" sz="2600" dirty="0"/>
                  <a:t>Den </a:t>
                </a:r>
                <a:r>
                  <a:rPr lang="da-DK" sz="2600" dirty="0" err="1"/>
                  <a:t>præsynaptiske</a:t>
                </a:r>
                <a:r>
                  <a:rPr lang="da-DK" sz="2600" dirty="0"/>
                  <a:t> nervecelle har </a:t>
                </a:r>
                <a:r>
                  <a:rPr lang="da-DK" sz="2600" dirty="0" err="1"/>
                  <a:t>vesikler</a:t>
                </a:r>
                <a:r>
                  <a:rPr lang="da-DK" sz="2600" dirty="0"/>
                  <a:t> fyldt med </a:t>
                </a:r>
                <a:r>
                  <a:rPr lang="da-DK" sz="2600" dirty="0" err="1"/>
                  <a:t>adenosin</a:t>
                </a:r>
                <a:r>
                  <a:rPr lang="da-DK" sz="2600" dirty="0"/>
                  <a:t>, og når disse strømmer ud i synapsekløften ville de normalt sætte sig på receptoren. Dette kan dog ikke ske, da koffein ligner </a:t>
                </a:r>
                <a:r>
                  <a:rPr lang="da-DK" sz="2600" dirty="0" err="1"/>
                  <a:t>adenosin</a:t>
                </a:r>
                <a:r>
                  <a:rPr lang="da-DK" sz="2600" dirty="0"/>
                  <a:t> i sin kemiske opbygning og optager pladsen på </a:t>
                </a:r>
                <a:r>
                  <a:rPr lang="da-DK" sz="2600" dirty="0" err="1"/>
                  <a:t>adenosinreceptoren</a:t>
                </a:r>
                <a:r>
                  <a:rPr lang="da-DK" sz="2600" dirty="0"/>
                  <a:t>. </a:t>
                </a:r>
              </a:p>
              <a:p>
                <a:pPr>
                  <a:buFontTx/>
                  <a:buChar char="-"/>
                </a:pPr>
                <a:r>
                  <a:rPr lang="da-DK" sz="2600" dirty="0"/>
                  <a:t>Dermed sker der ikke en </a:t>
                </a:r>
                <a:r>
                  <a:rPr lang="da-DK" sz="2600" dirty="0" err="1"/>
                  <a:t>hyperpolarisering</a:t>
                </a:r>
                <a:r>
                  <a:rPr lang="da-DK" sz="2600" dirty="0"/>
                  <a:t>, da der ikke er </a:t>
                </a:r>
                <a:r>
                  <a:rPr lang="da-DK" sz="2600" dirty="0" err="1"/>
                  <a:t>siganl</a:t>
                </a:r>
                <a:r>
                  <a:rPr lang="da-DK" sz="2600" dirty="0"/>
                  <a:t> til </a:t>
                </a:r>
                <a14:m>
                  <m:oMath xmlns:m="http://schemas.openxmlformats.org/officeDocument/2006/math">
                    <m:sSup>
                      <m:sSupPr>
                        <m:ctrlPr>
                          <a:rPr lang="da-DK" sz="2600" i="1" smtClean="0">
                            <a:latin typeface="Cambria Math" panose="02040503050406030204" pitchFamily="18" charset="0"/>
                          </a:rPr>
                        </m:ctrlPr>
                      </m:sSupPr>
                      <m:e>
                        <m:r>
                          <a:rPr lang="da-DK" sz="2600" b="0" i="1" smtClean="0">
                            <a:latin typeface="Cambria Math" panose="02040503050406030204" pitchFamily="18" charset="0"/>
                          </a:rPr>
                          <m:t>𝐾</m:t>
                        </m:r>
                      </m:e>
                      <m:sup>
                        <m:r>
                          <a:rPr lang="da-DK" sz="2600" b="0" i="1" smtClean="0">
                            <a:latin typeface="Cambria Math" panose="02040503050406030204" pitchFamily="18" charset="0"/>
                          </a:rPr>
                          <m:t>+</m:t>
                        </m:r>
                      </m:sup>
                    </m:sSup>
                  </m:oMath>
                </a14:m>
                <a:r>
                  <a:rPr lang="da-DK" sz="2600" dirty="0"/>
                  <a:t>-kanalen om at lade </a:t>
                </a:r>
                <a14:m>
                  <m:oMath xmlns:m="http://schemas.openxmlformats.org/officeDocument/2006/math">
                    <m:sSup>
                      <m:sSupPr>
                        <m:ctrlPr>
                          <a:rPr lang="da-DK" sz="2600" i="1" smtClean="0">
                            <a:latin typeface="Cambria Math" panose="02040503050406030204" pitchFamily="18" charset="0"/>
                          </a:rPr>
                        </m:ctrlPr>
                      </m:sSupPr>
                      <m:e>
                        <m:r>
                          <a:rPr lang="da-DK" sz="2600" b="0" i="1" smtClean="0">
                            <a:latin typeface="Cambria Math" panose="02040503050406030204" pitchFamily="18" charset="0"/>
                          </a:rPr>
                          <m:t>𝐾</m:t>
                        </m:r>
                      </m:e>
                      <m:sup>
                        <m:r>
                          <a:rPr lang="da-DK" sz="2600" b="0" i="1" smtClean="0">
                            <a:latin typeface="Cambria Math" panose="02040503050406030204" pitchFamily="18" charset="0"/>
                          </a:rPr>
                          <m:t>+</m:t>
                        </m:r>
                      </m:sup>
                    </m:sSup>
                  </m:oMath>
                </a14:m>
                <a:r>
                  <a:rPr lang="da-DK" sz="2600" dirty="0"/>
                  <a:t> strømme ud. </a:t>
                </a:r>
              </a:p>
              <a:p>
                <a:pPr>
                  <a:buFontTx/>
                  <a:buChar char="-"/>
                </a:pPr>
                <a:r>
                  <a:rPr lang="da-DK" sz="2600" dirty="0"/>
                  <a:t>Dermed bliver den </a:t>
                </a:r>
                <a:r>
                  <a:rPr lang="da-DK" sz="2600" dirty="0" err="1"/>
                  <a:t>postsynaptiske</a:t>
                </a:r>
                <a:r>
                  <a:rPr lang="da-DK" sz="2600" dirty="0"/>
                  <a:t> nervecelle ikke </a:t>
                </a:r>
                <a:r>
                  <a:rPr lang="da-DK" sz="2600" dirty="0" err="1"/>
                  <a:t>hyperpolariseret</a:t>
                </a:r>
                <a:r>
                  <a:rPr lang="da-DK" sz="2600" dirty="0"/>
                  <a:t>. </a:t>
                </a:r>
              </a:p>
              <a:p>
                <a:pPr marL="0" indent="0">
                  <a:buNone/>
                </a:pPr>
                <a:r>
                  <a:rPr lang="da-DK" sz="2600" dirty="0"/>
                  <a:t>Dermed virker koffein som en antagonist (sætter sig på receptoren uden at have den virkning, som </a:t>
                </a:r>
                <a:r>
                  <a:rPr lang="da-DK" sz="2600" dirty="0" err="1"/>
                  <a:t>adenosin</a:t>
                </a:r>
                <a:r>
                  <a:rPr lang="da-DK" sz="2600" dirty="0"/>
                  <a:t> ville have). </a:t>
                </a:r>
              </a:p>
              <a:p>
                <a:pPr marL="0" indent="0">
                  <a:buNone/>
                </a:pPr>
                <a:r>
                  <a:rPr lang="da-DK" sz="2600" dirty="0"/>
                  <a:t>I stedet for at begrænse mængden af nerveimpulser, så sker det modsatte og dermed får man den opkvikkende effekt. </a:t>
                </a:r>
              </a:p>
              <a:p>
                <a:pPr marL="0" indent="0">
                  <a:buNone/>
                </a:pPr>
                <a:endParaRPr lang="da-DK" sz="2600" dirty="0"/>
              </a:p>
            </p:txBody>
          </p:sp>
        </mc:Choice>
        <mc:Fallback>
          <p:sp>
            <p:nvSpPr>
              <p:cNvPr id="3" name="Pladsholder til indhold 2">
                <a:extLst>
                  <a:ext uri="{FF2B5EF4-FFF2-40B4-BE49-F238E27FC236}">
                    <a16:creationId xmlns:a16="http://schemas.microsoft.com/office/drawing/2014/main" id="{50C22CEA-CCC0-E37D-91EC-D153F4BADC64}"/>
                  </a:ext>
                </a:extLst>
              </p:cNvPr>
              <p:cNvSpPr>
                <a:spLocks noGrp="1" noRot="1" noChangeAspect="1" noMove="1" noResize="1" noEditPoints="1" noAdjustHandles="1" noChangeArrowheads="1" noChangeShapeType="1" noTextEdit="1"/>
              </p:cNvSpPr>
              <p:nvPr>
                <p:ph idx="1"/>
              </p:nvPr>
            </p:nvSpPr>
            <p:spPr>
              <a:xfrm>
                <a:off x="194734" y="126999"/>
                <a:ext cx="5626946" cy="6620933"/>
              </a:xfrm>
              <a:blipFill>
                <a:blip r:embed="rId2"/>
                <a:stretch>
                  <a:fillRect l="-1950" t="-2302"/>
                </a:stretch>
              </a:blipFill>
            </p:spPr>
            <p:txBody>
              <a:bodyPr/>
              <a:lstStyle/>
              <a:p>
                <a:r>
                  <a:rPr lang="da-DK">
                    <a:noFill/>
                  </a:rPr>
                  <a:t> </a:t>
                </a:r>
              </a:p>
            </p:txBody>
          </p:sp>
        </mc:Fallback>
      </mc:AlternateContent>
      <p:pic>
        <p:nvPicPr>
          <p:cNvPr id="2050" name="Picture 2" descr="undefined">
            <a:extLst>
              <a:ext uri="{FF2B5EF4-FFF2-40B4-BE49-F238E27FC236}">
                <a16:creationId xmlns:a16="http://schemas.microsoft.com/office/drawing/2014/main" id="{6247AA7D-C557-F60A-A7AB-ABFF721C7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105" y="404018"/>
            <a:ext cx="4984218" cy="604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9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D6C53-138F-5E8F-134A-EE8839D5B60A}"/>
              </a:ext>
            </a:extLst>
          </p:cNvPr>
          <p:cNvSpPr>
            <a:spLocks noGrp="1"/>
          </p:cNvSpPr>
          <p:nvPr>
            <p:ph type="title"/>
          </p:nvPr>
        </p:nvSpPr>
        <p:spPr/>
        <p:txBody>
          <a:bodyPr/>
          <a:lstStyle/>
          <a:p>
            <a:r>
              <a:rPr lang="da-DK" dirty="0"/>
              <a:t>Nikotin – hvad er det + anbefalinger  </a:t>
            </a:r>
          </a:p>
        </p:txBody>
      </p:sp>
      <p:sp>
        <p:nvSpPr>
          <p:cNvPr id="3" name="Pladsholder til indhold 2">
            <a:extLst>
              <a:ext uri="{FF2B5EF4-FFF2-40B4-BE49-F238E27FC236}">
                <a16:creationId xmlns:a16="http://schemas.microsoft.com/office/drawing/2014/main" id="{AC1DA085-7FC1-F759-5504-CF223A07135E}"/>
              </a:ext>
            </a:extLst>
          </p:cNvPr>
          <p:cNvSpPr>
            <a:spLocks noGrp="1"/>
          </p:cNvSpPr>
          <p:nvPr>
            <p:ph idx="1"/>
          </p:nvPr>
        </p:nvSpPr>
        <p:spPr/>
        <p:txBody>
          <a:bodyPr>
            <a:normAutofit fontScale="92500" lnSpcReduction="10000"/>
          </a:bodyPr>
          <a:lstStyle/>
          <a:p>
            <a:r>
              <a:rPr lang="da-DK" dirty="0"/>
              <a:t>Der findes mange forskellige former for nikotin i Danmark, mest almindeligt er cigaretter, men også e-cigaretter (</a:t>
            </a:r>
            <a:r>
              <a:rPr lang="da-DK" dirty="0" err="1"/>
              <a:t>vapes</a:t>
            </a:r>
            <a:r>
              <a:rPr lang="da-DK" dirty="0"/>
              <a:t>) og røgfrie nikotinprodukter (fx snus). </a:t>
            </a:r>
          </a:p>
          <a:p>
            <a:r>
              <a:rPr lang="da-DK" dirty="0"/>
              <a:t>WHO (verdenssundhedsorganisation), har vurderet at alle former for tobaksbrug er skadelig. </a:t>
            </a:r>
          </a:p>
          <a:p>
            <a:r>
              <a:rPr lang="da-DK" dirty="0"/>
              <a:t>I sin naturlige form er tobak giftigt, og indeholder kræftfremkaldende stoffer. Dermed mener WHO at alle typer af tobaksprodukter skal have samme politiske og lovmæssige foranstaltninger som cigaretter.  </a:t>
            </a:r>
          </a:p>
          <a:p>
            <a:r>
              <a:rPr lang="da-DK" dirty="0"/>
              <a:t>Sundhedsstyrelsen anbefaler, ligesom WHO, at man ikke skal tage nogen former for tobaks- eller nikotinprodukter medmindre der er tale om godkendt </a:t>
            </a:r>
            <a:r>
              <a:rPr lang="da-DK" dirty="0" err="1"/>
              <a:t>rygestopsmedicin</a:t>
            </a:r>
            <a:r>
              <a:rPr lang="da-DK" dirty="0"/>
              <a:t>. </a:t>
            </a:r>
          </a:p>
          <a:p>
            <a:endParaRPr lang="da-DK" dirty="0"/>
          </a:p>
        </p:txBody>
      </p:sp>
    </p:spTree>
    <p:extLst>
      <p:ext uri="{BB962C8B-B14F-4D97-AF65-F5344CB8AC3E}">
        <p14:creationId xmlns:p14="http://schemas.microsoft.com/office/powerpoint/2010/main" val="154403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6AFB8-A4B8-70D7-0E98-54EFE283A6F2}"/>
              </a:ext>
            </a:extLst>
          </p:cNvPr>
          <p:cNvSpPr>
            <a:spLocks noGrp="1"/>
          </p:cNvSpPr>
          <p:nvPr>
            <p:ph type="title"/>
          </p:nvPr>
        </p:nvSpPr>
        <p:spPr/>
        <p:txBody>
          <a:bodyPr/>
          <a:lstStyle/>
          <a:p>
            <a:r>
              <a:rPr lang="da-DK" dirty="0"/>
              <a:t>Nikotin</a:t>
            </a:r>
          </a:p>
        </p:txBody>
      </p:sp>
      <p:sp>
        <p:nvSpPr>
          <p:cNvPr id="3" name="Pladsholder til indhold 2">
            <a:extLst>
              <a:ext uri="{FF2B5EF4-FFF2-40B4-BE49-F238E27FC236}">
                <a16:creationId xmlns:a16="http://schemas.microsoft.com/office/drawing/2014/main" id="{63C98D66-107F-42C5-4227-D267A601167B}"/>
              </a:ext>
            </a:extLst>
          </p:cNvPr>
          <p:cNvSpPr>
            <a:spLocks noGrp="1"/>
          </p:cNvSpPr>
          <p:nvPr>
            <p:ph idx="1"/>
          </p:nvPr>
        </p:nvSpPr>
        <p:spPr/>
        <p:txBody>
          <a:bodyPr/>
          <a:lstStyle/>
          <a:p>
            <a:r>
              <a:rPr lang="da-DK" dirty="0"/>
              <a:t>Normalt forekommer nikotin i tobaksplanter og i mindre mængder i andre grøntsager. </a:t>
            </a:r>
          </a:p>
          <a:p>
            <a:r>
              <a:rPr lang="da-DK" dirty="0"/>
              <a:t>Planterne producerer normalvis stoffet for at undgå at blive spist af insekter. Før i tiden har man også brugt nikotin som insektmiddel. </a:t>
            </a:r>
          </a:p>
          <a:p>
            <a:r>
              <a:rPr lang="da-DK" dirty="0"/>
              <a:t>For insekter virker nikotin som en nervegift, mens mennesker bruger det som et </a:t>
            </a:r>
            <a:r>
              <a:rPr lang="da-DK" dirty="0" err="1"/>
              <a:t>nyddelsesmiddel</a:t>
            </a:r>
            <a:r>
              <a:rPr lang="da-DK" dirty="0"/>
              <a:t>  / rusmiddel. </a:t>
            </a:r>
          </a:p>
          <a:p>
            <a:r>
              <a:rPr lang="da-DK" dirty="0"/>
              <a:t>Begge tilfælde handler det om, hvordan nikotin påvirker nervesystemet. </a:t>
            </a:r>
          </a:p>
        </p:txBody>
      </p:sp>
    </p:spTree>
    <p:extLst>
      <p:ext uri="{BB962C8B-B14F-4D97-AF65-F5344CB8AC3E}">
        <p14:creationId xmlns:p14="http://schemas.microsoft.com/office/powerpoint/2010/main" val="93648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4E90A-7F12-06B4-6794-1C6C9FDF0C02}"/>
              </a:ext>
            </a:extLst>
          </p:cNvPr>
          <p:cNvSpPr>
            <a:spLocks noGrp="1"/>
          </p:cNvSpPr>
          <p:nvPr>
            <p:ph type="title"/>
          </p:nvPr>
        </p:nvSpPr>
        <p:spPr/>
        <p:txBody>
          <a:bodyPr/>
          <a:lstStyle/>
          <a:p>
            <a:r>
              <a:rPr lang="da-DK" dirty="0"/>
              <a:t>Nikotin – påvirkning og opbygning</a:t>
            </a:r>
          </a:p>
        </p:txBody>
      </p:sp>
      <mc:AlternateContent xmlns:mc="http://schemas.openxmlformats.org/markup-compatibility/2006">
        <mc:Choice xmlns:a14="http://schemas.microsoft.com/office/drawing/2010/main" Requires="a14">
          <p:sp>
            <p:nvSpPr>
              <p:cNvPr id="3" name="Pladsholder til indhold 2">
                <a:extLst>
                  <a:ext uri="{FF2B5EF4-FFF2-40B4-BE49-F238E27FC236}">
                    <a16:creationId xmlns:a16="http://schemas.microsoft.com/office/drawing/2014/main" id="{7A18CC3B-D3D2-FB69-1126-9E24B0567F3A}"/>
                  </a:ext>
                </a:extLst>
              </p:cNvPr>
              <p:cNvSpPr>
                <a:spLocks noGrp="1"/>
              </p:cNvSpPr>
              <p:nvPr>
                <p:ph idx="1"/>
              </p:nvPr>
            </p:nvSpPr>
            <p:spPr>
              <a:xfrm>
                <a:off x="838200" y="1825625"/>
                <a:ext cx="10515600" cy="3906308"/>
              </a:xfrm>
            </p:spPr>
            <p:txBody>
              <a:bodyPr>
                <a:normAutofit lnSpcReduction="10000"/>
              </a:bodyPr>
              <a:lstStyle/>
              <a:p>
                <a:r>
                  <a:rPr lang="da-DK" dirty="0"/>
                  <a:t>I sin opbygning minder nikotin om stoffet acetylkolin, og dermed kan nikotin binde til nogle af de samme receptorer som acetylkolin. </a:t>
                </a:r>
              </a:p>
              <a:p>
                <a:r>
                  <a:rPr lang="da-DK" dirty="0"/>
                  <a:t>Her vil nikotin virke som en agonist (fremmende), og dermed vil nervecellerne ikke kunne skelne mellem de to stoffer.</a:t>
                </a:r>
              </a:p>
              <a:p>
                <a:r>
                  <a:rPr lang="da-DK" dirty="0"/>
                  <a:t> Acetylkolin er med til, at </a:t>
                </a:r>
                <a14:m>
                  <m:oMath xmlns:m="http://schemas.openxmlformats.org/officeDocument/2006/math">
                    <m:sSup>
                      <m:sSupPr>
                        <m:ctrlPr>
                          <a:rPr lang="da-DK" i="1" smtClean="0">
                            <a:latin typeface="Cambria Math" panose="02040503050406030204" pitchFamily="18" charset="0"/>
                          </a:rPr>
                        </m:ctrlPr>
                      </m:sSupPr>
                      <m:e>
                        <m:r>
                          <a:rPr lang="da-DK" b="0" i="1" smtClean="0">
                            <a:latin typeface="Cambria Math" panose="02040503050406030204" pitchFamily="18" charset="0"/>
                          </a:rPr>
                          <m:t>𝑁𝑎</m:t>
                        </m:r>
                      </m:e>
                      <m:sup>
                        <m:r>
                          <a:rPr lang="da-DK" b="0" i="1" smtClean="0">
                            <a:latin typeface="Cambria Math" panose="02040503050406030204" pitchFamily="18" charset="0"/>
                          </a:rPr>
                          <m:t>+</m:t>
                        </m:r>
                      </m:sup>
                    </m:sSup>
                  </m:oMath>
                </a14:m>
                <a:r>
                  <a:rPr lang="da-DK" dirty="0"/>
                  <a:t>-kanalerne åbnes på den </a:t>
                </a:r>
                <a:r>
                  <a:rPr lang="da-DK" dirty="0" err="1"/>
                  <a:t>postsynaptiske</a:t>
                </a:r>
                <a:r>
                  <a:rPr lang="da-DK" dirty="0"/>
                  <a:t> membran og dermed stimulere et nervesignal. </a:t>
                </a:r>
              </a:p>
              <a:p>
                <a:r>
                  <a:rPr lang="da-DK" dirty="0"/>
                  <a:t>I modsætning til acetylkolin, så nedbrydes nikotin ikke af enzymer, og derfor kan signalet blive endnu stærkere. </a:t>
                </a:r>
              </a:p>
            </p:txBody>
          </p:sp>
        </mc:Choice>
        <mc:Fallback>
          <p:sp>
            <p:nvSpPr>
              <p:cNvPr id="3" name="Pladsholder til indhold 2">
                <a:extLst>
                  <a:ext uri="{FF2B5EF4-FFF2-40B4-BE49-F238E27FC236}">
                    <a16:creationId xmlns:a16="http://schemas.microsoft.com/office/drawing/2014/main" id="{7A18CC3B-D3D2-FB69-1126-9E24B0567F3A}"/>
                  </a:ext>
                </a:extLst>
              </p:cNvPr>
              <p:cNvSpPr>
                <a:spLocks noGrp="1" noRot="1" noChangeAspect="1" noMove="1" noResize="1" noEditPoints="1" noAdjustHandles="1" noChangeArrowheads="1" noChangeShapeType="1" noTextEdit="1"/>
              </p:cNvSpPr>
              <p:nvPr>
                <p:ph idx="1"/>
              </p:nvPr>
            </p:nvSpPr>
            <p:spPr>
              <a:xfrm>
                <a:off x="838200" y="1825625"/>
                <a:ext cx="10515600" cy="3906308"/>
              </a:xfrm>
              <a:blipFill>
                <a:blip r:embed="rId2"/>
                <a:stretch>
                  <a:fillRect l="-1043" t="-3432" r="-1333"/>
                </a:stretch>
              </a:blipFill>
            </p:spPr>
            <p:txBody>
              <a:bodyPr/>
              <a:lstStyle/>
              <a:p>
                <a:r>
                  <a:rPr lang="da-DK">
                    <a:noFill/>
                  </a:rPr>
                  <a:t> </a:t>
                </a:r>
              </a:p>
            </p:txBody>
          </p:sp>
        </mc:Fallback>
      </mc:AlternateContent>
      <p:pic>
        <p:nvPicPr>
          <p:cNvPr id="5" name="Billede 4">
            <a:extLst>
              <a:ext uri="{FF2B5EF4-FFF2-40B4-BE49-F238E27FC236}">
                <a16:creationId xmlns:a16="http://schemas.microsoft.com/office/drawing/2014/main" id="{4B2FD881-BEC4-9137-8437-E3ECA0ECB30E}"/>
              </a:ext>
            </a:extLst>
          </p:cNvPr>
          <p:cNvPicPr>
            <a:picLocks noChangeAspect="1"/>
          </p:cNvPicPr>
          <p:nvPr/>
        </p:nvPicPr>
        <p:blipFill>
          <a:blip r:embed="rId3"/>
          <a:stretch>
            <a:fillRect/>
          </a:stretch>
        </p:blipFill>
        <p:spPr>
          <a:xfrm>
            <a:off x="492654" y="5892800"/>
            <a:ext cx="11477625" cy="600075"/>
          </a:xfrm>
          <a:prstGeom prst="rect">
            <a:avLst/>
          </a:prstGeom>
        </p:spPr>
      </p:pic>
    </p:spTree>
    <p:extLst>
      <p:ext uri="{BB962C8B-B14F-4D97-AF65-F5344CB8AC3E}">
        <p14:creationId xmlns:p14="http://schemas.microsoft.com/office/powerpoint/2010/main" val="421961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1D1403C2-917D-6C83-B672-BDAB2F599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215" y="0"/>
            <a:ext cx="476885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Tekstfelt 1">
                <a:extLst>
                  <a:ext uri="{FF2B5EF4-FFF2-40B4-BE49-F238E27FC236}">
                    <a16:creationId xmlns:a16="http://schemas.microsoft.com/office/drawing/2014/main" id="{8D68A73B-DA27-CBD6-9505-D86956A41CAE}"/>
                  </a:ext>
                </a:extLst>
              </p:cNvPr>
              <p:cNvSpPr txBox="1"/>
              <p:nvPr/>
            </p:nvSpPr>
            <p:spPr>
              <a:xfrm>
                <a:off x="274320" y="264160"/>
                <a:ext cx="7033895" cy="4524315"/>
              </a:xfrm>
              <a:prstGeom prst="rect">
                <a:avLst/>
              </a:prstGeom>
              <a:noFill/>
            </p:spPr>
            <p:txBody>
              <a:bodyPr wrap="square" rtlCol="0">
                <a:spAutoFit/>
              </a:bodyPr>
              <a:lstStyle/>
              <a:p>
                <a:r>
                  <a:rPr lang="da-DK" b="1" dirty="0"/>
                  <a:t>Forstå figuren: Nikotins påvirkning af nervecellen </a:t>
                </a:r>
              </a:p>
              <a:p>
                <a:endParaRPr lang="da-DK" dirty="0"/>
              </a:p>
              <a:p>
                <a:pPr marL="285750" indent="-285750">
                  <a:buFontTx/>
                  <a:buChar char="-"/>
                </a:pPr>
                <a:r>
                  <a:rPr lang="da-DK" dirty="0"/>
                  <a:t>Vi har en </a:t>
                </a:r>
                <a:r>
                  <a:rPr lang="da-DK" dirty="0" err="1"/>
                  <a:t>præsynaptisk</a:t>
                </a:r>
                <a:r>
                  <a:rPr lang="da-DK" dirty="0"/>
                  <a:t> nervecelle, som har en impulsretning mod synapsekløften. Inde i den </a:t>
                </a:r>
                <a:r>
                  <a:rPr lang="da-DK" dirty="0" err="1"/>
                  <a:t>præsynaptiske</a:t>
                </a:r>
                <a:r>
                  <a:rPr lang="da-DK" dirty="0"/>
                  <a:t> nervecelle har vi acetylkolin </a:t>
                </a:r>
                <a:r>
                  <a:rPr lang="da-DK" dirty="0" err="1"/>
                  <a:t>vesikler</a:t>
                </a:r>
                <a:r>
                  <a:rPr lang="da-DK" dirty="0"/>
                  <a:t>, som skal ud i synapsekløften normalvis.</a:t>
                </a:r>
                <a:br>
                  <a:rPr lang="da-DK" dirty="0"/>
                </a:br>
                <a:r>
                  <a:rPr lang="da-DK" dirty="0"/>
                  <a:t> </a:t>
                </a:r>
              </a:p>
              <a:p>
                <a:pPr marL="285750" indent="-285750">
                  <a:buFontTx/>
                  <a:buChar char="-"/>
                </a:pPr>
                <a:r>
                  <a:rPr lang="da-DK" dirty="0"/>
                  <a:t>I stedet for at acetylkolin kommer ud i synapsekløften, så kommer nikotinmolekylerne og sætter sig på acetylkolinreceptorerne. </a:t>
                </a:r>
                <a:br>
                  <a:rPr lang="da-DK" dirty="0"/>
                </a:br>
                <a:endParaRPr lang="da-DK" dirty="0"/>
              </a:p>
              <a:p>
                <a:pPr marL="285750" indent="-285750">
                  <a:buFontTx/>
                  <a:buChar char="-"/>
                </a:pPr>
                <a:r>
                  <a:rPr lang="da-DK" dirty="0"/>
                  <a:t>Denne binding bevirker, at </a:t>
                </a:r>
                <a14:m>
                  <m:oMath xmlns:m="http://schemas.openxmlformats.org/officeDocument/2006/math">
                    <m:sSup>
                      <m:sSupPr>
                        <m:ctrlPr>
                          <a:rPr lang="da-DK" i="1" smtClean="0">
                            <a:latin typeface="Cambria Math" panose="02040503050406030204" pitchFamily="18" charset="0"/>
                          </a:rPr>
                        </m:ctrlPr>
                      </m:sSupPr>
                      <m:e>
                        <m:r>
                          <a:rPr lang="da-DK" b="0" i="1" smtClean="0">
                            <a:latin typeface="Cambria Math" panose="02040503050406030204" pitchFamily="18" charset="0"/>
                          </a:rPr>
                          <m:t>𝑁𝑎</m:t>
                        </m:r>
                      </m:e>
                      <m:sup>
                        <m:r>
                          <a:rPr lang="da-DK" b="0" i="1" smtClean="0">
                            <a:latin typeface="Cambria Math" panose="02040503050406030204" pitchFamily="18" charset="0"/>
                          </a:rPr>
                          <m:t>+</m:t>
                        </m:r>
                      </m:sup>
                    </m:sSup>
                  </m:oMath>
                </a14:m>
                <a:r>
                  <a:rPr lang="da-DK" dirty="0"/>
                  <a:t> strømmer ind i cellen. </a:t>
                </a:r>
                <a:br>
                  <a:rPr lang="da-DK" dirty="0"/>
                </a:br>
                <a:endParaRPr lang="da-DK" dirty="0"/>
              </a:p>
              <a:p>
                <a:pPr marL="285750" indent="-285750">
                  <a:buFontTx/>
                  <a:buChar char="-"/>
                </a:pPr>
                <a:r>
                  <a:rPr lang="da-DK" dirty="0"/>
                  <a:t>Dette betyder, at den </a:t>
                </a:r>
                <a:r>
                  <a:rPr lang="da-DK" dirty="0" err="1"/>
                  <a:t>postsynaptiske</a:t>
                </a:r>
                <a:r>
                  <a:rPr lang="da-DK" dirty="0"/>
                  <a:t> nerveceller bliver </a:t>
                </a:r>
                <a:r>
                  <a:rPr lang="da-DK" dirty="0" err="1"/>
                  <a:t>deoplariseret</a:t>
                </a:r>
                <a:r>
                  <a:rPr lang="da-DK" dirty="0"/>
                  <a:t> og der kommer et aktionspotentiale, som får nerveimpulsen til at fortsætte.</a:t>
                </a:r>
                <a:br>
                  <a:rPr lang="da-DK" dirty="0"/>
                </a:br>
                <a:endParaRPr lang="da-DK" dirty="0"/>
              </a:p>
              <a:p>
                <a:endParaRPr lang="da-DK" dirty="0"/>
              </a:p>
            </p:txBody>
          </p:sp>
        </mc:Choice>
        <mc:Fallback>
          <p:sp>
            <p:nvSpPr>
              <p:cNvPr id="2" name="Tekstfelt 1">
                <a:extLst>
                  <a:ext uri="{FF2B5EF4-FFF2-40B4-BE49-F238E27FC236}">
                    <a16:creationId xmlns:a16="http://schemas.microsoft.com/office/drawing/2014/main" id="{8D68A73B-DA27-CBD6-9505-D86956A41CAE}"/>
                  </a:ext>
                </a:extLst>
              </p:cNvPr>
              <p:cNvSpPr txBox="1">
                <a:spLocks noRot="1" noChangeAspect="1" noMove="1" noResize="1" noEditPoints="1" noAdjustHandles="1" noChangeArrowheads="1" noChangeShapeType="1" noTextEdit="1"/>
              </p:cNvSpPr>
              <p:nvPr/>
            </p:nvSpPr>
            <p:spPr>
              <a:xfrm>
                <a:off x="274320" y="264160"/>
                <a:ext cx="7033895" cy="4524315"/>
              </a:xfrm>
              <a:prstGeom prst="rect">
                <a:avLst/>
              </a:prstGeom>
              <a:blipFill>
                <a:blip r:embed="rId3"/>
                <a:stretch>
                  <a:fillRect l="-780" t="-538"/>
                </a:stretch>
              </a:blipFill>
            </p:spPr>
            <p:txBody>
              <a:bodyPr/>
              <a:lstStyle/>
              <a:p>
                <a:r>
                  <a:rPr lang="da-DK">
                    <a:noFill/>
                  </a:rPr>
                  <a:t> </a:t>
                </a:r>
              </a:p>
            </p:txBody>
          </p:sp>
        </mc:Fallback>
      </mc:AlternateContent>
    </p:spTree>
    <p:extLst>
      <p:ext uri="{BB962C8B-B14F-4D97-AF65-F5344CB8AC3E}">
        <p14:creationId xmlns:p14="http://schemas.microsoft.com/office/powerpoint/2010/main" val="120824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DD1E4-DE4A-9A48-C648-62BFAC41F935}"/>
              </a:ext>
            </a:extLst>
          </p:cNvPr>
          <p:cNvSpPr>
            <a:spLocks noGrp="1"/>
          </p:cNvSpPr>
          <p:nvPr>
            <p:ph type="title"/>
          </p:nvPr>
        </p:nvSpPr>
        <p:spPr/>
        <p:txBody>
          <a:bodyPr/>
          <a:lstStyle/>
          <a:p>
            <a:r>
              <a:rPr lang="da-DK" dirty="0"/>
              <a:t>Nikotin og nervesystemet</a:t>
            </a:r>
          </a:p>
        </p:txBody>
      </p:sp>
      <p:sp>
        <p:nvSpPr>
          <p:cNvPr id="3" name="Pladsholder til indhold 2">
            <a:extLst>
              <a:ext uri="{FF2B5EF4-FFF2-40B4-BE49-F238E27FC236}">
                <a16:creationId xmlns:a16="http://schemas.microsoft.com/office/drawing/2014/main" id="{6921B012-66E8-6194-382A-063EE6556D33}"/>
              </a:ext>
            </a:extLst>
          </p:cNvPr>
          <p:cNvSpPr>
            <a:spLocks noGrp="1"/>
          </p:cNvSpPr>
          <p:nvPr>
            <p:ph idx="1"/>
          </p:nvPr>
        </p:nvSpPr>
        <p:spPr/>
        <p:txBody>
          <a:bodyPr/>
          <a:lstStyle/>
          <a:p>
            <a:r>
              <a:rPr lang="da-DK" dirty="0"/>
              <a:t>Der findes desuden receptorer, der kan binde nikotin i det sympatiske nervesystem = øget puls og blodtryk. Derudover kan man få kvalme og blive svimmel. </a:t>
            </a:r>
          </a:p>
          <a:p>
            <a:pPr lvl="1"/>
            <a:r>
              <a:rPr lang="da-DK" dirty="0"/>
              <a:t>Denne føles mindskes jo mere tolerant man er overfor nikotin. </a:t>
            </a:r>
          </a:p>
          <a:p>
            <a:pPr marL="0" indent="0">
              <a:buNone/>
            </a:pPr>
            <a:endParaRPr lang="da-DK" dirty="0"/>
          </a:p>
        </p:txBody>
      </p:sp>
    </p:spTree>
    <p:extLst>
      <p:ext uri="{BB962C8B-B14F-4D97-AF65-F5344CB8AC3E}">
        <p14:creationId xmlns:p14="http://schemas.microsoft.com/office/powerpoint/2010/main" val="294919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D8FA9-0A16-C4BC-E5E0-CB6173EBD1CA}"/>
              </a:ext>
            </a:extLst>
          </p:cNvPr>
          <p:cNvSpPr>
            <a:spLocks noGrp="1"/>
          </p:cNvSpPr>
          <p:nvPr>
            <p:ph type="title"/>
          </p:nvPr>
        </p:nvSpPr>
        <p:spPr/>
        <p:txBody>
          <a:bodyPr/>
          <a:lstStyle/>
          <a:p>
            <a:r>
              <a:rPr lang="da-DK" dirty="0"/>
              <a:t>Artikellæsning: Calciumkanaler</a:t>
            </a:r>
          </a:p>
        </p:txBody>
      </p:sp>
      <p:sp>
        <p:nvSpPr>
          <p:cNvPr id="3" name="Pladsholder til indhold 2">
            <a:extLst>
              <a:ext uri="{FF2B5EF4-FFF2-40B4-BE49-F238E27FC236}">
                <a16:creationId xmlns:a16="http://schemas.microsoft.com/office/drawing/2014/main" id="{21781B19-4390-7BFB-A64D-76D8469C2645}"/>
              </a:ext>
            </a:extLst>
          </p:cNvPr>
          <p:cNvSpPr>
            <a:spLocks noGrp="1"/>
          </p:cNvSpPr>
          <p:nvPr>
            <p:ph idx="1"/>
          </p:nvPr>
        </p:nvSpPr>
        <p:spPr/>
        <p:txBody>
          <a:bodyPr>
            <a:normAutofit lnSpcReduction="10000"/>
          </a:bodyPr>
          <a:lstStyle/>
          <a:p>
            <a:r>
              <a:rPr lang="da-DK" dirty="0"/>
              <a:t>I skal nu læse artiklen inde på Lectio omhandlende Calciumkanaler. </a:t>
            </a:r>
          </a:p>
          <a:p>
            <a:r>
              <a:rPr lang="da-DK" dirty="0"/>
              <a:t>Artiklen er vigtig, da den forklarer, hvad det har af betydning, når calciumkanalerne åbner og lukker i synapsen. </a:t>
            </a:r>
          </a:p>
          <a:p>
            <a:r>
              <a:rPr lang="da-DK" dirty="0"/>
              <a:t>I skal finde frem til de vigtigste pointer i artiklen og relatere den til vores viden om nervesystemet og særligt synapsen. </a:t>
            </a:r>
          </a:p>
          <a:p>
            <a:r>
              <a:rPr lang="da-DK" dirty="0"/>
              <a:t>I skal prøve at koble figuren på s. 25 (figur 21) sammen med det i læser om calciums rolle i nervecelleimpulser. </a:t>
            </a:r>
          </a:p>
          <a:p>
            <a:r>
              <a:rPr lang="da-DK" dirty="0"/>
              <a:t>Vi samler op fælles – hvis I ikke har læst den er det lektie til </a:t>
            </a:r>
            <a:r>
              <a:rPr lang="da-DK"/>
              <a:t>næste gang. </a:t>
            </a:r>
            <a:endParaRPr lang="da-DK" dirty="0"/>
          </a:p>
        </p:txBody>
      </p:sp>
    </p:spTree>
    <p:extLst>
      <p:ext uri="{BB962C8B-B14F-4D97-AF65-F5344CB8AC3E}">
        <p14:creationId xmlns:p14="http://schemas.microsoft.com/office/powerpoint/2010/main" val="108494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91317-0660-F49E-230F-02D1D42DD99B}"/>
              </a:ext>
            </a:extLst>
          </p:cNvPr>
          <p:cNvSpPr>
            <a:spLocks noGrp="1"/>
          </p:cNvSpPr>
          <p:nvPr>
            <p:ph type="title"/>
          </p:nvPr>
        </p:nvSpPr>
        <p:spPr/>
        <p:txBody>
          <a:bodyPr/>
          <a:lstStyle/>
          <a:p>
            <a:r>
              <a:rPr lang="da-DK" dirty="0"/>
              <a:t>Dagens plan</a:t>
            </a:r>
          </a:p>
        </p:txBody>
      </p:sp>
      <p:sp>
        <p:nvSpPr>
          <p:cNvPr id="3" name="Pladsholder til indhold 2">
            <a:extLst>
              <a:ext uri="{FF2B5EF4-FFF2-40B4-BE49-F238E27FC236}">
                <a16:creationId xmlns:a16="http://schemas.microsoft.com/office/drawing/2014/main" id="{76C7F63C-369F-A1E1-F8F7-49FACD3E3750}"/>
              </a:ext>
            </a:extLst>
          </p:cNvPr>
          <p:cNvSpPr>
            <a:spLocks noGrp="1"/>
          </p:cNvSpPr>
          <p:nvPr>
            <p:ph idx="1"/>
          </p:nvPr>
        </p:nvSpPr>
        <p:spPr/>
        <p:txBody>
          <a:bodyPr>
            <a:normAutofit fontScale="92500"/>
          </a:bodyPr>
          <a:lstStyle/>
          <a:p>
            <a:r>
              <a:rPr lang="da-DK" dirty="0"/>
              <a:t>Vi starter med at kigge til vores forsøg – er det gået som vi gerne ville have? Vi tjekker op på det igen fredag (så er der gået præcis en uge) </a:t>
            </a:r>
          </a:p>
          <a:p>
            <a:r>
              <a:rPr lang="da-DK" dirty="0"/>
              <a:t>Dagens lektie – hvilken betydning har koffein og nikotin for nervesystemet? </a:t>
            </a:r>
          </a:p>
          <a:p>
            <a:r>
              <a:rPr lang="da-DK" dirty="0"/>
              <a:t>Tavle: Gennemgang af transmitterstoffers påvirkning af synapsen (koffein og nikotin) </a:t>
            </a:r>
          </a:p>
          <a:p>
            <a:r>
              <a:rPr lang="da-DK" dirty="0"/>
              <a:t>Opgave: Artikellæsning – Calciumkanaler </a:t>
            </a:r>
          </a:p>
          <a:p>
            <a:r>
              <a:rPr lang="da-DK" dirty="0"/>
              <a:t>Opsamling på artiklen – hvad betyder calciumkanalerne for synapsens nerveimpulssending </a:t>
            </a:r>
          </a:p>
          <a:p>
            <a:r>
              <a:rPr lang="da-DK" dirty="0"/>
              <a:t>Næste gang: Opsamling på nervesystemet, som optakt til aflevering. </a:t>
            </a:r>
          </a:p>
          <a:p>
            <a:endParaRPr lang="da-DK" dirty="0"/>
          </a:p>
        </p:txBody>
      </p:sp>
    </p:spTree>
    <p:extLst>
      <p:ext uri="{BB962C8B-B14F-4D97-AF65-F5344CB8AC3E}">
        <p14:creationId xmlns:p14="http://schemas.microsoft.com/office/powerpoint/2010/main" val="16099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E5DCD-5024-2FDF-DFD9-A3E557A95E30}"/>
              </a:ext>
            </a:extLst>
          </p:cNvPr>
          <p:cNvSpPr>
            <a:spLocks noGrp="1"/>
          </p:cNvSpPr>
          <p:nvPr>
            <p:ph type="title"/>
          </p:nvPr>
        </p:nvSpPr>
        <p:spPr/>
        <p:txBody>
          <a:bodyPr/>
          <a:lstStyle/>
          <a:p>
            <a:r>
              <a:rPr lang="da-DK" dirty="0"/>
              <a:t>Tjek jeres forsøg</a:t>
            </a:r>
          </a:p>
        </p:txBody>
      </p:sp>
      <p:sp>
        <p:nvSpPr>
          <p:cNvPr id="3" name="Pladsholder til indhold 2">
            <a:extLst>
              <a:ext uri="{FF2B5EF4-FFF2-40B4-BE49-F238E27FC236}">
                <a16:creationId xmlns:a16="http://schemas.microsoft.com/office/drawing/2014/main" id="{7708C541-707F-20F7-D24A-09BF38DBAAFD}"/>
              </a:ext>
            </a:extLst>
          </p:cNvPr>
          <p:cNvSpPr>
            <a:spLocks noGrp="1"/>
          </p:cNvSpPr>
          <p:nvPr>
            <p:ph idx="1"/>
          </p:nvPr>
        </p:nvSpPr>
        <p:spPr/>
        <p:txBody>
          <a:bodyPr/>
          <a:lstStyle/>
          <a:p>
            <a:r>
              <a:rPr lang="da-DK" dirty="0"/>
              <a:t>Gå sammen i jeres mindre grupper og tjek op på jeres forsøg. </a:t>
            </a:r>
          </a:p>
          <a:p>
            <a:r>
              <a:rPr lang="da-DK" dirty="0"/>
              <a:t>Hvad er der sket? Brug vejledningen fra sidst og skriv jeres noter til forsøget (hvor meget er de vokset, er der en forskel på de forskellige dele, skal vi lade være med at have låg på??) </a:t>
            </a:r>
          </a:p>
          <a:p>
            <a:r>
              <a:rPr lang="da-DK" dirty="0"/>
              <a:t>Vi sætter forsøget tilbage i skabet, når vi er færdige. </a:t>
            </a:r>
          </a:p>
        </p:txBody>
      </p:sp>
    </p:spTree>
    <p:extLst>
      <p:ext uri="{BB962C8B-B14F-4D97-AF65-F5344CB8AC3E}">
        <p14:creationId xmlns:p14="http://schemas.microsoft.com/office/powerpoint/2010/main" val="316233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17792-81B6-B2BB-5CEF-8D4970813A8C}"/>
              </a:ext>
            </a:extLst>
          </p:cNvPr>
          <p:cNvSpPr>
            <a:spLocks noGrp="1"/>
          </p:cNvSpPr>
          <p:nvPr>
            <p:ph type="title"/>
          </p:nvPr>
        </p:nvSpPr>
        <p:spPr/>
        <p:txBody>
          <a:bodyPr/>
          <a:lstStyle/>
          <a:p>
            <a:r>
              <a:rPr lang="da-DK" dirty="0"/>
              <a:t>Lektien</a:t>
            </a:r>
          </a:p>
        </p:txBody>
      </p:sp>
      <p:sp>
        <p:nvSpPr>
          <p:cNvPr id="3" name="Pladsholder til indhold 2">
            <a:extLst>
              <a:ext uri="{FF2B5EF4-FFF2-40B4-BE49-F238E27FC236}">
                <a16:creationId xmlns:a16="http://schemas.microsoft.com/office/drawing/2014/main" id="{8511FBF8-2B7D-2D8F-895F-10FF1B546981}"/>
              </a:ext>
            </a:extLst>
          </p:cNvPr>
          <p:cNvSpPr>
            <a:spLocks noGrp="1"/>
          </p:cNvSpPr>
          <p:nvPr>
            <p:ph idx="1"/>
          </p:nvPr>
        </p:nvSpPr>
        <p:spPr/>
        <p:txBody>
          <a:bodyPr/>
          <a:lstStyle/>
          <a:p>
            <a:r>
              <a:rPr lang="da-DK" dirty="0"/>
              <a:t>Diskutér med din sidemakker henholdsvis nikotins og koffeins betydning for nervesystemet. </a:t>
            </a:r>
          </a:p>
        </p:txBody>
      </p:sp>
    </p:spTree>
    <p:extLst>
      <p:ext uri="{BB962C8B-B14F-4D97-AF65-F5344CB8AC3E}">
        <p14:creationId xmlns:p14="http://schemas.microsoft.com/office/powerpoint/2010/main" val="181081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7095C-4E12-E2FC-0B86-5100B7515147}"/>
              </a:ext>
            </a:extLst>
          </p:cNvPr>
          <p:cNvSpPr>
            <a:spLocks noGrp="1"/>
          </p:cNvSpPr>
          <p:nvPr>
            <p:ph type="title"/>
          </p:nvPr>
        </p:nvSpPr>
        <p:spPr/>
        <p:txBody>
          <a:bodyPr/>
          <a:lstStyle/>
          <a:p>
            <a:r>
              <a:rPr lang="da-DK" dirty="0"/>
              <a:t>Energidrikke og deres betydning for kroppen</a:t>
            </a:r>
          </a:p>
        </p:txBody>
      </p:sp>
      <p:sp>
        <p:nvSpPr>
          <p:cNvPr id="3" name="Pladsholder til indhold 2">
            <a:extLst>
              <a:ext uri="{FF2B5EF4-FFF2-40B4-BE49-F238E27FC236}">
                <a16:creationId xmlns:a16="http://schemas.microsoft.com/office/drawing/2014/main" id="{1A0FDF1A-9837-03DB-0DD0-C9F6973CAB32}"/>
              </a:ext>
            </a:extLst>
          </p:cNvPr>
          <p:cNvSpPr>
            <a:spLocks noGrp="1"/>
          </p:cNvSpPr>
          <p:nvPr>
            <p:ph idx="1"/>
          </p:nvPr>
        </p:nvSpPr>
        <p:spPr/>
        <p:txBody>
          <a:bodyPr/>
          <a:lstStyle/>
          <a:p>
            <a:r>
              <a:rPr lang="da-DK" dirty="0"/>
              <a:t>Man anbefaler fra fødevarestyrelsen følgende om energidrikke/kaffe: </a:t>
            </a:r>
          </a:p>
          <a:p>
            <a:pPr lvl="1"/>
            <a:r>
              <a:rPr lang="da-DK" dirty="0"/>
              <a:t>Voksne: 400 mg. Koffein om dagen (dette svarer til ca. 4 kopper á 2 dl) </a:t>
            </a:r>
          </a:p>
          <a:p>
            <a:pPr lvl="1"/>
            <a:r>
              <a:rPr lang="da-DK" dirty="0"/>
              <a:t>Unge (15-17): Anbefaler 1 dåse energidrik á 2,5 dl om dagen, men ikke mere end 0,5 L om ugen (grundet sukkerindholdet i dem). </a:t>
            </a:r>
          </a:p>
          <a:p>
            <a:r>
              <a:rPr lang="da-DK" dirty="0"/>
              <a:t>Man siger, at 1 energidrik (á 2,5 dl) svarer til 1 kop kaffe (sådan ca., men her er det kun sammenligningen mellem koffeinen, ikke sukkerindholdet). </a:t>
            </a:r>
          </a:p>
          <a:p>
            <a:r>
              <a:rPr lang="da-DK" dirty="0"/>
              <a:t>Grænseværdien er sat, da man efter 400 mg som voksen kan begynde at mærke bivirkningerne ved koffeinindtaget. </a:t>
            </a:r>
          </a:p>
        </p:txBody>
      </p:sp>
    </p:spTree>
    <p:extLst>
      <p:ext uri="{BB962C8B-B14F-4D97-AF65-F5344CB8AC3E}">
        <p14:creationId xmlns:p14="http://schemas.microsoft.com/office/powerpoint/2010/main" val="99053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AC612-0798-6E04-A1C9-55B73706D5A2}"/>
              </a:ext>
            </a:extLst>
          </p:cNvPr>
          <p:cNvSpPr>
            <a:spLocks noGrp="1"/>
          </p:cNvSpPr>
          <p:nvPr>
            <p:ph type="title"/>
          </p:nvPr>
        </p:nvSpPr>
        <p:spPr/>
        <p:txBody>
          <a:bodyPr/>
          <a:lstStyle/>
          <a:p>
            <a:r>
              <a:rPr lang="da-DK" dirty="0"/>
              <a:t>Bivirkninger ved koffein </a:t>
            </a:r>
          </a:p>
        </p:txBody>
      </p:sp>
      <p:sp>
        <p:nvSpPr>
          <p:cNvPr id="3" name="Pladsholder til indhold 2">
            <a:extLst>
              <a:ext uri="{FF2B5EF4-FFF2-40B4-BE49-F238E27FC236}">
                <a16:creationId xmlns:a16="http://schemas.microsoft.com/office/drawing/2014/main" id="{C41E5E19-59EB-42A4-B69E-483899528C29}"/>
              </a:ext>
            </a:extLst>
          </p:cNvPr>
          <p:cNvSpPr>
            <a:spLocks noGrp="1"/>
          </p:cNvSpPr>
          <p:nvPr>
            <p:ph idx="1"/>
          </p:nvPr>
        </p:nvSpPr>
        <p:spPr/>
        <p:txBody>
          <a:bodyPr/>
          <a:lstStyle/>
          <a:p>
            <a:r>
              <a:rPr lang="da-DK" b="1" dirty="0"/>
              <a:t>De bivirkninger man kan mærke ved et for højt indtag af koffein er følgende: </a:t>
            </a:r>
          </a:p>
          <a:p>
            <a:pPr lvl="1"/>
            <a:r>
              <a:rPr lang="da-DK" dirty="0"/>
              <a:t>Forhøjet puls og blodtryk </a:t>
            </a:r>
          </a:p>
          <a:p>
            <a:pPr lvl="1"/>
            <a:r>
              <a:rPr lang="da-DK" dirty="0"/>
              <a:t>Forstyrret hjerterytme</a:t>
            </a:r>
          </a:p>
          <a:p>
            <a:pPr lvl="1"/>
            <a:r>
              <a:rPr lang="da-DK" dirty="0"/>
              <a:t>Søvnløshed </a:t>
            </a:r>
          </a:p>
          <a:p>
            <a:pPr lvl="1"/>
            <a:r>
              <a:rPr lang="da-DK" dirty="0"/>
              <a:t>Angst </a:t>
            </a:r>
          </a:p>
          <a:p>
            <a:pPr lvl="1"/>
            <a:r>
              <a:rPr lang="da-DK" dirty="0"/>
              <a:t>Irritabilitet </a:t>
            </a:r>
          </a:p>
          <a:p>
            <a:r>
              <a:rPr lang="da-DK" dirty="0"/>
              <a:t>Der er forskel på børn, unge og voksne, og det er fordi børn og unge reagerer kraftigere på påvirkningen af koffein. </a:t>
            </a:r>
          </a:p>
        </p:txBody>
      </p:sp>
    </p:spTree>
    <p:extLst>
      <p:ext uri="{BB962C8B-B14F-4D97-AF65-F5344CB8AC3E}">
        <p14:creationId xmlns:p14="http://schemas.microsoft.com/office/powerpoint/2010/main" val="284821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001321B-1021-4B8B-8EE2-A48DD79ABBB9}"/>
              </a:ext>
            </a:extLst>
          </p:cNvPr>
          <p:cNvPicPr>
            <a:picLocks noChangeAspect="1"/>
          </p:cNvPicPr>
          <p:nvPr/>
        </p:nvPicPr>
        <p:blipFill>
          <a:blip r:embed="rId2"/>
          <a:stretch>
            <a:fillRect/>
          </a:stretch>
        </p:blipFill>
        <p:spPr>
          <a:xfrm>
            <a:off x="0" y="0"/>
            <a:ext cx="10380397" cy="6858000"/>
          </a:xfrm>
          <a:prstGeom prst="rect">
            <a:avLst/>
          </a:prstGeom>
        </p:spPr>
      </p:pic>
      <p:sp>
        <p:nvSpPr>
          <p:cNvPr id="4" name="Tekstfelt 3">
            <a:extLst>
              <a:ext uri="{FF2B5EF4-FFF2-40B4-BE49-F238E27FC236}">
                <a16:creationId xmlns:a16="http://schemas.microsoft.com/office/drawing/2014/main" id="{420B63CF-7EED-15EF-6FE3-1FCDB9108D32}"/>
              </a:ext>
            </a:extLst>
          </p:cNvPr>
          <p:cNvSpPr txBox="1"/>
          <p:nvPr/>
        </p:nvSpPr>
        <p:spPr>
          <a:xfrm>
            <a:off x="6959600" y="4074160"/>
            <a:ext cx="2865120" cy="1200329"/>
          </a:xfrm>
          <a:prstGeom prst="rect">
            <a:avLst/>
          </a:prstGeom>
          <a:noFill/>
        </p:spPr>
        <p:txBody>
          <a:bodyPr wrap="square" rtlCol="0">
            <a:spAutoFit/>
          </a:bodyPr>
          <a:lstStyle/>
          <a:p>
            <a:r>
              <a:rPr lang="da-DK" dirty="0"/>
              <a:t>Faktaboks er fra fødevarestyrelsens hjemmeside omhandlende energidrikke. </a:t>
            </a:r>
          </a:p>
        </p:txBody>
      </p:sp>
    </p:spTree>
    <p:extLst>
      <p:ext uri="{BB962C8B-B14F-4D97-AF65-F5344CB8AC3E}">
        <p14:creationId xmlns:p14="http://schemas.microsoft.com/office/powerpoint/2010/main" val="108486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CA6DD-2B18-0F30-4144-D72BC632E6AA}"/>
              </a:ext>
            </a:extLst>
          </p:cNvPr>
          <p:cNvSpPr>
            <a:spLocks noGrp="1"/>
          </p:cNvSpPr>
          <p:nvPr>
            <p:ph type="title"/>
          </p:nvPr>
        </p:nvSpPr>
        <p:spPr/>
        <p:txBody>
          <a:bodyPr/>
          <a:lstStyle/>
          <a:p>
            <a:r>
              <a:rPr lang="da-DK" dirty="0"/>
              <a:t>Koffein og nervesystemet</a:t>
            </a:r>
          </a:p>
        </p:txBody>
      </p:sp>
      <p:sp>
        <p:nvSpPr>
          <p:cNvPr id="3" name="Pladsholder til indhold 2">
            <a:extLst>
              <a:ext uri="{FF2B5EF4-FFF2-40B4-BE49-F238E27FC236}">
                <a16:creationId xmlns:a16="http://schemas.microsoft.com/office/drawing/2014/main" id="{DDF34403-CE6C-0DA8-D4C9-7BE947F75823}"/>
              </a:ext>
            </a:extLst>
          </p:cNvPr>
          <p:cNvSpPr>
            <a:spLocks noGrp="1"/>
          </p:cNvSpPr>
          <p:nvPr>
            <p:ph idx="1"/>
          </p:nvPr>
        </p:nvSpPr>
        <p:spPr>
          <a:xfrm>
            <a:off x="838200" y="1825625"/>
            <a:ext cx="10515600" cy="2919095"/>
          </a:xfrm>
        </p:spPr>
        <p:txBody>
          <a:bodyPr/>
          <a:lstStyle/>
          <a:p>
            <a:r>
              <a:rPr lang="da-DK" dirty="0"/>
              <a:t>Når man har et for højt indtag af koffein, så påvirker koffeinen det autonome nervesystem (det nervesystem, der styrer funktioner, som vi ikke er bevidste om). </a:t>
            </a:r>
          </a:p>
          <a:p>
            <a:pPr lvl="1"/>
            <a:r>
              <a:rPr lang="da-DK" dirty="0"/>
              <a:t>Altså blodtryk, pulsen og produktion af adrenalin. </a:t>
            </a:r>
          </a:p>
          <a:p>
            <a:r>
              <a:rPr lang="da-DK" dirty="0"/>
              <a:t>Koffein påvirker de synapser i hjernen, som benytter sig af </a:t>
            </a:r>
            <a:r>
              <a:rPr lang="da-DK" dirty="0" err="1"/>
              <a:t>adenosin</a:t>
            </a:r>
            <a:r>
              <a:rPr lang="da-DK" dirty="0"/>
              <a:t> som transmitterstof, som er et hæmmende transmitterstof. </a:t>
            </a:r>
          </a:p>
          <a:p>
            <a:endParaRPr lang="da-DK" dirty="0"/>
          </a:p>
        </p:txBody>
      </p:sp>
      <p:pic>
        <p:nvPicPr>
          <p:cNvPr id="5" name="Billede 4">
            <a:extLst>
              <a:ext uri="{FF2B5EF4-FFF2-40B4-BE49-F238E27FC236}">
                <a16:creationId xmlns:a16="http://schemas.microsoft.com/office/drawing/2014/main" id="{DFDF89DD-0122-4135-710A-83F997DBD11B}"/>
              </a:ext>
            </a:extLst>
          </p:cNvPr>
          <p:cNvPicPr>
            <a:picLocks noChangeAspect="1"/>
          </p:cNvPicPr>
          <p:nvPr/>
        </p:nvPicPr>
        <p:blipFill>
          <a:blip r:embed="rId2"/>
          <a:stretch>
            <a:fillRect/>
          </a:stretch>
        </p:blipFill>
        <p:spPr>
          <a:xfrm>
            <a:off x="142875" y="5090477"/>
            <a:ext cx="11906250" cy="923925"/>
          </a:xfrm>
          <a:prstGeom prst="rect">
            <a:avLst/>
          </a:prstGeom>
        </p:spPr>
      </p:pic>
    </p:spTree>
    <p:extLst>
      <p:ext uri="{BB962C8B-B14F-4D97-AF65-F5344CB8AC3E}">
        <p14:creationId xmlns:p14="http://schemas.microsoft.com/office/powerpoint/2010/main" val="294318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Pladsholder til indhold 2">
                <a:extLst>
                  <a:ext uri="{FF2B5EF4-FFF2-40B4-BE49-F238E27FC236}">
                    <a16:creationId xmlns:a16="http://schemas.microsoft.com/office/drawing/2014/main" id="{E24A304C-10F2-26CA-B252-4D93DBED8917}"/>
                  </a:ext>
                </a:extLst>
              </p:cNvPr>
              <p:cNvSpPr>
                <a:spLocks noGrp="1"/>
              </p:cNvSpPr>
              <p:nvPr>
                <p:ph idx="1"/>
              </p:nvPr>
            </p:nvSpPr>
            <p:spPr>
              <a:xfrm>
                <a:off x="325120" y="254000"/>
                <a:ext cx="5974080" cy="5922963"/>
              </a:xfrm>
            </p:spPr>
            <p:txBody>
              <a:bodyPr>
                <a:normAutofit fontScale="92500"/>
              </a:bodyPr>
              <a:lstStyle/>
              <a:p>
                <a:pPr marL="0" indent="0">
                  <a:buNone/>
                </a:pPr>
                <a:r>
                  <a:rPr lang="da-DK" b="1" dirty="0"/>
                  <a:t>Forstå figuren: </a:t>
                </a:r>
              </a:p>
              <a:p>
                <a:pPr>
                  <a:buFontTx/>
                  <a:buChar char="-"/>
                </a:pPr>
                <a:r>
                  <a:rPr lang="da-DK" dirty="0"/>
                  <a:t>Den </a:t>
                </a:r>
                <a:r>
                  <a:rPr lang="da-DK" dirty="0" err="1"/>
                  <a:t>præsynaptiske</a:t>
                </a:r>
                <a:r>
                  <a:rPr lang="da-DK" dirty="0"/>
                  <a:t> nervecelle har </a:t>
                </a:r>
                <a:r>
                  <a:rPr lang="da-DK" dirty="0" err="1"/>
                  <a:t>vesikler</a:t>
                </a:r>
                <a:r>
                  <a:rPr lang="da-DK" dirty="0"/>
                  <a:t> fyldt med </a:t>
                </a:r>
                <a:r>
                  <a:rPr lang="da-DK" dirty="0" err="1"/>
                  <a:t>adenosin</a:t>
                </a:r>
                <a:r>
                  <a:rPr lang="da-DK" dirty="0"/>
                  <a:t>, og når disse strømmer ud i synapsekløften sætter de sig på </a:t>
                </a:r>
                <a:r>
                  <a:rPr lang="da-DK" dirty="0" err="1"/>
                  <a:t>adenosin</a:t>
                </a:r>
                <a:r>
                  <a:rPr lang="da-DK" dirty="0"/>
                  <a:t> aktiverede receptorer. </a:t>
                </a:r>
              </a:p>
              <a:p>
                <a:pPr>
                  <a:buFontTx/>
                  <a:buChar char="-"/>
                </a:pPr>
                <a:r>
                  <a:rPr lang="da-DK" dirty="0"/>
                  <a:t>Dette bevirker, at der sendes et signal i den </a:t>
                </a:r>
                <a:r>
                  <a:rPr lang="da-DK" dirty="0" err="1"/>
                  <a:t>postsynaptiske</a:t>
                </a:r>
                <a:r>
                  <a:rPr lang="da-DK" dirty="0"/>
                  <a:t> nervecelle om, at der skal åbnes for </a:t>
                </a:r>
                <a14:m>
                  <m:oMath xmlns:m="http://schemas.openxmlformats.org/officeDocument/2006/math">
                    <m:sSup>
                      <m:sSupPr>
                        <m:ctrlPr>
                          <a:rPr lang="da-DK" i="1" smtClean="0">
                            <a:latin typeface="Cambria Math" panose="02040503050406030204" pitchFamily="18" charset="0"/>
                          </a:rPr>
                        </m:ctrlPr>
                      </m:sSupPr>
                      <m:e>
                        <m:r>
                          <a:rPr lang="da-DK" b="0" i="1" smtClean="0">
                            <a:latin typeface="Cambria Math" panose="02040503050406030204" pitchFamily="18" charset="0"/>
                          </a:rPr>
                          <m:t>𝐾</m:t>
                        </m:r>
                      </m:e>
                      <m:sup>
                        <m:r>
                          <a:rPr lang="da-DK" b="0" i="1" smtClean="0">
                            <a:latin typeface="Cambria Math" panose="02040503050406030204" pitchFamily="18" charset="0"/>
                          </a:rPr>
                          <m:t>+</m:t>
                        </m:r>
                      </m:sup>
                    </m:sSup>
                  </m:oMath>
                </a14:m>
                <a:r>
                  <a:rPr lang="da-DK" dirty="0"/>
                  <a:t>- kanalen. </a:t>
                </a:r>
              </a:p>
              <a:p>
                <a:pPr>
                  <a:buFontTx/>
                  <a:buChar char="-"/>
                </a:pPr>
                <a:r>
                  <a:rPr lang="da-DK" dirty="0"/>
                  <a:t>Der strømmer nu </a:t>
                </a:r>
                <a14:m>
                  <m:oMath xmlns:m="http://schemas.openxmlformats.org/officeDocument/2006/math">
                    <m:sSup>
                      <m:sSupPr>
                        <m:ctrlPr>
                          <a:rPr lang="da-DK" i="1" smtClean="0">
                            <a:latin typeface="Cambria Math" panose="02040503050406030204" pitchFamily="18" charset="0"/>
                          </a:rPr>
                        </m:ctrlPr>
                      </m:sSupPr>
                      <m:e>
                        <m:r>
                          <a:rPr lang="da-DK" b="0" i="1" smtClean="0">
                            <a:latin typeface="Cambria Math" panose="02040503050406030204" pitchFamily="18" charset="0"/>
                          </a:rPr>
                          <m:t>𝐾</m:t>
                        </m:r>
                      </m:e>
                      <m:sup>
                        <m:r>
                          <a:rPr lang="da-DK" b="0" i="1" smtClean="0">
                            <a:latin typeface="Cambria Math" panose="02040503050406030204" pitchFamily="18" charset="0"/>
                          </a:rPr>
                          <m:t>+</m:t>
                        </m:r>
                      </m:sup>
                    </m:sSup>
                  </m:oMath>
                </a14:m>
                <a:r>
                  <a:rPr lang="da-DK" dirty="0"/>
                  <a:t> ud, og den </a:t>
                </a:r>
                <a:r>
                  <a:rPr lang="da-DK" dirty="0" err="1"/>
                  <a:t>postsynaptiske</a:t>
                </a:r>
                <a:r>
                  <a:rPr lang="da-DK" dirty="0"/>
                  <a:t> celle </a:t>
                </a:r>
                <a:r>
                  <a:rPr lang="da-DK" dirty="0" err="1"/>
                  <a:t>hyperpolariseres</a:t>
                </a:r>
                <a:r>
                  <a:rPr lang="da-DK" dirty="0"/>
                  <a:t>. </a:t>
                </a:r>
              </a:p>
              <a:p>
                <a:pPr marL="0" indent="0">
                  <a:buNone/>
                </a:pPr>
                <a:r>
                  <a:rPr lang="da-DK" dirty="0" err="1"/>
                  <a:t>Adenosin</a:t>
                </a:r>
                <a:r>
                  <a:rPr lang="da-DK" dirty="0"/>
                  <a:t> er hæmmende, og derfor ville det normalt sænke mængden af nerveimpulser i kroppen. </a:t>
                </a:r>
              </a:p>
            </p:txBody>
          </p:sp>
        </mc:Choice>
        <mc:Fallback>
          <p:sp>
            <p:nvSpPr>
              <p:cNvPr id="3" name="Pladsholder til indhold 2">
                <a:extLst>
                  <a:ext uri="{FF2B5EF4-FFF2-40B4-BE49-F238E27FC236}">
                    <a16:creationId xmlns:a16="http://schemas.microsoft.com/office/drawing/2014/main" id="{E24A304C-10F2-26CA-B252-4D93DBED8917}"/>
                  </a:ext>
                </a:extLst>
              </p:cNvPr>
              <p:cNvSpPr>
                <a:spLocks noGrp="1" noRot="1" noChangeAspect="1" noMove="1" noResize="1" noEditPoints="1" noAdjustHandles="1" noChangeArrowheads="1" noChangeShapeType="1" noTextEdit="1"/>
              </p:cNvSpPr>
              <p:nvPr>
                <p:ph idx="1"/>
              </p:nvPr>
            </p:nvSpPr>
            <p:spPr>
              <a:xfrm>
                <a:off x="325120" y="254000"/>
                <a:ext cx="5974080" cy="5922963"/>
              </a:xfrm>
              <a:blipFill>
                <a:blip r:embed="rId2"/>
                <a:stretch>
                  <a:fillRect l="-1837" t="-1648" r="-1531"/>
                </a:stretch>
              </a:blipFill>
            </p:spPr>
            <p:txBody>
              <a:bodyPr/>
              <a:lstStyle/>
              <a:p>
                <a:r>
                  <a:rPr lang="da-DK">
                    <a:noFill/>
                  </a:rPr>
                  <a:t> </a:t>
                </a:r>
              </a:p>
            </p:txBody>
          </p:sp>
        </mc:Fallback>
      </mc:AlternateContent>
      <p:pic>
        <p:nvPicPr>
          <p:cNvPr id="1026" name="Picture 2" descr="undefined">
            <a:extLst>
              <a:ext uri="{FF2B5EF4-FFF2-40B4-BE49-F238E27FC236}">
                <a16:creationId xmlns:a16="http://schemas.microsoft.com/office/drawing/2014/main" id="{6CF2E509-FB25-4341-E293-FC5B52752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93" y="253999"/>
            <a:ext cx="4879590" cy="592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20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1159</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Aptos</vt:lpstr>
      <vt:lpstr>Aptos Display</vt:lpstr>
      <vt:lpstr>Arial</vt:lpstr>
      <vt:lpstr>Cambria Math</vt:lpstr>
      <vt:lpstr>Office-tema</vt:lpstr>
      <vt:lpstr>Nervesystemet</vt:lpstr>
      <vt:lpstr>Dagens plan</vt:lpstr>
      <vt:lpstr>Tjek jeres forsøg</vt:lpstr>
      <vt:lpstr>Lektien</vt:lpstr>
      <vt:lpstr>Energidrikke og deres betydning for kroppen</vt:lpstr>
      <vt:lpstr>Bivirkninger ved koffein </vt:lpstr>
      <vt:lpstr>PowerPoint-præsentation</vt:lpstr>
      <vt:lpstr>Koffein og nervesystemet</vt:lpstr>
      <vt:lpstr>PowerPoint-præsentation</vt:lpstr>
      <vt:lpstr>PowerPoint-præsentation</vt:lpstr>
      <vt:lpstr>Nikotin – hvad er det + anbefalinger  </vt:lpstr>
      <vt:lpstr>Nikotin</vt:lpstr>
      <vt:lpstr>Nikotin – påvirkning og opbygning</vt:lpstr>
      <vt:lpstr>PowerPoint-præsentation</vt:lpstr>
      <vt:lpstr>Nikotin og nervesystemet</vt:lpstr>
      <vt:lpstr>Artikellæsning: Calciumkanaler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Taia Varberg</dc:creator>
  <cp:lastModifiedBy>Taia Varberg</cp:lastModifiedBy>
  <cp:revision>5</cp:revision>
  <dcterms:created xsi:type="dcterms:W3CDTF">2024-09-30T11:43:21Z</dcterms:created>
  <dcterms:modified xsi:type="dcterms:W3CDTF">2024-09-30T13:20:27Z</dcterms:modified>
</cp:coreProperties>
</file>