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7" r:id="rId5"/>
    <p:sldId id="258" r:id="rId6"/>
    <p:sldId id="259" r:id="rId7"/>
    <p:sldId id="271" r:id="rId8"/>
    <p:sldId id="260" r:id="rId9"/>
    <p:sldId id="261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1A7F08-9601-584A-ADAC-E7CFAF82B6F4}" v="36" dt="2022-09-27T11:28:00.0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>
      <p:cViewPr varScale="1">
        <p:scale>
          <a:sx n="103" d="100"/>
          <a:sy n="103" d="100"/>
        </p:scale>
        <p:origin x="188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2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9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5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661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862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8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129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45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406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079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7CF88E2-A073-46CE-9A17-4825ECE2CD1D}" type="datetimeFigureOut">
              <a:rPr lang="da-DK" smtClean="0"/>
              <a:t>28.09.2022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E760B-7C6D-417F-8EA5-E44287369B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0175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sIFYPQjYhv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neYPURJRG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orklarmiglige.dk/plc-kurven" TargetMode="External"/><Relationship Id="rId2" Type="http://schemas.openxmlformats.org/officeDocument/2006/relationships/hyperlink" Target="https://www.youtube.com/watch?v=ERWZ9OceGA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orklarmiglige.dk/boston-modellen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Teorien om de 4 P’er (s. 156-168) Virksomhedens parametermix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Hvad er et handlingsparameter?</a:t>
            </a:r>
          </a:p>
          <a:p>
            <a:r>
              <a:rPr lang="da-DK" dirty="0"/>
              <a:t>En afsætningsstyrende faktor, som virksomheden selv fastlægger. Formålet er at øge afsætningen/omsætningen</a:t>
            </a:r>
          </a:p>
          <a:p>
            <a:r>
              <a:rPr lang="da-DK" dirty="0"/>
              <a:t>Teorien om de 4 P’er giver et overblik over en virksomheds vigtigste parametre.</a:t>
            </a:r>
          </a:p>
          <a:p>
            <a:r>
              <a:rPr lang="da-DK" dirty="0"/>
              <a:t>På denne måde kan en virksomhed differentiere sig fra konkurrenterne.</a:t>
            </a:r>
          </a:p>
          <a:p>
            <a:r>
              <a:rPr lang="da-DK" dirty="0"/>
              <a:t>Vigtigt: De 4/7 p’er skal være i overensstemmelse med hinanden. Hvorfor?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405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4 P’er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04672" y="1196752"/>
            <a:ext cx="6534656" cy="4853192"/>
          </a:xfrm>
        </p:spPr>
        <p:txBody>
          <a:bodyPr>
            <a:noAutofit/>
          </a:bodyPr>
          <a:lstStyle/>
          <a:p>
            <a:r>
              <a:rPr lang="da-DK" sz="1400" b="1" dirty="0"/>
              <a:t>Produkt</a:t>
            </a:r>
            <a:r>
              <a:rPr lang="da-DK" sz="1400" dirty="0"/>
              <a:t>  (særligt fokus på produkt i dag)</a:t>
            </a:r>
          </a:p>
          <a:p>
            <a:pPr marL="0" indent="0">
              <a:buNone/>
            </a:pPr>
            <a:r>
              <a:rPr lang="da-DK" sz="1400" dirty="0"/>
              <a:t>- Funktion, kvalitet, emballage, mærke, service</a:t>
            </a:r>
          </a:p>
          <a:p>
            <a:r>
              <a:rPr lang="da-DK" sz="1400" b="1" dirty="0"/>
              <a:t>Pris</a:t>
            </a:r>
            <a:r>
              <a:rPr lang="da-DK" sz="1400" dirty="0"/>
              <a:t> </a:t>
            </a:r>
          </a:p>
          <a:p>
            <a:pPr marL="0" indent="0">
              <a:buNone/>
            </a:pPr>
            <a:r>
              <a:rPr lang="da-DK" sz="1400" dirty="0"/>
              <a:t>- Prisfastsættelse: omkostningsbaseret, konkurrentbaseret og efterspørgselsorienteret - Prisfølsomhed – elasticitet – rabatter og tilbud (psykologisk prisfastsættelse)</a:t>
            </a:r>
          </a:p>
          <a:p>
            <a:r>
              <a:rPr lang="da-DK" sz="1400" b="1" dirty="0"/>
              <a:t>Place/Distribution</a:t>
            </a:r>
            <a:r>
              <a:rPr lang="da-DK" sz="1400" dirty="0"/>
              <a:t> </a:t>
            </a:r>
          </a:p>
          <a:p>
            <a:pPr>
              <a:buFontTx/>
              <a:buChar char="-"/>
            </a:pPr>
            <a:r>
              <a:rPr lang="da-DK" sz="1400" dirty="0"/>
              <a:t>tilgængelighed for kunden, distributionskanal – fra producent til butik/kunde, butikker, åbningstider (direkte og indirekte distribution), B2B B2C</a:t>
            </a:r>
          </a:p>
          <a:p>
            <a:pPr>
              <a:buFontTx/>
              <a:buChar char="-"/>
            </a:pPr>
            <a:r>
              <a:rPr lang="da-DK" sz="1400" dirty="0"/>
              <a:t>Kædeformer (kæder og franchise)</a:t>
            </a:r>
          </a:p>
          <a:p>
            <a:r>
              <a:rPr lang="da-DK" sz="1400" b="1" dirty="0"/>
              <a:t>Promotion</a:t>
            </a:r>
            <a:r>
              <a:rPr lang="da-DK" sz="1400" dirty="0"/>
              <a:t> </a:t>
            </a:r>
          </a:p>
          <a:p>
            <a:pPr>
              <a:buFontTx/>
              <a:buChar char="-"/>
            </a:pPr>
            <a:r>
              <a:rPr lang="da-DK" sz="1400" dirty="0"/>
              <a:t>forskellige former for markedsføring – promotionsformer:</a:t>
            </a:r>
          </a:p>
          <a:p>
            <a:pPr>
              <a:buFontTx/>
              <a:buChar char="-"/>
            </a:pPr>
            <a:r>
              <a:rPr lang="da-DK" sz="1400" dirty="0"/>
              <a:t>Reklame, PR, Sales promotion, personligt salg, </a:t>
            </a:r>
            <a:r>
              <a:rPr lang="da-DK" sz="1400" dirty="0" err="1"/>
              <a:t>direct</a:t>
            </a:r>
            <a:r>
              <a:rPr lang="da-DK" sz="1400" dirty="0"/>
              <a:t> marketing, online markedsføring</a:t>
            </a:r>
          </a:p>
          <a:p>
            <a:pPr>
              <a:buFontTx/>
              <a:buChar char="-"/>
            </a:pPr>
            <a:r>
              <a:rPr lang="da-DK" sz="1400" u="sng" dirty="0">
                <a:hlinkClick r:id="rId2"/>
              </a:rPr>
              <a:t>http://youtu.be/sIFYPQjYhv8</a:t>
            </a:r>
            <a:r>
              <a:rPr lang="da-DK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939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100" b="1" dirty="0"/>
              <a:t>Udvidet model – De 7 p’er </a:t>
            </a:r>
            <a:br>
              <a:rPr lang="da-DK" sz="3100" b="1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a-DK" dirty="0"/>
          </a:p>
          <a:p>
            <a:r>
              <a:rPr lang="da-DK" dirty="0"/>
              <a:t>For visse typer af virksomheder kan de 4 P’er med fordel udvides til de 7 P’er:</a:t>
            </a:r>
          </a:p>
          <a:p>
            <a:r>
              <a:rPr lang="da-DK" b="1" dirty="0"/>
              <a:t>P</a:t>
            </a:r>
            <a:r>
              <a:rPr lang="da-DK" dirty="0"/>
              <a:t>eople (ansætte de rigtige medarbejdere, træne og motivere medarbejderne)</a:t>
            </a:r>
          </a:p>
          <a:p>
            <a:r>
              <a:rPr lang="da-DK" b="1" dirty="0" err="1"/>
              <a:t>P</a:t>
            </a:r>
            <a:r>
              <a:rPr lang="da-DK" dirty="0" err="1"/>
              <a:t>hysical</a:t>
            </a:r>
            <a:r>
              <a:rPr lang="da-DK" dirty="0"/>
              <a:t> </a:t>
            </a:r>
            <a:r>
              <a:rPr lang="da-DK" dirty="0" err="1"/>
              <a:t>Evidence</a:t>
            </a:r>
            <a:r>
              <a:rPr lang="da-DK" dirty="0"/>
              <a:t> (de fysiske rammer skal optimeres og stemme overens med de øvrige P’er)</a:t>
            </a:r>
          </a:p>
          <a:p>
            <a:r>
              <a:rPr lang="da-DK" b="1" dirty="0" err="1"/>
              <a:t>P</a:t>
            </a:r>
            <a:r>
              <a:rPr lang="da-DK" dirty="0" err="1"/>
              <a:t>rocess</a:t>
            </a:r>
            <a:r>
              <a:rPr lang="da-DK" dirty="0"/>
              <a:t> (processer som gør det nemmere at være kunde i virksomheden)</a:t>
            </a:r>
          </a:p>
          <a:p>
            <a:r>
              <a:rPr lang="da-DK" dirty="0">
                <a:hlinkClick r:id="rId2"/>
              </a:rPr>
              <a:t>https://www.youtube.com/watch?v=eneYPURJRGY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562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b="1" dirty="0"/>
            </a:br>
            <a:r>
              <a:rPr lang="da-DK" b="1" dirty="0"/>
              <a:t>Produktlivscyklus, produktportefølje  og Bostonmatricen: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b="1" dirty="0"/>
              <a:t>Produktlivscyklus: 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Mange produkter har en begrænset levetid. Hvad skyldes det? </a:t>
            </a:r>
          </a:p>
          <a:p>
            <a:pPr marL="0" indent="0">
              <a:buNone/>
            </a:pPr>
            <a:r>
              <a:rPr lang="da-DK" dirty="0"/>
              <a:t>Ny smag/trends, nye opfindelser/ny teknologi og nye konkurrenter</a:t>
            </a:r>
          </a:p>
          <a:p>
            <a:pPr marL="0" indent="0">
              <a:buNone/>
            </a:pPr>
            <a:r>
              <a:rPr lang="da-DK" dirty="0"/>
              <a:t>Er der forskel på produkters levetid – og er der nogle kendetegn? </a:t>
            </a:r>
          </a:p>
          <a:p>
            <a:pPr marL="0" indent="0">
              <a:buNone/>
            </a:pPr>
            <a:r>
              <a:rPr lang="da-DK" dirty="0"/>
              <a:t>Traditionelle produkter har en længere levetid end moderne forbrugsgoder. Hvad med højteknologiske produkter</a:t>
            </a:r>
          </a:p>
          <a:p>
            <a:pPr marL="0" indent="0">
              <a:buNone/>
            </a:pPr>
            <a:r>
              <a:rPr lang="da-DK" dirty="0"/>
              <a:t>Denne cyklus er altafgørende for virksomhederne: Når et produkt glider ud skal virksomheden være klart med et nyt produkt.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71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PLC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01645" y="2047294"/>
            <a:ext cx="7886700" cy="3263504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For mange produkter gælder det, at udgifterne kommer før indtægterne. Der investeres i produktudvikling og markedsføring før salget for alvor slår igennem. Tegn kurven for PLC og overskud</a:t>
            </a:r>
          </a:p>
          <a:p>
            <a:r>
              <a:rPr lang="da-DK" dirty="0"/>
              <a:t>Det stemmer godt overens med Værdikæden:</a:t>
            </a:r>
          </a:p>
          <a:p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Produktudvikling  	Produktion		Markedsføring 	Salg</a:t>
            </a:r>
          </a:p>
          <a:p>
            <a:r>
              <a:rPr lang="da-DK" dirty="0"/>
              <a:t>Når produktet modnes stiger indtjeningsmulighederne. Hvorfor? </a:t>
            </a:r>
          </a:p>
          <a:p>
            <a:r>
              <a:rPr lang="da-DK" dirty="0"/>
              <a:t>Produktet er blevet udbredt og kunderne finder selv frem til produktet – færre omkostninger til reklame og markedsføring, udvikling </a:t>
            </a:r>
          </a:p>
          <a:p>
            <a:endParaRPr lang="da-DK" altLang="da-DK" sz="3000" dirty="0">
              <a:latin typeface="Arial" panose="020B0604020202020204" pitchFamily="34" charset="0"/>
            </a:endParaRPr>
          </a:p>
          <a:p>
            <a:endParaRPr lang="da-DK" dirty="0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72996" y="1007590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 sz="1350"/>
          </a:p>
        </p:txBody>
      </p:sp>
    </p:spTree>
    <p:extLst>
      <p:ext uri="{BB962C8B-B14F-4D97-AF65-F5344CB8AC3E}">
        <p14:creationId xmlns:p14="http://schemas.microsoft.com/office/powerpoint/2010/main" val="12247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Produktportefølje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Hvad betyder produktportefølje? </a:t>
            </a:r>
          </a:p>
          <a:p>
            <a:r>
              <a:rPr lang="da-DK" dirty="0"/>
              <a:t>De produktgrupper en virksomhed producerer eller forhandler. Også kaldet sortiment.</a:t>
            </a:r>
          </a:p>
          <a:p>
            <a:r>
              <a:rPr lang="da-DK" dirty="0"/>
              <a:t>Nævn hhv. Pandoras og BMW’s produktportefølje </a:t>
            </a:r>
          </a:p>
          <a:p>
            <a:r>
              <a:rPr lang="da-DK" dirty="0"/>
              <a:t>Helt klart en årsag til, at Apple jævnligt kommer med ny </a:t>
            </a:r>
            <a:r>
              <a:rPr lang="da-DK" dirty="0" err="1"/>
              <a:t>I-phone</a:t>
            </a:r>
            <a:r>
              <a:rPr lang="da-DK" dirty="0"/>
              <a:t> udgave – ellers ville konkurrenterne overtage pladsen. Det medvirker til, at virksomheden hele tiden har produkter som ligger på forskellige stadier af produktets livscyklus.</a:t>
            </a:r>
          </a:p>
          <a:p>
            <a:r>
              <a:rPr lang="da-DK" dirty="0"/>
              <a:t>Andre eksempler på firmaer, der ofte skifter produkterne ud? </a:t>
            </a:r>
          </a:p>
          <a:p>
            <a:r>
              <a:rPr lang="da-DK" dirty="0"/>
              <a:t>Teknologiafhængige virksomheder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477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Forholdet mellem salg og </a:t>
            </a:r>
            <a:r>
              <a:rPr lang="da-DK" dirty="0" err="1"/>
              <a:t>plc</a:t>
            </a:r>
            <a:endParaRPr lang="da-DK" dirty="0"/>
          </a:p>
        </p:txBody>
      </p:sp>
      <p:pic>
        <p:nvPicPr>
          <p:cNvPr id="4" name="Picture 2" descr="Billedresultat for produktlivscykl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69" y="3068959"/>
            <a:ext cx="4197635" cy="381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1547664" y="1343614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350" dirty="0"/>
              <a:t>- Tegn PLC-kurven </a:t>
            </a:r>
            <a:r>
              <a:rPr lang="da-DK" sz="1350" dirty="0" err="1"/>
              <a:t>ifht</a:t>
            </a:r>
            <a:r>
              <a:rPr lang="da-DK" sz="1350" dirty="0"/>
              <a:t>. salg og placer Apples </a:t>
            </a:r>
            <a:r>
              <a:rPr lang="da-DK" sz="1350" dirty="0" err="1"/>
              <a:t>Iphone</a:t>
            </a:r>
            <a:r>
              <a:rPr lang="da-DK" sz="1350" dirty="0"/>
              <a:t> 7, 8 og X, 12  og 13 på kurven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1565163" y="1986211"/>
            <a:ext cx="4068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0" dirty="0"/>
              <a:t>- Tegn PLC-kurven for en valgfri virksomheds produkter (de skal have flere produkter/bred produktportefølje)</a:t>
            </a:r>
          </a:p>
        </p:txBody>
      </p:sp>
    </p:spTree>
    <p:extLst>
      <p:ext uri="{BB962C8B-B14F-4D97-AF65-F5344CB8AC3E}">
        <p14:creationId xmlns:p14="http://schemas.microsoft.com/office/powerpoint/2010/main" val="38039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Modne og umodne marked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Produkterne på det modne marked genererer overskud, som kan bruges til at investere i forskning og produktudvikling for produkter på det mere umodne marked.</a:t>
            </a:r>
          </a:p>
          <a:p>
            <a:r>
              <a:rPr lang="da-DK" dirty="0"/>
              <a:t>Virksomheder med udelukkende produkter i den umodne ende kan komme i problemer. Hvorfor?</a:t>
            </a:r>
          </a:p>
          <a:p>
            <a:r>
              <a:rPr lang="da-DK" dirty="0"/>
              <a:t>Mange gode ideer, som aldrig bliver realiseret og gjort salgbare. Flere udgifter end indtægter.</a:t>
            </a:r>
          </a:p>
          <a:p>
            <a:r>
              <a:rPr lang="da-DK" dirty="0"/>
              <a:t>Omvendt kan virksomheder med mange modne produkter komme i problemer på langt sigt – Hvorfor?</a:t>
            </a:r>
          </a:p>
          <a:p>
            <a:r>
              <a:rPr lang="da-DK" dirty="0"/>
              <a:t>Når produkter ryger ud af markedet er der ingen nye til at tage over (sikre sin pipeline)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60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BOSTON-modellen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90681" y="1140712"/>
            <a:ext cx="5713092" cy="5717288"/>
          </a:xfrm>
        </p:spPr>
        <p:txBody>
          <a:bodyPr>
            <a:normAutofit fontScale="25000" lnSpcReduction="20000"/>
          </a:bodyPr>
          <a:lstStyle/>
          <a:p>
            <a:endParaRPr lang="da-DK" sz="5600" dirty="0"/>
          </a:p>
          <a:p>
            <a:endParaRPr lang="da-DK" sz="5600" dirty="0"/>
          </a:p>
          <a:p>
            <a:endParaRPr lang="da-DK" sz="5600" dirty="0"/>
          </a:p>
          <a:p>
            <a:endParaRPr lang="da-DK" sz="5600" dirty="0"/>
          </a:p>
          <a:p>
            <a:endParaRPr lang="da-DK" sz="5600" dirty="0"/>
          </a:p>
          <a:p>
            <a:endParaRPr lang="da-DK" sz="5600" dirty="0"/>
          </a:p>
          <a:p>
            <a:r>
              <a:rPr lang="da-DK" sz="5600" dirty="0"/>
              <a:t>Boston modellen arbejder med to dimensioner – hvilke?</a:t>
            </a:r>
          </a:p>
          <a:p>
            <a:pPr marL="0" indent="0">
              <a:buNone/>
            </a:pPr>
            <a:r>
              <a:rPr lang="da-DK" sz="5600" dirty="0"/>
              <a:t>1. Cyklus: Umodent/høj vækst eller modent marked/</a:t>
            </a:r>
            <a:r>
              <a:rPr lang="da-DK" sz="5600"/>
              <a:t>lav vækst.</a:t>
            </a:r>
            <a:endParaRPr lang="da-DK" sz="5600" dirty="0"/>
          </a:p>
          <a:p>
            <a:pPr marL="0" indent="0">
              <a:buNone/>
            </a:pPr>
            <a:r>
              <a:rPr lang="da-DK" sz="5600" dirty="0"/>
              <a:t>2. Produktets markedsandel: Stor andel / lille andel</a:t>
            </a:r>
          </a:p>
          <a:p>
            <a:r>
              <a:rPr lang="da-DK" sz="5600" dirty="0"/>
              <a:t>Herfra kan en virksomheds produkt(er) karakteriseres som værende enten:</a:t>
            </a:r>
          </a:p>
          <a:p>
            <a:pPr lvl="0"/>
            <a:r>
              <a:rPr lang="da-DK" sz="5600" dirty="0"/>
              <a:t>Stjerne  (nye spændende produkter, </a:t>
            </a:r>
            <a:r>
              <a:rPr lang="da-DK" sz="5600" dirty="0" err="1"/>
              <a:t>upcoming</a:t>
            </a:r>
            <a:r>
              <a:rPr lang="da-DK" sz="5600" dirty="0"/>
              <a:t>, tjener ikke nødvendigvis penge endnu)</a:t>
            </a:r>
          </a:p>
          <a:p>
            <a:pPr lvl="0"/>
            <a:r>
              <a:rPr lang="da-DK" sz="5600" dirty="0"/>
              <a:t>Malkeko (Har en stærk position i form af stor markedsandel, er færdigudviklet, tjener penge)</a:t>
            </a:r>
          </a:p>
          <a:p>
            <a:pPr lvl="0"/>
            <a:r>
              <a:rPr lang="da-DK" sz="5600" dirty="0"/>
              <a:t>Spørgsmålstegn (Et spændende/uspændende produkt med en mindre markedsandel på et umodent marked)</a:t>
            </a:r>
          </a:p>
          <a:p>
            <a:pPr lvl="0"/>
            <a:r>
              <a:rPr lang="da-DK" sz="5600" dirty="0"/>
              <a:t>Hund (lille markedsandel på et marked uden vækst, skal hunden aflives eller leve videre)</a:t>
            </a:r>
          </a:p>
          <a:p>
            <a:pPr lvl="0"/>
            <a:r>
              <a:rPr lang="da-DK" sz="5600" dirty="0"/>
              <a:t>Konklusion: Tilpas strategien </a:t>
            </a:r>
            <a:r>
              <a:rPr lang="da-DK" sz="5600" dirty="0" err="1"/>
              <a:t>ifht</a:t>
            </a:r>
            <a:r>
              <a:rPr lang="da-DK" sz="5600" dirty="0"/>
              <a:t>. Nutidige og fremtidige produkter (balance), tag konsekvensen og afliv dårlige produkter, fokuser kræfterne på det virksomheden er god til (core business)</a:t>
            </a:r>
          </a:p>
          <a:p>
            <a:pPr lvl="0"/>
            <a:r>
              <a:rPr lang="da-DK" sz="5600" dirty="0"/>
              <a:t>The </a:t>
            </a:r>
            <a:r>
              <a:rPr lang="da-DK" sz="5600" dirty="0" err="1"/>
              <a:t>american</a:t>
            </a:r>
            <a:r>
              <a:rPr lang="da-DK" sz="5600" dirty="0"/>
              <a:t> </a:t>
            </a:r>
            <a:r>
              <a:rPr lang="da-DK" sz="5600" dirty="0" err="1"/>
              <a:t>way</a:t>
            </a:r>
            <a:r>
              <a:rPr lang="da-DK" sz="5600" dirty="0"/>
              <a:t>: </a:t>
            </a:r>
            <a:r>
              <a:rPr lang="da-DK" sz="5600" b="1" u="sng" dirty="0">
                <a:hlinkClick r:id="rId2"/>
              </a:rPr>
              <a:t>https://www.youtube.com/watch?v=ERWZ9OceGAw</a:t>
            </a:r>
            <a:endParaRPr lang="da-DK" sz="5600" b="1" u="sng" dirty="0"/>
          </a:p>
          <a:p>
            <a:r>
              <a:rPr lang="da-DK" sz="5600" dirty="0">
                <a:hlinkClick r:id="rId3"/>
              </a:rPr>
              <a:t>http://forklarmiglige.dk/plc-kurven</a:t>
            </a:r>
            <a:endParaRPr lang="da-DK" sz="5600" dirty="0"/>
          </a:p>
          <a:p>
            <a:r>
              <a:rPr lang="da-DK" sz="5600" dirty="0">
                <a:hlinkClick r:id="rId4"/>
              </a:rPr>
              <a:t>http://forklarmiglige.dk/boston-modellen</a:t>
            </a:r>
            <a:endParaRPr lang="da-DK" sz="5600" dirty="0"/>
          </a:p>
          <a:p>
            <a:endParaRPr lang="da-DK" dirty="0"/>
          </a:p>
          <a:p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73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ledresult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40995"/>
            <a:ext cx="5832648" cy="561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049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{21969077-5D0E-EB4D-BF34-F77A0E7A56E4}tf16401378</Template>
  <TotalTime>2876</TotalTime>
  <Words>808</Words>
  <Application>Microsoft Macintosh PowerPoint</Application>
  <PresentationFormat>Skærmshow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MS Shell Dlg 2</vt:lpstr>
      <vt:lpstr>Wingdings</vt:lpstr>
      <vt:lpstr>Wingdings 3</vt:lpstr>
      <vt:lpstr>Madison</vt:lpstr>
      <vt:lpstr>Teorien om de 4 P’er (s. 156-168) Virksomhedens parametermix</vt:lpstr>
      <vt:lpstr>De 4 P’er</vt:lpstr>
      <vt:lpstr>Udvidet model – De 7 p’er  </vt:lpstr>
      <vt:lpstr> Produktlivscyklus, produktportefølje  og Bostonmatricen: </vt:lpstr>
      <vt:lpstr>PLC</vt:lpstr>
      <vt:lpstr>Produktportefølje</vt:lpstr>
      <vt:lpstr>Forholdet mellem salg og plc</vt:lpstr>
      <vt:lpstr>Modne og umodne marked</vt:lpstr>
      <vt:lpstr>BOSTON-modellen </vt:lpstr>
      <vt:lpstr>PowerPoint-præsentation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Kontaktparameter (promotion): Forskellige kontaktformer til forbrugeren:</dc:title>
  <dc:creator>frgem</dc:creator>
  <cp:lastModifiedBy>Emil Kousgaard</cp:lastModifiedBy>
  <cp:revision>39</cp:revision>
  <dcterms:created xsi:type="dcterms:W3CDTF">2012-09-10T10:33:52Z</dcterms:created>
  <dcterms:modified xsi:type="dcterms:W3CDTF">2022-09-28T13:07:16Z</dcterms:modified>
</cp:coreProperties>
</file>