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712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940A0-4389-B8FE-64A6-83068D810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C3F200B-D78D-496E-8E87-34B0B04A3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36BB85-06CB-E76F-A2CF-64A8FC4C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5802B1-2A90-6B1C-DB70-B4AE4293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D15988-A355-9235-F0A5-D3E7EC4E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4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9CB60-010D-61EB-1411-3D54B38F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0B3EDD-7F7B-F415-6418-2E3CE0FC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6323BE-EE29-0296-D469-40EA1364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FF6E09-A9F5-5E50-9B90-E0FEE838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FA38DB-A33B-F263-94B4-A573D63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55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C77B182-EF8C-A900-1491-0410D360D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59E3507-5EB1-FD6B-B009-E9157AD61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6F527D-652C-CF5E-629C-9B3FCA69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EEEDB3-03F1-EEC3-D8C5-43571806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4147A5-42C4-5898-D1C5-0A395835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9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18EE7-4337-FD7E-FF75-457B1874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9EA1C9-BFD2-DFB0-A2C9-9C215D7EF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104B1C-9E47-80A0-6F67-7D8713D4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DA29-ECEA-4B78-A67A-62535A97209F}" type="datetimeFigureOut">
              <a:rPr lang="da-DK" smtClean="0"/>
              <a:t>01-10-2024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A9E6FC-66C7-A868-847E-C5AB169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A869A1-5F50-D015-6DD6-4BC8F9DC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001E-9277-4C60-AF35-D49D859083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967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4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E4D45-C1A6-563D-884E-51A40B00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2170A5-B72E-03A2-9A65-B09FD522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D37411-7A00-88B5-F80F-3983DB72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DC776B-FD91-D9B9-042D-9B6A03D1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B1D318-3F15-9AF0-E731-FA66AEC7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4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AF7EB-0C96-A889-9B3D-7FB6D7A5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819293-1762-1CDD-1345-A070CD01A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7D3C7B-5180-C72A-26B5-E79B7A42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997C22-0C24-15C8-3E53-30FCE75B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48418A-6C2D-22B0-C6E2-7222B66F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07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CBA44-011A-0C7D-12D2-5373CBFF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B36D2F-4252-BCA5-3106-6853082BD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C3428F-274E-3362-B18B-8FECBB3DE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87E8E02-BF89-3B79-394C-9C49642A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01D940-9C21-E696-08AB-FA02EA0A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0566F-DD4D-4870-88AA-B6A29722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8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B241F-8B13-94F5-8088-7D481E17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94E777-1AD5-1940-D3FE-C3E4B2B1D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467546-F5D4-DBC7-A655-B542A2DF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FA4897-BB69-2548-7666-30FDCDAA0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30A5CF2-6BF8-2022-B8AC-A9AE608BD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CA173D-904C-73BA-695A-FF2E84FC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4DCAC61-7BC9-6DA5-B806-FDB9E89F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0976DBE-649A-4B20-3F44-46A06207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077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67FD7-984C-4E35-C688-70960AFF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09ADD26-C0A8-D9CF-5133-92B0ED61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1CE1B2-7ADE-B3D9-6486-51816A71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34C57B4-355C-500E-398C-F907570B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71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ECC6D80-D97A-F477-34C4-A5CEB693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3AFB3C2-8257-53FD-2BD0-9A33E73F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ED0734-7E37-D8C4-66AC-83D432C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67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87344-49C2-3B62-2910-8642D6EF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DF491A-F912-1811-33BB-0145C70BB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D49FCC-183B-5F43-E953-A5E5A8481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4EE25E2-50E0-67B4-EBF2-63B24B10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C39E4EB-6747-2008-86B9-C59EA8C8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D9F65B-B38D-198D-CF0A-631D4924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0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3B737-3FFA-5DBE-235A-04B33A2B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D478645-2074-C9BE-33BF-D54E3CEB8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B271AE-2BC0-6A58-CE73-B9E92E89A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4A039F4-3B33-DADA-E4B8-8A02B6BF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B19AE6-AC8F-D8F1-4CB4-E7DE2DD1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B55BE4-1515-C54A-9AF4-26E3BF75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1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1DB9939-2082-BDBE-BDE3-86FF5A57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EB772C-39EC-BE45-2243-36CD2247B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03A611-19D2-14FE-9EB1-B23F67577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DA5048-A99F-4CD7-B94A-7D4BC38CDE97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3CD31-8B0E-0AD2-40FC-F5C6CE1EF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8BBB1-ABBB-DAC9-6F86-5B4859E05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3B1FAB-8273-49AB-B430-54239B8670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7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C69FC7A-BC77-232C-DA4C-E102AB0A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7C03DC-9B54-4CD8-C188-AEBBBAA37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840953-193B-D274-CC00-C34390E38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DA29-ECEA-4B78-A67A-62535A97209F}" type="datetimeFigureOut">
              <a:rPr lang="da-DK" smtClean="0"/>
              <a:t>01-10-2024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F946AA-6269-02EB-7477-C054E81BF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45DA31-5E81-0857-13D9-DDEACC3B5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001E-9277-4C60-AF35-D49D859083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8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5963B-8A60-E26C-9F05-55FCD8650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24AFFEA-206E-258F-CA22-F4904B27D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CNS, PNS, Det autonome nervesystem, det sympatiske + parasympatiske nervesystem. </a:t>
            </a:r>
          </a:p>
        </p:txBody>
      </p:sp>
    </p:spTree>
    <p:extLst>
      <p:ext uri="{BB962C8B-B14F-4D97-AF65-F5344CB8AC3E}">
        <p14:creationId xmlns:p14="http://schemas.microsoft.com/office/powerpoint/2010/main" val="248545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55496-8C96-1CF2-CF88-987CF2F6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Videoer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F8406E-D8B2-8A85-278C-3AD60E713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ser nu et par videoer af 3 forskellige ting: </a:t>
            </a:r>
          </a:p>
          <a:p>
            <a:pPr lvl="1"/>
            <a:r>
              <a:rPr lang="da-DK" dirty="0"/>
              <a:t>Impulsledning </a:t>
            </a:r>
          </a:p>
          <a:p>
            <a:pPr lvl="1"/>
            <a:r>
              <a:rPr lang="da-DK" dirty="0"/>
              <a:t>Synapser </a:t>
            </a:r>
          </a:p>
          <a:p>
            <a:pPr lvl="1"/>
            <a:r>
              <a:rPr lang="da-DK" dirty="0" err="1"/>
              <a:t>Neuroreceptor</a:t>
            </a:r>
            <a:r>
              <a:rPr lang="da-DK" dirty="0"/>
              <a:t> </a:t>
            </a:r>
          </a:p>
          <a:p>
            <a:r>
              <a:rPr lang="da-DK" dirty="0"/>
              <a:t>Undervejs skal I sidde og skrive noter til de tre videoer, som I skal bruge til den næste opgave. </a:t>
            </a:r>
          </a:p>
          <a:p>
            <a:r>
              <a:rPr lang="da-DK" dirty="0"/>
              <a:t>Der skal I nemlig kun bruge jeres noter fra videoerne samt den viden, som vi har samlet til at tegne kanaler og pumper. </a:t>
            </a:r>
          </a:p>
        </p:txBody>
      </p:sp>
    </p:spTree>
    <p:extLst>
      <p:ext uri="{BB962C8B-B14F-4D97-AF65-F5344CB8AC3E}">
        <p14:creationId xmlns:p14="http://schemas.microsoft.com/office/powerpoint/2010/main" val="262538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3E854-6814-87A5-9BE4-5B6C7678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tegn kanaler og pumper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0D70C5-427C-15A2-1DC6-0DCCDB1E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nu, i mindre grupper, tegne en lille tegneserie, hvor i forklarer med tegninger og få ord hvad henholdsvis hvordan en ionpumpe er og hvad en ionkanal er. </a:t>
            </a:r>
          </a:p>
          <a:p>
            <a:r>
              <a:rPr lang="da-DK" dirty="0"/>
              <a:t>Derudover skal I bruge følgende fagbegreber på jeres tegneserie: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081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3291E-7C4B-D03E-B9BF-585F77A6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611AA-68CB-DDCE-0524-EAE68038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Opsamling på artiklen fra sidst (hvis vi ikke har nået det) </a:t>
            </a:r>
          </a:p>
          <a:p>
            <a:r>
              <a:rPr lang="da-DK" dirty="0"/>
              <a:t>Kort tavlegennemgang af nervesystemets opbygning. </a:t>
            </a:r>
          </a:p>
          <a:p>
            <a:r>
              <a:rPr lang="da-DK" dirty="0"/>
              <a:t>Opgaveløsning: Hvad er nervesystemet opbygget af? </a:t>
            </a:r>
          </a:p>
          <a:p>
            <a:r>
              <a:rPr lang="da-DK" dirty="0"/>
              <a:t>Kort tavlegennemgang af ionpumper og ionkanaler </a:t>
            </a:r>
          </a:p>
          <a:p>
            <a:r>
              <a:rPr lang="da-DK" dirty="0"/>
              <a:t>Opgaveløsning: Hvad er forskellen på pumper og kanaler? </a:t>
            </a:r>
          </a:p>
          <a:p>
            <a:r>
              <a:rPr lang="da-DK" dirty="0"/>
              <a:t>Fokus på andet, som I har fundet udfordrende i dette tema. </a:t>
            </a:r>
          </a:p>
          <a:p>
            <a:r>
              <a:rPr lang="da-DK" dirty="0"/>
              <a:t>Næste gang: Introduktion til jeres næste skriftlige opgave, en skriftlig eksamens opgave med fokus på nervesystemet. </a:t>
            </a:r>
          </a:p>
        </p:txBody>
      </p:sp>
    </p:spTree>
    <p:extLst>
      <p:ext uri="{BB962C8B-B14F-4D97-AF65-F5344CB8AC3E}">
        <p14:creationId xmlns:p14="http://schemas.microsoft.com/office/powerpoint/2010/main" val="285689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56D79-D800-3863-4454-171EA2D8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nervesystemet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33A1D6-D663-1574-072B-FF6F1A31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0067" cy="4351338"/>
          </a:xfrm>
        </p:spPr>
        <p:txBody>
          <a:bodyPr/>
          <a:lstStyle/>
          <a:p>
            <a:r>
              <a:rPr lang="da-DK" dirty="0"/>
              <a:t>Vores nervesystem er mere komplekst end de primitive dyrs, men mange af vores bevægelser er dog stadig styret af reflekser. </a:t>
            </a:r>
          </a:p>
          <a:p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C5A4F41-E6B6-046D-78F1-7CB2294C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54" y="0"/>
            <a:ext cx="512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7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C7A28-5A38-3BCD-EA8F-9CD5F955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 af nervesystemet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327E99A-8F6B-0D70-6B2C-37991312417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37640"/>
          <a:ext cx="10676468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234">
                  <a:extLst>
                    <a:ext uri="{9D8B030D-6E8A-4147-A177-3AD203B41FA5}">
                      <a16:colId xmlns:a16="http://schemas.microsoft.com/office/drawing/2014/main" val="515825091"/>
                    </a:ext>
                  </a:extLst>
                </a:gridCol>
                <a:gridCol w="5338234">
                  <a:extLst>
                    <a:ext uri="{9D8B030D-6E8A-4147-A177-3AD203B41FA5}">
                      <a16:colId xmlns:a16="http://schemas.microsoft.com/office/drawing/2014/main" val="3375137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CNS: Centralnervesystemet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PNS: Det Perifere nervesystem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00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Inkluderer hjernen og rygmarven.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Inkluder det somatiske nervesystem – dvs. den sensoriske system og det motoriske system.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0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Hjernen er beskyttet af kraniet og rygmarven er beskyttet af ryghvirvlerne, hvor nervebanerne løber indeni disse.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Det sensoriske: </a:t>
                      </a:r>
                    </a:p>
                    <a:p>
                      <a:r>
                        <a:rPr lang="da-DK" dirty="0"/>
                        <a:t>Omhandler sensoriske nerve fra sanseceller. </a:t>
                      </a:r>
                    </a:p>
                    <a:p>
                      <a:r>
                        <a:rPr lang="da-DK" dirty="0"/>
                        <a:t>Af sanser kroppen har er fx smagssansen, synssansen, varme- og kuldesans mm. </a:t>
                      </a:r>
                    </a:p>
                    <a:p>
                      <a:r>
                        <a:rPr lang="da-DK" dirty="0"/>
                        <a:t>De forskellige typer af sanseceller registrerer påvirkninger og sender signal til hjernen via sensoriske nervebaner. Det er først når signalet er kommet til storhjernen, at vi bliver bevidste.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9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Det er fra hjernen og rygmarven, at der udgår nerver, som fx styrer vores bevægelser og hjertets slagrytme.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Det motoriske: </a:t>
                      </a:r>
                    </a:p>
                    <a:p>
                      <a:r>
                        <a:rPr lang="da-DK" dirty="0"/>
                        <a:t>Styrer vores skeletmuskler. Her går nervesignalerne fra hjernen via rygmarven til musklerne, hvis man fx skal løfte noget. </a:t>
                      </a:r>
                    </a:p>
                    <a:p>
                      <a:r>
                        <a:rPr lang="da-DK" dirty="0"/>
                        <a:t>Vi kan styre vores bevægelser, men det er ikke altid bevidst vi gør det. Det kan foregå som en automatiseret bevægelse.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8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01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3B202-D2DC-4C71-7F43-D609BD52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autonome nervesystem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3B8763-54EC-A7DF-E9B7-E4FF8195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autonome nervesystem styrer en række processer i kroppen uden at vi ved det eller er bevidste om det. </a:t>
            </a:r>
          </a:p>
          <a:p>
            <a:pPr lvl="1"/>
            <a:r>
              <a:rPr lang="da-DK" dirty="0"/>
              <a:t>Fx hjertets rytme eller vores fordøjelse. </a:t>
            </a:r>
          </a:p>
          <a:p>
            <a:r>
              <a:rPr lang="da-DK" dirty="0"/>
              <a:t>Det autonome nervesystem kan opregulerer eller nedregulerer to forskellige processer i kroppen: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E6720B5-E9D3-EFA8-B08D-18FB3FA588A3}"/>
              </a:ext>
            </a:extLst>
          </p:cNvPr>
          <p:cNvGraphicFramePr>
            <a:graphicFrameLocks noGrp="1"/>
          </p:cNvGraphicFramePr>
          <p:nvPr/>
        </p:nvGraphicFramePr>
        <p:xfrm>
          <a:off x="948267" y="4089399"/>
          <a:ext cx="8128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928850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7401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Det sympatiske nervesystem: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Det parasympatiske nervesystem: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0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Reagerer på faren og får pulsen til at stige. Giver besked til binyrerne om, at der skal produceres adrenalin.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Reagerer ved at nedregulerer kroppens forskellige systemer. 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21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Dette får kroppen til at mobilisere energi fra energidepoterne og blodet strømmer til musklerne.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Fremmer de reaktioner, som foregår i hvile og genopbygger kroppen.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Fight og Flight mode.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68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0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1C0F2B0-EC35-013F-7307-949D1ACBA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247650"/>
            <a:ext cx="64960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F5D921-167B-B513-98F6-0BC6126C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da-DK" sz="5400"/>
              <a:t>Ionkanaler og depolariseing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9EEA08-3939-CD88-BCA1-31CADFCB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73" y="299509"/>
            <a:ext cx="5132365" cy="625898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6ECF1C-8E71-A7A9-25EE-D49F3B78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da-DK" sz="1800" dirty="0"/>
              <a:t>Ionkanaler er ofte ionspecifikke. Nogle kan være konstant åbne, mens andre skal stimuleres for at åbne sig. </a:t>
            </a:r>
          </a:p>
          <a:p>
            <a:r>
              <a:rPr lang="da-DK" sz="1800" dirty="0"/>
              <a:t>I hvile: Der er ikke kommet en nerveimpuls (aktionspotentiale) og dermed er ionkanalen lukket. </a:t>
            </a:r>
          </a:p>
          <a:p>
            <a:r>
              <a:rPr lang="da-DK" sz="1800" u="sng" dirty="0">
                <a:highlight>
                  <a:srgbClr val="FFFF00"/>
                </a:highlight>
              </a:rPr>
              <a:t>Depolarisering: </a:t>
            </a:r>
            <a:r>
              <a:rPr lang="da-DK" sz="1800" dirty="0"/>
              <a:t>Her gennemgår cellen et skift i den elektriske ladningsfordeling. Dette resulterer i, at der er en mindre negativ ladning inde i cellen end uden for cellen.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5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2F43C-750E-B6FE-8A7F-F5F28E28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Ionpumper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6D87D4-6F57-5A7C-2E50-C94F784F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Der sidder i neuronets membran mange ionpumper, særligt af den type vi kalder for natrium-kalium-pumpen. </a:t>
            </a:r>
          </a:p>
          <a:p>
            <a:r>
              <a:rPr lang="da-DK" dirty="0"/>
              <a:t>Ionpumper bruger energi i form af ATP til at få processen til at fungere. </a:t>
            </a:r>
          </a:p>
          <a:p>
            <a:r>
              <a:rPr lang="da-DK" u="sng" dirty="0">
                <a:highlight>
                  <a:srgbClr val="FFFF00"/>
                </a:highlight>
              </a:rPr>
              <a:t>Natrium/kalium-pumpen: </a:t>
            </a:r>
            <a:r>
              <a:rPr lang="da-DK" dirty="0"/>
              <a:t>molekyler der via aktiv transport flytter 3 Na+ ud af cellen og 2 K+ ind under forbrug af 1 ATP. </a:t>
            </a:r>
          </a:p>
          <a:p>
            <a:pPr lvl="1"/>
            <a:r>
              <a:rPr lang="da-DK" dirty="0"/>
              <a:t>Dette betyder, at der er en høj koncentration af natrium uden for nervecellen og en høj koncentration af kalium indeni nervecellen. </a:t>
            </a:r>
          </a:p>
          <a:p>
            <a:pPr lvl="1"/>
            <a:r>
              <a:rPr lang="da-DK" dirty="0"/>
              <a:t>Der pumpes altså flere positive ioner ud af cellen end der kommer ind. </a:t>
            </a:r>
          </a:p>
          <a:p>
            <a:pPr lvl="1"/>
            <a:r>
              <a:rPr lang="da-DK" dirty="0"/>
              <a:t>Dette bevirker, at der er en spændingsforskel gennem membranen, og dermed er nervecellens indre negativt i forhold til ydersiden. </a:t>
            </a:r>
          </a:p>
          <a:p>
            <a:r>
              <a:rPr lang="da-DK" u="sng" dirty="0">
                <a:highlight>
                  <a:srgbClr val="FFFF00"/>
                </a:highlight>
              </a:rPr>
              <a:t>Hvilemembranpotentialet: </a:t>
            </a:r>
            <a:r>
              <a:rPr lang="da-DK" dirty="0"/>
              <a:t>den spændingsforskel, der er i mennesket, når der er lidt mere negativt end positivt. </a:t>
            </a:r>
          </a:p>
        </p:txBody>
      </p:sp>
    </p:spTree>
    <p:extLst>
      <p:ext uri="{BB962C8B-B14F-4D97-AF65-F5344CB8AC3E}">
        <p14:creationId xmlns:p14="http://schemas.microsoft.com/office/powerpoint/2010/main" val="211640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A1563-A8C7-9AD5-0E73-7B86D540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Ionpumper: Natrium/kalium-pumpen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64216F-811E-D52F-E662-1A8B6240F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5A15925-5ADB-DD07-CEEE-1CEBCD36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85" y="1861820"/>
            <a:ext cx="7997770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8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728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Gill Sans Nova</vt:lpstr>
      <vt:lpstr>Office-tema</vt:lpstr>
      <vt:lpstr>Office-tema</vt:lpstr>
      <vt:lpstr>GradientVTI</vt:lpstr>
      <vt:lpstr>Opsamling</vt:lpstr>
      <vt:lpstr>Dagens plan </vt:lpstr>
      <vt:lpstr>Hvad er nervesystemet</vt:lpstr>
      <vt:lpstr>Opbygning af nervesystemet</vt:lpstr>
      <vt:lpstr>Det autonome nervesystem</vt:lpstr>
      <vt:lpstr>PowerPoint-præsentation</vt:lpstr>
      <vt:lpstr>Ionkanaler og depolariseing</vt:lpstr>
      <vt:lpstr>Ionpumper</vt:lpstr>
      <vt:lpstr>Ionpumper: Natrium/kalium-pumpen</vt:lpstr>
      <vt:lpstr>Videoer</vt:lpstr>
      <vt:lpstr>Opgave: tegn kanaler og pumper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Taia Varberg</dc:creator>
  <cp:lastModifiedBy>Taia Varberg</cp:lastModifiedBy>
  <cp:revision>1</cp:revision>
  <dcterms:created xsi:type="dcterms:W3CDTF">2024-09-30T13:55:30Z</dcterms:created>
  <dcterms:modified xsi:type="dcterms:W3CDTF">2024-10-01T09:41:29Z</dcterms:modified>
</cp:coreProperties>
</file>