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32"/>
  </p:normalViewPr>
  <p:slideViewPr>
    <p:cSldViewPr snapToGrid="0">
      <p:cViewPr varScale="1">
        <p:scale>
          <a:sx n="90" d="100"/>
          <a:sy n="90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B82699-A88A-180B-CD1E-DA09BED05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6228361-3674-040E-82EA-A8BA0B836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B47B551-CE7E-D381-262C-A5A6DC1D7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9D90-CC17-3D43-91D4-F6E834E02C46}" type="datetimeFigureOut">
              <a:rPr lang="da-DK" smtClean="0"/>
              <a:t>08.10.2024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76E7CC4-6E77-9BD9-4978-4B9B25893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44680DC-AA65-5D9B-9DCF-8EC52BCF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1351-C5E9-374E-9116-5D2112BDBC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344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088CD9-7DE3-77CF-AC43-E00074267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B4DF13B-9329-EA95-C391-A592BDFEE3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16B75CC-F4BA-2873-22DC-61F75A785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9D90-CC17-3D43-91D4-F6E834E02C46}" type="datetimeFigureOut">
              <a:rPr lang="da-DK" smtClean="0"/>
              <a:t>08.10.2024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034F6E7-A9B7-91C0-8E71-251A5F64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03622FD-1587-0FF1-2979-1C9D16C39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1351-C5E9-374E-9116-5D2112BDBC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4317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B8308C25-6890-7819-02DD-25FAA493CB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34113AE-B6AB-7DEE-0B3A-556741B6B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E4B0EB0-E7C0-7A37-486D-46D9B6246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9D90-CC17-3D43-91D4-F6E834E02C46}" type="datetimeFigureOut">
              <a:rPr lang="da-DK" smtClean="0"/>
              <a:t>08.10.2024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71D1515-20CD-28E8-E5DA-67364DDA4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7EE40CC-8A70-A95D-D91B-A77AA40B1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1351-C5E9-374E-9116-5D2112BDBC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869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2421DB-00D7-2A6C-28EC-5B6CF98F9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FA46139-53A5-D0B3-7AC0-552FCD480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DA530C2-F60A-1384-4F56-008BEB25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9D90-CC17-3D43-91D4-F6E834E02C46}" type="datetimeFigureOut">
              <a:rPr lang="da-DK" smtClean="0"/>
              <a:t>08.10.2024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0505F37-82B4-748C-47EA-4765936E8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38BAB72-48B3-AE37-43AA-7D8755B80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1351-C5E9-374E-9116-5D2112BDBC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568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111468-A1F9-55E0-6270-6F418E606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0C7C5EF-F980-27B4-3DA9-D8C99643F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5E406FC-ECA9-3CF0-6C3B-98031281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9D90-CC17-3D43-91D4-F6E834E02C46}" type="datetimeFigureOut">
              <a:rPr lang="da-DK" smtClean="0"/>
              <a:t>08.10.2024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352AAFB-ED1F-B3A0-81E0-7D781B546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14A7E3E-8AF5-D07F-DDF6-1A7FE574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1351-C5E9-374E-9116-5D2112BDBC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6194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269BB2-08EC-DF00-4658-0D90B53A2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491AF5B-831D-280B-9D8F-622F6CA706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2D55ABD-D317-0F9E-D78B-83D6F0E63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1BC8A76-EB88-CEDD-7BCD-3B4104F3C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9D90-CC17-3D43-91D4-F6E834E02C46}" type="datetimeFigureOut">
              <a:rPr lang="da-DK" smtClean="0"/>
              <a:t>08.10.2024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083CF40-6E82-44B9-A9A1-F17FD7F7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10BD16B-CE34-C42B-1D81-24486DCDA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1351-C5E9-374E-9116-5D2112BDBC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4790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6DF592-E4B4-012C-9D4F-1921BB97A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EC1B1B9-BF18-BA23-9BDB-A7758895E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519A8B4-CDBC-FA38-B276-63C1CE9E8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8D62C9C-E338-CFA3-4965-0CEC4A8F56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65D997A-6581-8234-607C-BE3C3BC5B6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9B7F75CA-5257-2130-8FD9-2E71E9D49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9D90-CC17-3D43-91D4-F6E834E02C46}" type="datetimeFigureOut">
              <a:rPr lang="da-DK" smtClean="0"/>
              <a:t>08.10.2024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210D4BC-4E3F-366D-29CF-AB80DA7FB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EA2C9285-C57F-62E3-A9C7-E8D96D739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1351-C5E9-374E-9116-5D2112BDBC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2183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470DD2-95F3-21BB-9EA0-11D7F9053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E4C82C3-ED3E-C811-5A9B-AA4CB34E9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9D90-CC17-3D43-91D4-F6E834E02C46}" type="datetimeFigureOut">
              <a:rPr lang="da-DK" smtClean="0"/>
              <a:t>08.10.2024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E2D9174-5744-D610-4F1D-EE5AA4C17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4129D7A-CB5D-17E5-825E-7A9C68BB1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1351-C5E9-374E-9116-5D2112BDBC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2645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137EBED-291F-13BD-A653-C2ABA7D72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9D90-CC17-3D43-91D4-F6E834E02C46}" type="datetimeFigureOut">
              <a:rPr lang="da-DK" smtClean="0"/>
              <a:t>08.10.2024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2B6543E-3570-37DE-502B-D6A5DF15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83EFFF3-4B35-23A5-10B6-1D52994F5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1351-C5E9-374E-9116-5D2112BDBC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64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8E8B2-CE78-121B-4C24-10C2C0103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38EA901-BF68-64C4-B86E-96B7E8A56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89C0BC6-19DE-0A8F-0434-4562B2BE2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EA0527F-F4D6-FCE4-6C4B-6E02DF5EA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9D90-CC17-3D43-91D4-F6E834E02C46}" type="datetimeFigureOut">
              <a:rPr lang="da-DK" smtClean="0"/>
              <a:t>08.10.2024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9EAC2CE-A915-5830-9F54-7C17678D4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7B4F273-81A8-0797-9807-DA196D66A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1351-C5E9-374E-9116-5D2112BDBC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855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7AEDF1-FE3A-B83C-DBFB-45E486D87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FE17020-E1F3-FF3E-B8A2-2926687E2F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F02D3D2-AD3A-107E-74F9-C94DFF994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694AA91-589D-D2B4-2224-F1EC54E22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B9D90-CC17-3D43-91D4-F6E834E02C46}" type="datetimeFigureOut">
              <a:rPr lang="da-DK" smtClean="0"/>
              <a:t>08.10.2024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7DFD968-EFBD-2B93-95D3-32259084D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8696554-FE80-90CD-B80C-4944138CB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1351-C5E9-374E-9116-5D2112BDBC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5598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8572EC6-3CDC-D56C-AA40-DEFDA8773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CFBF1A1-DE28-F6A0-A26E-68F601AF4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FB83A0-8048-D9C2-75DF-3A11ED47F8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B9D90-CC17-3D43-91D4-F6E834E02C46}" type="datetimeFigureOut">
              <a:rPr lang="da-DK" smtClean="0"/>
              <a:t>08.10.2024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7747CD3-04BA-77C2-A0FC-EA6EC0D39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959C260-B365-7132-817E-9F9582EE0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71351-C5E9-374E-9116-5D2112BDBC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460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almareyesmeresenas.blogspot.com/2018/12/resenaserie-skam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red.it/play/televisione/2021/06/15/5-serie-come-elit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nd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imkl.com/tv/563270/skam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q.com/story/the-future-of-tv-is-skam/amp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71FC77-0D47-DADF-E3C0-C8D5F95B00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b="1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635C23F-3C4B-0D6F-5865-4FD424A50D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5671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C37A29-FBE3-EDF2-F7C8-D14655FE775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da-DK" sz="480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SKAM - FORFORSTÅELSE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8B4285C-9518-717C-5529-38AEF0C3B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319463" cy="4351338"/>
          </a:xfrm>
          <a:solidFill>
            <a:schemeClr val="tx2"/>
          </a:solidFill>
        </p:spPr>
        <p:txBody>
          <a:bodyPr/>
          <a:lstStyle/>
          <a:p>
            <a:r>
              <a:rPr lang="da-DK" dirty="0">
                <a:solidFill>
                  <a:srgbClr val="FFFF00"/>
                </a:solidFill>
              </a:rPr>
              <a:t>SUM MED SIDEMAKKER </a:t>
            </a:r>
          </a:p>
          <a:p>
            <a:pPr lvl="1"/>
            <a:r>
              <a:rPr lang="da-DK" dirty="0">
                <a:solidFill>
                  <a:srgbClr val="FFFF00"/>
                </a:solidFill>
              </a:rPr>
              <a:t>HAR DU SET SERIEN? </a:t>
            </a:r>
          </a:p>
          <a:p>
            <a:pPr lvl="1"/>
            <a:r>
              <a:rPr lang="da-DK" dirty="0">
                <a:solidFill>
                  <a:srgbClr val="FFFF00"/>
                </a:solidFill>
              </a:rPr>
              <a:t>HVAD VED DU OM DEN?</a:t>
            </a:r>
          </a:p>
          <a:p>
            <a:pPr lvl="1"/>
            <a:r>
              <a:rPr lang="da-DK" dirty="0">
                <a:solidFill>
                  <a:srgbClr val="FFFF00"/>
                </a:solidFill>
              </a:rPr>
              <a:t>HVAD FORVENTER DU AF DEN?</a:t>
            </a:r>
          </a:p>
          <a:p>
            <a:pPr lvl="1"/>
            <a:r>
              <a:rPr lang="da-DK" dirty="0">
                <a:solidFill>
                  <a:srgbClr val="FFFF00"/>
                </a:solidFill>
              </a:rPr>
              <a:t>HVAD TROR DU TITLEN </a:t>
            </a:r>
            <a:r>
              <a:rPr lang="da-DK" i="1" dirty="0">
                <a:solidFill>
                  <a:srgbClr val="FFFF00"/>
                </a:solidFill>
              </a:rPr>
              <a:t>SKAM </a:t>
            </a:r>
            <a:r>
              <a:rPr lang="da-DK" dirty="0">
                <a:solidFill>
                  <a:srgbClr val="FFFF00"/>
                </a:solidFill>
              </a:rPr>
              <a:t>BETYDER?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435B2DE-C6AF-9C61-25E1-7ECB4199B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71964" y="1766888"/>
            <a:ext cx="7286624" cy="4719638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9347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0DC8F91-DB7D-5C37-F0A5-A948DC6A30D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da-DK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FAKTA OM SERIEN 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0AB512D-A9DB-D732-3D59-6B2A731E9E0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>
            <a:normAutofit fontScale="92500" lnSpcReduction="10000"/>
          </a:bodyPr>
          <a:lstStyle/>
          <a:p>
            <a:r>
              <a:rPr lang="da-DK" dirty="0">
                <a:solidFill>
                  <a:srgbClr val="FFFF00"/>
                </a:solidFill>
              </a:rPr>
              <a:t>NORSK UNGDOMSSERIE SKABT AF JULIE ANDEM, 2015-2017</a:t>
            </a:r>
          </a:p>
          <a:p>
            <a:r>
              <a:rPr lang="da-DK" dirty="0">
                <a:solidFill>
                  <a:srgbClr val="FFFF00"/>
                </a:solidFill>
                <a:cs typeface="Aharoni" panose="02010803020104030203" pitchFamily="2" charset="-79"/>
              </a:rPr>
              <a:t>HANDLER OM EN GRUPPE ELEVER PÅ GYMNASIET HARTVIG NISSEN I OSLO.</a:t>
            </a:r>
          </a:p>
          <a:p>
            <a:r>
              <a:rPr lang="da-DK" dirty="0">
                <a:solidFill>
                  <a:srgbClr val="FFFF00"/>
                </a:solidFill>
              </a:rPr>
              <a:t>4 SÆSONER MED 10-12 EPISODER</a:t>
            </a:r>
          </a:p>
          <a:p>
            <a:r>
              <a:rPr lang="da-DK" dirty="0">
                <a:solidFill>
                  <a:srgbClr val="FFFF00"/>
                </a:solidFill>
              </a:rPr>
              <a:t>1 EPISODE VARER 20-45 MIN. OG BESTÅR AF EN RÆKKE SÅKALDTE WEBISODER, SOM INDLEDES MED DAG- OG TIDSANGIVELSE.</a:t>
            </a:r>
          </a:p>
          <a:p>
            <a:r>
              <a:rPr lang="da-DK" dirty="0">
                <a:solidFill>
                  <a:srgbClr val="FFFF00"/>
                </a:solidFill>
              </a:rPr>
              <a:t>1 WEBISODE KAN BESTÅ AF ÈN ELLER FLERE SCENER OG VARIERE I LÆNGDE</a:t>
            </a:r>
          </a:p>
          <a:p>
            <a:r>
              <a:rPr lang="da-DK" dirty="0">
                <a:solidFill>
                  <a:srgbClr val="FFFF00"/>
                </a:solidFill>
              </a:rPr>
              <a:t>OPRINDELIG BLEV HVER WEBISODE FRIGIVET ”IN REAL TIME” I LØBET AF UGEN, INDEN DE BLEV SAMLET TIL UGENS EPISODE OM FREDAGEN.</a:t>
            </a:r>
          </a:p>
          <a:p>
            <a:r>
              <a:rPr lang="da-DK" dirty="0">
                <a:solidFill>
                  <a:srgbClr val="FFFF00"/>
                </a:solidFill>
              </a:rPr>
              <a:t>SERIEN BLEV OGSÅ FORMIDLET GENNEM DE FIKTIVE PERSONERS PROFILER PÅ INSTAGRAM OG FACEBOOK (TVÆRMEDIALITET)</a:t>
            </a:r>
          </a:p>
        </p:txBody>
      </p:sp>
    </p:spTree>
    <p:extLst>
      <p:ext uri="{BB962C8B-B14F-4D97-AF65-F5344CB8AC3E}">
        <p14:creationId xmlns:p14="http://schemas.microsoft.com/office/powerpoint/2010/main" val="2679255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D343B5-188B-2721-E1F1-91CAB6BB791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da-DK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TILBLIVELSEN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75C3D4C-F403-0833-6930-F7627CB81C81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da-DK" dirty="0">
                <a:solidFill>
                  <a:srgbClr val="FFFF00"/>
                </a:solidFill>
                <a:cs typeface="Aharoni" panose="02010803020104030203" pitchFamily="2" charset="-79"/>
              </a:rPr>
              <a:t>NRK´ S OPGAVE TIL JULIE ANDEM: SKAB EN SERIE, DER KAN IMØDEKOMME DE UNGES BEHOV</a:t>
            </a:r>
          </a:p>
          <a:p>
            <a:r>
              <a:rPr lang="da-DK" dirty="0">
                <a:solidFill>
                  <a:srgbClr val="FFFF00"/>
                </a:solidFill>
                <a:cs typeface="Aharoni" panose="02010803020104030203" pitchFamily="2" charset="-79"/>
              </a:rPr>
              <a:t>INSTRUKTØREN LAVEDE DYBDEGÅENDE INTERVIEWS MED 16-ÅRIGE PIGER SOM FORARBEJDE TIL SERIEN.</a:t>
            </a:r>
          </a:p>
          <a:p>
            <a:r>
              <a:rPr lang="da-DK" dirty="0">
                <a:solidFill>
                  <a:srgbClr val="FFFF00"/>
                </a:solidFill>
                <a:cs typeface="Aharoni" panose="02010803020104030203" pitchFamily="2" charset="-79"/>
              </a:rPr>
              <a:t>PRÆSTATIONSPRES OG MINDREVÆRDSFØLELSE </a:t>
            </a:r>
            <a:r>
              <a:rPr lang="da-DK" dirty="0">
                <a:solidFill>
                  <a:srgbClr val="FFFF00"/>
                </a:solidFill>
                <a:cs typeface="Aharoni" panose="02010803020104030203" pitchFamily="2" charset="-79"/>
                <a:sym typeface="Wingdings" pitchFamily="2" charset="2"/>
              </a:rPr>
              <a:t> SERIE MED UPERFEKTE KARAKTERER, DER SKAMMER SIG OVER NOGET, MEN HVOR DE UNGE MØDER HINANDEN MED FORSTÅELSE,TOLERANCE OG HUMOR</a:t>
            </a:r>
            <a:endParaRPr lang="da-DK" dirty="0">
              <a:solidFill>
                <a:srgbClr val="FFFF0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0122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ladsholder til indhold 7" descr="Et billede, der indeholder tøj, udendørs, person, fodtøj&#10;&#10;Automatisk genereret beskrivelse">
            <a:extLst>
              <a:ext uri="{FF2B5EF4-FFF2-40B4-BE49-F238E27FC236}">
                <a16:creationId xmlns:a16="http://schemas.microsoft.com/office/drawing/2014/main" id="{E4E04218-5D1A-5C3B-622E-88CD098DBF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alphaModFix amt="40000"/>
          </a:blip>
          <a:srcRect l="5000" r="25689"/>
          <a:stretch/>
        </p:blipFill>
        <p:spPr>
          <a:xfrm>
            <a:off x="20" y="10"/>
            <a:ext cx="8450297" cy="685799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7D6B8F75-E627-3BB0-C24D-10D6CF3B9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6276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RECAP – SÆSON 1 &amp; 2</a:t>
            </a:r>
          </a:p>
        </p:txBody>
      </p:sp>
      <p:sp>
        <p:nvSpPr>
          <p:cNvPr id="22" name="Pladsholder til indhold 4">
            <a:extLst>
              <a:ext uri="{FF2B5EF4-FFF2-40B4-BE49-F238E27FC236}">
                <a16:creationId xmlns:a16="http://schemas.microsoft.com/office/drawing/2014/main" id="{215157D0-74B8-353A-9F71-59D858CDD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00213"/>
            <a:ext cx="4619621" cy="447675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/>
            <a:r>
              <a:rPr lang="en-US" sz="1700" dirty="0">
                <a:solidFill>
                  <a:srgbClr val="FFFFFF"/>
                </a:solidFill>
              </a:rPr>
              <a:t>I HVER SÆSON AF SKAM FØLGER VI EN HOVEDKARAKTER, SOM SKAL IGENNEM EN INDRE UDVIKLING.</a:t>
            </a:r>
          </a:p>
          <a:p>
            <a:pPr marL="0"/>
            <a:r>
              <a:rPr lang="en-US" sz="1700" dirty="0">
                <a:solidFill>
                  <a:srgbClr val="FFFFFF"/>
                </a:solidFill>
              </a:rPr>
              <a:t>I 1. SÆSON ER HOVEDPERSONEN EVA, SOM SKAMMER SIG OVER, AT HUN HAR STJÅLET SIN BEDSTE VENINDES KÆRESTE. HUN ER ISOLERET </a:t>
            </a:r>
            <a:r>
              <a:rPr lang="en-US" sz="1700">
                <a:solidFill>
                  <a:srgbClr val="FFFFFF"/>
                </a:solidFill>
              </a:rPr>
              <a:t>OG SVAG </a:t>
            </a:r>
            <a:r>
              <a:rPr lang="en-US" sz="1700" dirty="0">
                <a:solidFill>
                  <a:srgbClr val="FFFFFF"/>
                </a:solidFill>
              </a:rPr>
              <a:t>I FORHOLDET TIL SIN KÆRESTE JONAS, MEN I LØBET AF SÆSONEN TRÆDER HUN I KARAKTER, TAGER SKYLDEN PÅ SIG OG BLIVER ENDELIG FORLØST.</a:t>
            </a:r>
          </a:p>
          <a:p>
            <a:pPr marL="0"/>
            <a:r>
              <a:rPr lang="en-US" sz="1700" dirty="0">
                <a:solidFill>
                  <a:srgbClr val="FFFFFF"/>
                </a:solidFill>
              </a:rPr>
              <a:t> I 2. SÆSON ER DET HOVEDPERSONEN NOORA, SOM MÅ LADE SKRÅSIKKERHEDEN OG DEN IRONISKE ATTITUDE FALDE OG ACCEPTERE SIN FORELSKELSE I WILLIAM</a:t>
            </a:r>
          </a:p>
          <a:p>
            <a:pPr marL="0"/>
            <a:r>
              <a:rPr lang="en-US" sz="1700" dirty="0">
                <a:solidFill>
                  <a:srgbClr val="FFFFFF"/>
                </a:solidFill>
              </a:rPr>
              <a:t>I BÅDE SÆSON 1 OG 2 ER HANDLINGEN KONCENTRERET OMKRING EN VENINDEGRUPPE BESTÅENDE AF EVA, NOORA, VILDE, SANA OG CHRIS. I 3. SÆSON BEVÆGER VI OS LÆNGERE VÆK FRA DEN GRUPPE</a:t>
            </a:r>
          </a:p>
          <a:p>
            <a:endParaRPr lang="en-US" sz="1700" dirty="0">
              <a:solidFill>
                <a:srgbClr val="FFFFFF"/>
              </a:solidFill>
            </a:endParaRPr>
          </a:p>
        </p:txBody>
      </p:sp>
      <p:pic>
        <p:nvPicPr>
          <p:cNvPr id="11" name="Billede 10" descr="Et billede, der indeholder Ansigt, person, tøj, menneske&#10;&#10;Automatisk genereret beskrivelse">
            <a:extLst>
              <a:ext uri="{FF2B5EF4-FFF2-40B4-BE49-F238E27FC236}">
                <a16:creationId xmlns:a16="http://schemas.microsoft.com/office/drawing/2014/main" id="{4BBD44D0-33D2-15C6-CCDC-DE17CE0AB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13740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705D351B-C6F9-5A7C-D1AF-A44117999462}"/>
              </a:ext>
            </a:extLst>
          </p:cNvPr>
          <p:cNvSpPr txBox="1"/>
          <p:nvPr/>
        </p:nvSpPr>
        <p:spPr>
          <a:xfrm>
            <a:off x="9495429" y="6657945"/>
            <a:ext cx="269657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da-DK" sz="700">
                <a:solidFill>
                  <a:srgbClr val="FFFFFF"/>
                </a:solidFill>
                <a:hlinkClick r:id="rId4" tooltip="https://almareyesmeresenas.blogspot.com/2018/12/resenaserie-skam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Dette billede</a:t>
            </a:r>
            <a:r>
              <a:rPr lang="da-DK" sz="700">
                <a:solidFill>
                  <a:srgbClr val="FFFFFF"/>
                </a:solidFill>
              </a:rPr>
              <a:t> efter Ukendt forfatter er licenseret under </a:t>
            </a:r>
            <a:r>
              <a:rPr lang="da-DK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da-DK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4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4C3D9AA-EDC4-8F25-ED8C-DBEE434F653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da-DK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SOCIALE MEDIER OG TVÆRMEDIALITET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0577C42-982E-4A2A-44A5-134805E5AC1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da-DK" dirty="0">
                <a:solidFill>
                  <a:srgbClr val="FFFF00"/>
                </a:solidFill>
              </a:rPr>
              <a:t>Sociale medier spiller en stor rolle i serien</a:t>
            </a:r>
          </a:p>
          <a:p>
            <a:r>
              <a:rPr lang="da-DK" dirty="0">
                <a:solidFill>
                  <a:srgbClr val="FFFF00"/>
                </a:solidFill>
              </a:rPr>
              <a:t>Karakterernes brug af sociale medier er integreret i selve serien, hvor digitale beskeder popper op på skærmen.</a:t>
            </a:r>
          </a:p>
          <a:p>
            <a:r>
              <a:rPr lang="da-DK" dirty="0">
                <a:solidFill>
                  <a:srgbClr val="FFFF00"/>
                </a:solidFill>
              </a:rPr>
              <a:t>Man kan således følge med i karakterernes online kommunikation, der foregår sideløbende med deres mundtlige samtaler.</a:t>
            </a:r>
          </a:p>
          <a:p>
            <a:r>
              <a:rPr lang="da-DK" dirty="0">
                <a:solidFill>
                  <a:srgbClr val="FFFF00"/>
                </a:solidFill>
              </a:rPr>
              <a:t>På samme måde kan man følge de fiktive karakterers gøren og laden på Instagram og Facebook.</a:t>
            </a:r>
          </a:p>
          <a:p>
            <a:r>
              <a:rPr lang="da-DK" dirty="0">
                <a:solidFill>
                  <a:srgbClr val="FFFF00"/>
                </a:solidFill>
              </a:rPr>
              <a:t>Man kan derfor betegne serien som </a:t>
            </a:r>
            <a:r>
              <a:rPr lang="da-DK" dirty="0" err="1">
                <a:solidFill>
                  <a:srgbClr val="FFFF00"/>
                </a:solidFill>
              </a:rPr>
              <a:t>tværmedial</a:t>
            </a:r>
            <a:r>
              <a:rPr lang="da-DK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7838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EFF14B9-FAE7-6AF3-4B49-07EFB51CC3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802" y="2743200"/>
            <a:ext cx="4646905" cy="3613149"/>
          </a:xfr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 err="1">
                <a:solidFill>
                  <a:srgbClr val="FFFF00"/>
                </a:solidFill>
              </a:rPr>
              <a:t>Udpræget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brug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af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næbilleder</a:t>
            </a:r>
            <a:r>
              <a:rPr lang="en-US" sz="2000" dirty="0">
                <a:solidFill>
                  <a:srgbClr val="FFFF00"/>
                </a:solidFill>
              </a:rPr>
              <a:t>, der </a:t>
            </a:r>
            <a:r>
              <a:rPr lang="en-US" sz="2000" dirty="0" err="1">
                <a:solidFill>
                  <a:srgbClr val="FFFF00"/>
                </a:solidFill>
              </a:rPr>
              <a:t>formidler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personernes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følelser</a:t>
            </a:r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err="1">
                <a:solidFill>
                  <a:srgbClr val="FFFF00"/>
                </a:solidFill>
              </a:rPr>
              <a:t>Langsomt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klippetempo</a:t>
            </a:r>
            <a:r>
              <a:rPr lang="en-US" sz="2000" dirty="0">
                <a:solidFill>
                  <a:srgbClr val="FFFF00"/>
                </a:solidFill>
              </a:rPr>
              <a:t>, </a:t>
            </a:r>
            <a:r>
              <a:rPr lang="en-US" sz="2000" dirty="0" err="1">
                <a:solidFill>
                  <a:srgbClr val="FFFF00"/>
                </a:solidFill>
              </a:rPr>
              <a:t>hvor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kameraet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ofte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dvæler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ved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personen</a:t>
            </a:r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>
                <a:solidFill>
                  <a:srgbClr val="FFFF00"/>
                </a:solidFill>
              </a:rPr>
              <a:t>Point of view – </a:t>
            </a:r>
            <a:r>
              <a:rPr lang="en-US" sz="2000" dirty="0" err="1">
                <a:solidFill>
                  <a:srgbClr val="FFFF00"/>
                </a:solidFill>
              </a:rPr>
              <a:t>ofte</a:t>
            </a:r>
            <a:r>
              <a:rPr lang="en-US" sz="2000" dirty="0">
                <a:solidFill>
                  <a:srgbClr val="FFFF00"/>
                </a:solidFill>
              </a:rPr>
              <a:t> I </a:t>
            </a:r>
            <a:r>
              <a:rPr lang="en-US" sz="2000" dirty="0" err="1">
                <a:solidFill>
                  <a:srgbClr val="FFFF00"/>
                </a:solidFill>
              </a:rPr>
              <a:t>forbindelse</a:t>
            </a:r>
            <a:r>
              <a:rPr lang="en-US" sz="2000" dirty="0">
                <a:solidFill>
                  <a:srgbClr val="FFFF00"/>
                </a:solidFill>
              </a:rPr>
              <a:t> med </a:t>
            </a:r>
            <a:r>
              <a:rPr lang="en-US" sz="2000" dirty="0" err="1">
                <a:solidFill>
                  <a:srgbClr val="FFFF00"/>
                </a:solidFill>
              </a:rPr>
              <a:t>slowmotion-scener</a:t>
            </a:r>
            <a:endParaRPr lang="en-US" sz="2000" dirty="0">
              <a:solidFill>
                <a:srgbClr val="FFFF00"/>
              </a:solidFill>
            </a:endParaRPr>
          </a:p>
          <a:p>
            <a:r>
              <a:rPr lang="en-US" sz="2000" dirty="0" err="1">
                <a:solidFill>
                  <a:srgbClr val="FFFF00"/>
                </a:solidFill>
              </a:rPr>
              <a:t>Musikken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understreger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ofte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personernes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følelser</a:t>
            </a:r>
            <a:r>
              <a:rPr lang="en-US" sz="2000" dirty="0">
                <a:solidFill>
                  <a:srgbClr val="FFFF00"/>
                </a:solidFill>
              </a:rPr>
              <a:t>, </a:t>
            </a:r>
            <a:r>
              <a:rPr lang="en-US" sz="2000" dirty="0" err="1">
                <a:solidFill>
                  <a:srgbClr val="FFFF00"/>
                </a:solidFill>
              </a:rPr>
              <a:t>og</a:t>
            </a:r>
            <a:r>
              <a:rPr lang="en-US" sz="2000" dirty="0">
                <a:solidFill>
                  <a:srgbClr val="FFFF00"/>
                </a:solidFill>
              </a:rPr>
              <a:t> med </a:t>
            </a:r>
            <a:r>
              <a:rPr lang="en-US" sz="2000" dirty="0" err="1">
                <a:solidFill>
                  <a:srgbClr val="FFFF00"/>
                </a:solidFill>
              </a:rPr>
              <a:t>kombinationen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af</a:t>
            </a:r>
            <a:r>
              <a:rPr lang="en-US" sz="2000" dirty="0">
                <a:solidFill>
                  <a:srgbClr val="FFFF00"/>
                </a:solidFill>
              </a:rPr>
              <a:t> slow-motion, </a:t>
            </a:r>
            <a:r>
              <a:rPr lang="en-US" sz="2000" dirty="0" err="1">
                <a:solidFill>
                  <a:srgbClr val="FFFF00"/>
                </a:solidFill>
              </a:rPr>
              <a:t>kommer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enkelte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scener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til</a:t>
            </a:r>
            <a:r>
              <a:rPr lang="en-US" sz="2000" dirty="0">
                <a:solidFill>
                  <a:srgbClr val="FFFF00"/>
                </a:solidFill>
              </a:rPr>
              <a:t> at </a:t>
            </a:r>
            <a:r>
              <a:rPr lang="en-US" sz="2000" dirty="0" err="1">
                <a:solidFill>
                  <a:srgbClr val="FFFF00"/>
                </a:solidFill>
              </a:rPr>
              <a:t>virke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som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klip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fra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musikvideoer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6" name="Pladsholder til indhold 5" descr="Et billede, der indeholder Ansigt, øjenvippe, tekst, læbestift&#10;&#10;Automatisk genereret beskrivelse">
            <a:extLst>
              <a:ext uri="{FF2B5EF4-FFF2-40B4-BE49-F238E27FC236}">
                <a16:creationId xmlns:a16="http://schemas.microsoft.com/office/drawing/2014/main" id="{9F880DAD-D392-188F-8C82-E4D3BE0EA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675" r="1" b="12036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ACB414E0-A743-846F-5428-50A66F619B0B}"/>
              </a:ext>
            </a:extLst>
          </p:cNvPr>
          <p:cNvSpPr txBox="1"/>
          <p:nvPr/>
        </p:nvSpPr>
        <p:spPr>
          <a:xfrm>
            <a:off x="9502253" y="6657946"/>
            <a:ext cx="269657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da-DK" sz="700">
                <a:solidFill>
                  <a:srgbClr val="FFFFFF"/>
                </a:solidFill>
                <a:hlinkClick r:id="rId3" tooltip="https://www.wired.it/play/televisione/2021/06/15/5-serie-come-elit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Dette billede</a:t>
            </a:r>
            <a:r>
              <a:rPr lang="da-DK" sz="700">
                <a:solidFill>
                  <a:srgbClr val="FFFFFF"/>
                </a:solidFill>
              </a:rPr>
              <a:t> efter Ukendt forfatter er licenseret under </a:t>
            </a:r>
            <a:r>
              <a:rPr lang="da-DK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da-DK" sz="700">
              <a:solidFill>
                <a:srgbClr val="FFFFFF"/>
              </a:solidFill>
            </a:endParaRP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62618BAD-67D9-4C34-C4C5-8E62A54A72A3}"/>
              </a:ext>
            </a:extLst>
          </p:cNvPr>
          <p:cNvSpPr txBox="1"/>
          <p:nvPr/>
        </p:nvSpPr>
        <p:spPr>
          <a:xfrm>
            <a:off x="714375" y="714374"/>
            <a:ext cx="4694332" cy="144655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da-DK" sz="440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FILMISKE VIRKEMIDLER</a:t>
            </a:r>
          </a:p>
        </p:txBody>
      </p:sp>
    </p:spTree>
    <p:extLst>
      <p:ext uri="{BB962C8B-B14F-4D97-AF65-F5344CB8AC3E}">
        <p14:creationId xmlns:p14="http://schemas.microsoft.com/office/powerpoint/2010/main" val="4259256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ladsholder til indhold 5" descr="Et billede, der indeholder tøj, Ansigt, person, mur&#10;&#10;Automatisk genereret beskrivelse">
            <a:extLst>
              <a:ext uri="{FF2B5EF4-FFF2-40B4-BE49-F238E27FC236}">
                <a16:creationId xmlns:a16="http://schemas.microsoft.com/office/drawing/2014/main" id="{2A717B32-0773-8365-CC62-0E823DB54D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4D0FCA2-9624-B48E-881B-62FD34645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AUTENCITET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E76675C-4A30-4873-D5F6-356CB7E6E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Det er </a:t>
            </a:r>
            <a:r>
              <a:rPr lang="en-US" dirty="0" err="1">
                <a:solidFill>
                  <a:srgbClr val="FFFF00"/>
                </a:solidFill>
              </a:rPr>
              <a:t>karakteristisk</a:t>
            </a:r>
            <a:r>
              <a:rPr lang="en-US" dirty="0">
                <a:solidFill>
                  <a:srgbClr val="FFFF00"/>
                </a:solidFill>
              </a:rPr>
              <a:t> for </a:t>
            </a:r>
            <a:r>
              <a:rPr lang="en-US" dirty="0" err="1">
                <a:solidFill>
                  <a:srgbClr val="FFFF00"/>
                </a:solidFill>
              </a:rPr>
              <a:t>serien</a:t>
            </a:r>
            <a:r>
              <a:rPr lang="en-US" dirty="0">
                <a:solidFill>
                  <a:srgbClr val="FFFF00"/>
                </a:solidFill>
              </a:rPr>
              <a:t>, at den </a:t>
            </a:r>
            <a:r>
              <a:rPr lang="en-US" dirty="0" err="1">
                <a:solidFill>
                  <a:srgbClr val="FFFF00"/>
                </a:solidFill>
              </a:rPr>
              <a:t>forsøger</a:t>
            </a:r>
            <a:r>
              <a:rPr lang="en-US" dirty="0">
                <a:solidFill>
                  <a:srgbClr val="FFFF00"/>
                </a:solidFill>
              </a:rPr>
              <a:t> at </a:t>
            </a:r>
            <a:r>
              <a:rPr lang="en-US" dirty="0" err="1">
                <a:solidFill>
                  <a:srgbClr val="FFFF00"/>
                </a:solidFill>
              </a:rPr>
              <a:t>virke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autentisk</a:t>
            </a:r>
            <a:r>
              <a:rPr lang="en-US" dirty="0">
                <a:solidFill>
                  <a:srgbClr val="FFFF00"/>
                </a:solidFill>
              </a:rPr>
              <a:t> I forhold </a:t>
            </a:r>
            <a:r>
              <a:rPr lang="en-US" dirty="0" err="1">
                <a:solidFill>
                  <a:srgbClr val="FFFF00"/>
                </a:solidFill>
              </a:rPr>
              <a:t>til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nutidens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unge</a:t>
            </a:r>
            <a:r>
              <a:rPr lang="en-US" dirty="0">
                <a:solidFill>
                  <a:srgbClr val="FFFF0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US" dirty="0" err="1">
                <a:solidFill>
                  <a:srgbClr val="FFFF00"/>
                </a:solidFill>
              </a:rPr>
              <a:t>Skabt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på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baggrund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af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grundig</a:t>
            </a:r>
            <a:r>
              <a:rPr lang="en-US" dirty="0">
                <a:solidFill>
                  <a:srgbClr val="FFFF00"/>
                </a:solidFill>
              </a:rPr>
              <a:t> research </a:t>
            </a:r>
            <a:r>
              <a:rPr lang="en-US" dirty="0" err="1">
                <a:solidFill>
                  <a:srgbClr val="FFFF00"/>
                </a:solidFill>
              </a:rPr>
              <a:t>blandt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målgruppen</a:t>
            </a:r>
            <a:endParaRPr lang="en-US" dirty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rgbClr val="FFFF00"/>
                </a:solidFill>
              </a:rPr>
              <a:t>Fremstiller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kommunikation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på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sociale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medier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på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lige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fod</a:t>
            </a:r>
            <a:r>
              <a:rPr lang="en-US" dirty="0">
                <a:solidFill>
                  <a:srgbClr val="FFFF00"/>
                </a:solidFill>
              </a:rPr>
              <a:t> med </a:t>
            </a:r>
            <a:r>
              <a:rPr lang="en-US" dirty="0" err="1">
                <a:solidFill>
                  <a:srgbClr val="FFFF00"/>
                </a:solidFill>
              </a:rPr>
              <a:t>mundtlig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kommunikation</a:t>
            </a:r>
            <a:endParaRPr lang="en-US" dirty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rgbClr val="FFFF00"/>
                </a:solidFill>
              </a:rPr>
              <a:t>Karaktererne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optræder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på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sociale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medier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hvor</a:t>
            </a:r>
            <a:r>
              <a:rPr lang="en-US" dirty="0">
                <a:solidFill>
                  <a:srgbClr val="FFFF00"/>
                </a:solidFill>
              </a:rPr>
              <a:t> serene </a:t>
            </a:r>
            <a:r>
              <a:rPr lang="en-US" dirty="0" err="1">
                <a:solidFill>
                  <a:srgbClr val="FFFF00"/>
                </a:solidFill>
              </a:rPr>
              <a:t>kan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være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venner</a:t>
            </a:r>
            <a:r>
              <a:rPr lang="en-US" dirty="0">
                <a:solidFill>
                  <a:srgbClr val="FFFF00"/>
                </a:solidFill>
              </a:rPr>
              <a:t> med dem</a:t>
            </a:r>
          </a:p>
          <a:p>
            <a:pPr>
              <a:buFontTx/>
              <a:buChar char="-"/>
            </a:pPr>
            <a:r>
              <a:rPr lang="en-US" dirty="0" err="1">
                <a:solidFill>
                  <a:srgbClr val="FFFF00"/>
                </a:solidFill>
              </a:rPr>
              <a:t>Langsommelige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optagelser</a:t>
            </a:r>
            <a:r>
              <a:rPr lang="en-US" dirty="0">
                <a:solidFill>
                  <a:srgbClr val="FFFF00"/>
                </a:solidFill>
              </a:rPr>
              <a:t>, </a:t>
            </a:r>
            <a:r>
              <a:rPr lang="en-US" dirty="0" err="1">
                <a:solidFill>
                  <a:srgbClr val="FFFF00"/>
                </a:solidFill>
              </a:rPr>
              <a:t>hvor</a:t>
            </a:r>
            <a:r>
              <a:rPr lang="en-US" dirty="0">
                <a:solidFill>
                  <a:srgbClr val="FFFF00"/>
                </a:solidFill>
              </a:rPr>
              <a:t> det </a:t>
            </a:r>
            <a:r>
              <a:rPr lang="en-US" dirty="0" err="1">
                <a:solidFill>
                  <a:srgbClr val="FFFF00"/>
                </a:solidFill>
              </a:rPr>
              <a:t>virker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som</a:t>
            </a:r>
            <a:r>
              <a:rPr lang="en-US" dirty="0">
                <a:solidFill>
                  <a:srgbClr val="FFFF00"/>
                </a:solidFill>
              </a:rPr>
              <a:t> om </a:t>
            </a:r>
            <a:r>
              <a:rPr lang="en-US" dirty="0" err="1">
                <a:solidFill>
                  <a:srgbClr val="FFFF00"/>
                </a:solidFill>
              </a:rPr>
              <a:t>kameraet</a:t>
            </a:r>
            <a:r>
              <a:rPr lang="en-US" dirty="0">
                <a:solidFill>
                  <a:srgbClr val="FFFF00"/>
                </a:solidFill>
              </a:rPr>
              <a:t> blot </a:t>
            </a:r>
            <a:r>
              <a:rPr lang="en-US" dirty="0" err="1">
                <a:solidFill>
                  <a:srgbClr val="FFFF00"/>
                </a:solidFill>
              </a:rPr>
              <a:t>har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registreret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virkeligheden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854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7FD5E17-7D0B-0F7D-AA1B-5539DCF8B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SÆSON 3, EPISODE 1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AC39FB5-4DC3-C436-BA08-6A99501EF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800" y="2470244"/>
            <a:ext cx="5334197" cy="3769835"/>
          </a:xfr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ARBEJD I GRUPPER </a:t>
            </a:r>
            <a:r>
              <a:rPr lang="en-US" sz="2000" dirty="0" err="1">
                <a:solidFill>
                  <a:srgbClr val="FFFF00"/>
                </a:solidFill>
              </a:rPr>
              <a:t>À</a:t>
            </a:r>
            <a:r>
              <a:rPr lang="en-US" sz="2000" dirty="0">
                <a:solidFill>
                  <a:srgbClr val="FFFF00"/>
                </a:solidFill>
              </a:rPr>
              <a:t>  3 - NOTÈR JERES SVAR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a-DK" sz="1800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Isak er hovedpersonen. Karakterisér ham – hvilken situation står han i? Hvilke andre relationer/karakterer omgiver ham? Lav et mindmap med Isak i midten.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a-DK" sz="1800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Hvilke forventninger får I til seriens handling og tematik? (hvis du har set sæsonen og ved hvad der sker, skal du ikke </a:t>
            </a:r>
            <a:r>
              <a:rPr lang="da-DK" sz="1800" kern="100" dirty="0" err="1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spoile</a:t>
            </a:r>
            <a:r>
              <a:rPr lang="da-DK" sz="1800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a-DK" sz="1800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Hvilke filmiske virkemidler lagde I mærke til?</a:t>
            </a:r>
          </a:p>
          <a:p>
            <a:pPr lvl="1"/>
            <a:endParaRPr lang="en-US" sz="1600" dirty="0"/>
          </a:p>
        </p:txBody>
      </p:sp>
      <p:pic>
        <p:nvPicPr>
          <p:cNvPr id="6" name="Pladsholder til indhold 5" descr="Et billede, der indeholder person, Ansigt, tøj, indendørs&#10;&#10;Automatisk genereret beskrivelse">
            <a:extLst>
              <a:ext uri="{FF2B5EF4-FFF2-40B4-BE49-F238E27FC236}">
                <a16:creationId xmlns:a16="http://schemas.microsoft.com/office/drawing/2014/main" id="{3D4CBCDE-2EE9-EBE4-EFAF-2385E974D0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332" r="29832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1913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615</Words>
  <Application>Microsoft Macintosh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4" baseType="lpstr">
      <vt:lpstr>Aharoni</vt:lpstr>
      <vt:lpstr>Arial</vt:lpstr>
      <vt:lpstr>Calibri</vt:lpstr>
      <vt:lpstr>Calibri Light</vt:lpstr>
      <vt:lpstr>Office-tema</vt:lpstr>
      <vt:lpstr>PowerPoint-præsentation</vt:lpstr>
      <vt:lpstr>SKAM - FORFORSTÅELSE</vt:lpstr>
      <vt:lpstr>FAKTA OM SERIEN </vt:lpstr>
      <vt:lpstr>TILBLIVELSEN</vt:lpstr>
      <vt:lpstr>RECAP – SÆSON 1 &amp; 2</vt:lpstr>
      <vt:lpstr>SOCIALE MEDIER OG TVÆRMEDIALITET</vt:lpstr>
      <vt:lpstr>PowerPoint-præsentation</vt:lpstr>
      <vt:lpstr>AUTENCITET</vt:lpstr>
      <vt:lpstr>SÆSON 3, EPISODE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Rikke Bock Porsager</dc:creator>
  <cp:lastModifiedBy>Rikke Bock Porsager</cp:lastModifiedBy>
  <cp:revision>3</cp:revision>
  <dcterms:created xsi:type="dcterms:W3CDTF">2024-10-08T09:30:01Z</dcterms:created>
  <dcterms:modified xsi:type="dcterms:W3CDTF">2024-10-09T09:16:09Z</dcterms:modified>
</cp:coreProperties>
</file>