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58" r:id="rId2"/>
    <p:sldId id="259" r:id="rId3"/>
    <p:sldId id="260" r:id="rId4"/>
    <p:sldId id="261" r:id="rId5"/>
    <p:sldId id="262" r:id="rId6"/>
    <p:sldId id="264" r:id="rId7"/>
    <p:sldId id="266" r:id="rId8"/>
    <p:sldId id="265" r:id="rId9"/>
    <p:sldId id="263" r:id="rId10"/>
  </p:sldIdLst>
  <p:sldSz cx="12192000" cy="6858000"/>
  <p:notesSz cx="6735763" cy="986948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3800D9-C36F-404E-B8E1-BDC65E490D49}" type="datetimeFigureOut">
              <a:rPr lang="da-DK" smtClean="0"/>
              <a:t>30-10-2022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15373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300EA-0CC1-4021-B969-C4E64C8CE8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7136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2AE2-B719-4CC7-8502-34AC89089903}" type="datetimeFigureOut">
              <a:rPr lang="da-DK" smtClean="0"/>
              <a:t>30-10-2022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7A53E-DB07-4E27-BB33-FC8DCF7555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3606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2AE2-B719-4CC7-8502-34AC89089903}" type="datetimeFigureOut">
              <a:rPr lang="da-DK" smtClean="0"/>
              <a:t>30-10-2022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7A53E-DB07-4E27-BB33-FC8DCF7555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46847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2AE2-B719-4CC7-8502-34AC89089903}" type="datetimeFigureOut">
              <a:rPr lang="da-DK" smtClean="0"/>
              <a:t>30-10-2022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7A53E-DB07-4E27-BB33-FC8DCF7555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7976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2AE2-B719-4CC7-8502-34AC89089903}" type="datetimeFigureOut">
              <a:rPr lang="da-DK" smtClean="0"/>
              <a:t>30-10-2022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7A53E-DB07-4E27-BB33-FC8DCF7555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8972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2AE2-B719-4CC7-8502-34AC89089903}" type="datetimeFigureOut">
              <a:rPr lang="da-DK" smtClean="0"/>
              <a:t>30-10-2022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7A53E-DB07-4E27-BB33-FC8DCF7555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07666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2AE2-B719-4CC7-8502-34AC89089903}" type="datetimeFigureOut">
              <a:rPr lang="da-DK" smtClean="0"/>
              <a:t>30-10-2022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7A53E-DB07-4E27-BB33-FC8DCF7555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037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2AE2-B719-4CC7-8502-34AC89089903}" type="datetimeFigureOut">
              <a:rPr lang="da-DK" smtClean="0"/>
              <a:t>30-10-2022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7A53E-DB07-4E27-BB33-FC8DCF7555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6417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2AE2-B719-4CC7-8502-34AC89089903}" type="datetimeFigureOut">
              <a:rPr lang="da-DK" smtClean="0"/>
              <a:t>30-10-2022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7A53E-DB07-4E27-BB33-FC8DCF7555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23830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2AE2-B719-4CC7-8502-34AC89089903}" type="datetimeFigureOut">
              <a:rPr lang="da-DK" smtClean="0"/>
              <a:t>30-10-2022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7A53E-DB07-4E27-BB33-FC8DCF7555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3664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2AE2-B719-4CC7-8502-34AC89089903}" type="datetimeFigureOut">
              <a:rPr lang="da-DK" smtClean="0"/>
              <a:t>30-10-2022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7A53E-DB07-4E27-BB33-FC8DCF7555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7943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2AE2-B719-4CC7-8502-34AC89089903}" type="datetimeFigureOut">
              <a:rPr lang="da-DK" smtClean="0"/>
              <a:t>30-10-2022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7A53E-DB07-4E27-BB33-FC8DCF7555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9180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72AE2-B719-4CC7-8502-34AC89089903}" type="datetimeFigureOut">
              <a:rPr lang="da-DK" smtClean="0"/>
              <a:t>30-10-2022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7A53E-DB07-4E27-BB33-FC8DCF7555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5242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Skæringspunkt mellem cirkler og linjer-</a:t>
            </a:r>
            <a:r>
              <a:rPr lang="da-DK" dirty="0" err="1">
                <a:solidFill>
                  <a:schemeClr val="accent5"/>
                </a:solidFill>
              </a:rPr>
              <a:t>matematicús</a:t>
            </a:r>
            <a:r>
              <a:rPr lang="da-DK" dirty="0">
                <a:solidFill>
                  <a:schemeClr val="accent5"/>
                </a:solidFill>
              </a:rPr>
              <a:t> s. 54-58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124" y="1910860"/>
            <a:ext cx="3652333" cy="3652333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2457" y="2190856"/>
            <a:ext cx="7367414" cy="309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890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Eksempler – eksempel 6.4 s.54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55071" y="1825625"/>
            <a:ext cx="3789220" cy="3825890"/>
          </a:xfrm>
          <a:prstGeom prst="rect">
            <a:avLst/>
          </a:prstGeom>
        </p:spPr>
      </p:pic>
      <p:pic>
        <p:nvPicPr>
          <p:cNvPr id="9" name="Pladsholder til indhold 8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32927" y="1825624"/>
            <a:ext cx="6520873" cy="3967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603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>
                <a:solidFill>
                  <a:schemeClr val="accent5"/>
                </a:solidFill>
              </a:rPr>
              <a:t>Matematicus</a:t>
            </a:r>
            <a:r>
              <a:rPr lang="da-DK" dirty="0">
                <a:solidFill>
                  <a:schemeClr val="accent5"/>
                </a:solidFill>
              </a:rPr>
              <a:t> s. 55 Eksempel 6.5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6497" y="1823676"/>
            <a:ext cx="4701565" cy="937997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894661"/>
            <a:ext cx="6639697" cy="3002107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5833" y="1590963"/>
            <a:ext cx="4065876" cy="432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254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>
                <a:solidFill>
                  <a:schemeClr val="accent5"/>
                </a:solidFill>
              </a:rPr>
              <a:t>Eksempel 6.6 s.55 Skæring mellem cirkel og linje </a:t>
            </a:r>
          </a:p>
        </p:txBody>
      </p:sp>
      <p:pic>
        <p:nvPicPr>
          <p:cNvPr id="11" name="Pladsholder til indhold 1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8946" y="1504604"/>
            <a:ext cx="5465632" cy="47215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Pladsholder til indhold 9"/>
              <p:cNvSpPr>
                <a:spLocks noGrp="1"/>
              </p:cNvSpPr>
              <p:nvPr>
                <p:ph sz="half" idx="4294967295"/>
              </p:nvPr>
            </p:nvSpPr>
            <p:spPr>
              <a:xfrm>
                <a:off x="7545388" y="1874838"/>
                <a:ext cx="4646612" cy="4302125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da-DK" dirty="0"/>
                  <a:t>Som CAS-værktøj bruges </a:t>
                </a:r>
                <a:r>
                  <a:rPr lang="da-DK" dirty="0" err="1"/>
                  <a:t>wordmat</a:t>
                </a:r>
                <a:r>
                  <a:rPr lang="da-DK" dirty="0"/>
                  <a:t> -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da-DK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 − 1</m:t>
                            </m:r>
                          </m:e>
                        </m:d>
                      </m:e>
                      <m:sup>
                        <m:r>
                          <a:rPr lang="da-DK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a-DK" i="1">
                        <a:latin typeface="Cambria Math" panose="02040503050406030204" pitchFamily="18" charset="0"/>
                      </a:rPr>
                      <m:t> + </m:t>
                    </m:r>
                    <m:sSup>
                      <m:sSup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da-DK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 − 4</m:t>
                            </m:r>
                          </m:e>
                        </m:d>
                      </m:e>
                      <m:sup>
                        <m:r>
                          <a:rPr lang="da-DK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a-DK" i="1">
                        <a:latin typeface="Cambria Math" panose="02040503050406030204" pitchFamily="18" charset="0"/>
                      </a:rPr>
                      <m:t> = 25</m:t>
                    </m:r>
                  </m:oMath>
                </a14:m>
                <a:endParaRPr lang="da-DK" dirty="0"/>
              </a:p>
              <a:p>
                <a:r>
                  <a:rPr lang="da-DK" dirty="0"/>
                  <a:t>Vi sætter </a:t>
                </a:r>
                <a14:m>
                  <m:oMath xmlns:m="http://schemas.openxmlformats.org/officeDocument/2006/math">
                    <m:r>
                      <a:rPr lang="da-DK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a-DK" dirty="0"/>
                  <a:t> ind på y’s plads:</a:t>
                </a:r>
              </a:p>
              <a:p>
                <a14:m>
                  <m:oMath xmlns:m="http://schemas.openxmlformats.org/officeDocument/2006/math">
                    <m:r>
                      <a:rPr lang="da-DK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i="1">
                        <a:latin typeface="Cambria Math" panose="02040503050406030204" pitchFamily="18" charset="0"/>
                      </a:rPr>
                      <m:t>=3</m:t>
                    </m:r>
                    <m:r>
                      <a:rPr lang="da-DK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da-DK" i="1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da-DK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da-DK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−2 − 1</m:t>
                            </m:r>
                          </m:e>
                        </m:d>
                      </m:e>
                      <m:sup>
                        <m:r>
                          <a:rPr lang="da-DK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a-DK" i="1">
                        <a:latin typeface="Cambria Math" panose="02040503050406030204" pitchFamily="18" charset="0"/>
                      </a:rPr>
                      <m:t> + </m:t>
                    </m:r>
                    <m:sSup>
                      <m:sSup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da-DK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 − 4</m:t>
                            </m:r>
                          </m:e>
                        </m:d>
                      </m:e>
                      <m:sup>
                        <m:r>
                          <a:rPr lang="da-DK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a-DK" i="1">
                        <a:latin typeface="Cambria Math" panose="02040503050406030204" pitchFamily="18" charset="0"/>
                      </a:rPr>
                      <m:t> = 25</m:t>
                    </m:r>
                  </m:oMath>
                </a14:m>
                <a:r>
                  <a:rPr lang="da-DK" dirty="0"/>
                  <a:t>  </a:t>
                </a:r>
              </a:p>
              <a:p>
                <a:r>
                  <a:rPr lang="da-DK" dirty="0"/>
                  <a:t>og trykker </a:t>
                </a:r>
                <a:r>
                  <a:rPr lang="da-DK" b="1" dirty="0" err="1"/>
                  <a:t>Alt+L</a:t>
                </a:r>
                <a:endParaRPr lang="da-DK" dirty="0"/>
              </a:p>
              <a:p>
                <a:r>
                  <a:rPr lang="da-DK" i="1" dirty="0"/>
                  <a:t>Ligningen løses for y vha. CAS-værktøjet </a:t>
                </a:r>
                <a:r>
                  <a:rPr lang="da-DK" i="1" dirty="0" err="1"/>
                  <a:t>WordMat</a:t>
                </a:r>
                <a:r>
                  <a:rPr lang="da-DK" i="1" dirty="0"/>
                  <a:t>.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groupChr>
                          <m:groupChrPr>
                            <m:chr m:val="⇔"/>
                            <m:vertJc m:val="bot"/>
                            <m:ctrlPr>
                              <a:rPr lang="da-DK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/>
                        </m:groupChr>
                      </m:e>
                    </m:box>
                  </m:oMath>
                </a14:m>
                <a:endParaRPr lang="da-DK" dirty="0"/>
              </a:p>
              <a:p>
                <a14:m>
                  <m:oMath xmlns:m="http://schemas.openxmlformats.org/officeDocument/2006/math">
                    <m:r>
                      <a:rPr lang="da-DK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da-DK" i="1">
                        <a:latin typeface="Cambria Math" panose="02040503050406030204" pitchFamily="18" charset="0"/>
                      </a:rPr>
                      <m:t>=0    ∨    </m:t>
                    </m:r>
                    <m:r>
                      <a:rPr lang="da-DK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da-DK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a-DK" i="1">
                            <a:latin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da-DK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da-DK" dirty="0"/>
              </a:p>
              <a:p>
                <a:r>
                  <a:rPr lang="da-DK" dirty="0"/>
                  <a:t>Så kan </a:t>
                </a:r>
                <a14:m>
                  <m:oMath xmlns:m="http://schemas.openxmlformats.org/officeDocument/2006/math">
                    <m:r>
                      <a:rPr lang="da-DK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da-DK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a-DK" dirty="0"/>
                  <a:t>beregnes.</a:t>
                </a:r>
              </a:p>
              <a:p>
                <a:endParaRPr lang="da-DK" dirty="0"/>
              </a:p>
            </p:txBody>
          </p:sp>
        </mc:Choice>
        <mc:Fallback xmlns="">
          <p:sp>
            <p:nvSpPr>
              <p:cNvPr id="10" name="Pladsholder til indhold 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4294967295"/>
              </p:nvPr>
            </p:nvSpPr>
            <p:spPr>
              <a:xfrm>
                <a:off x="7545388" y="1874838"/>
                <a:ext cx="4646612" cy="4302125"/>
              </a:xfrm>
              <a:blipFill>
                <a:blip r:embed="rId3"/>
                <a:stretch>
                  <a:fillRect l="-1575" t="-2979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4344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Skæring mellem cirklen og linjen når parameterfremstilling for linjen kendes: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>
                <a:solidFill>
                  <a:schemeClr val="accent5"/>
                </a:solidFill>
              </a:rPr>
              <a:t>Metode:</a:t>
            </a:r>
          </a:p>
          <a:p>
            <a:pPr marL="514350" indent="-514350">
              <a:buAutoNum type="arabicParenR"/>
            </a:pPr>
            <a:r>
              <a:rPr lang="da-DK" dirty="0"/>
              <a:t>Cirklens ligning kendes 2) Parameterfremstillingen kendes</a:t>
            </a:r>
          </a:p>
          <a:p>
            <a:pPr marL="0" indent="0">
              <a:buNone/>
            </a:pPr>
            <a:r>
              <a:rPr lang="da-DK" dirty="0"/>
              <a:t>3) Linjens </a:t>
            </a:r>
            <a:r>
              <a:rPr lang="da-DK" dirty="0" err="1"/>
              <a:t>Koordinatfuktionerne</a:t>
            </a:r>
            <a:r>
              <a:rPr lang="da-DK" dirty="0"/>
              <a:t> for x og y  udtrykt ved t sættes ind i cirklens ligning</a:t>
            </a:r>
          </a:p>
          <a:p>
            <a:pPr marL="0" indent="0">
              <a:buNone/>
            </a:pPr>
            <a:r>
              <a:rPr lang="da-DK" dirty="0"/>
              <a:t>4) Ligningen løses vha. CAS og der findes 2 værdier af t</a:t>
            </a:r>
          </a:p>
          <a:p>
            <a:pPr marL="0" indent="0">
              <a:buNone/>
            </a:pPr>
            <a:r>
              <a:rPr lang="da-DK" dirty="0"/>
              <a:t>5) Disse værdier af t sættes ind i </a:t>
            </a:r>
            <a:r>
              <a:rPr lang="da-DK" dirty="0" err="1"/>
              <a:t>parameterfremtillingen</a:t>
            </a:r>
            <a:r>
              <a:rPr lang="da-DK" dirty="0"/>
              <a:t> og koordinatsættene til skæringspunkterne med cirklen kendes.</a:t>
            </a:r>
          </a:p>
        </p:txBody>
      </p:sp>
    </p:spTree>
    <p:extLst>
      <p:ext uri="{BB962C8B-B14F-4D97-AF65-F5344CB8AC3E}">
        <p14:creationId xmlns:p14="http://schemas.microsoft.com/office/powerpoint/2010/main" val="3839449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DA5D698F-9C0A-38E4-D5EA-234328811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Eksempel 5. 7 </a:t>
            </a:r>
            <a:r>
              <a:rPr lang="da-DK" dirty="0"/>
              <a:t>(</a:t>
            </a:r>
            <a:r>
              <a:rPr lang="da-DK" dirty="0" err="1"/>
              <a:t>matematicus</a:t>
            </a:r>
            <a:r>
              <a:rPr lang="da-DK" dirty="0"/>
              <a:t> version 2022)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49050725-9C5E-01B4-6D90-5BC7AE17B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Her er et eksempel på metoden: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0E4AE784-E43F-14E2-00F4-F9EE843A0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58" y="2232790"/>
            <a:ext cx="7230484" cy="267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254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FDC1E1F-E660-9FC3-281E-7B9C64A0E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58BBA9DC-6C46-593D-1A9A-C4581549E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783130" y="1825625"/>
            <a:ext cx="2570670" cy="4351338"/>
          </a:xfrm>
        </p:spPr>
        <p:txBody>
          <a:bodyPr/>
          <a:lstStyle/>
          <a:p>
            <a:r>
              <a:rPr lang="da-DK" dirty="0"/>
              <a:t>Ligningen løst i </a:t>
            </a:r>
            <a:r>
              <a:rPr lang="da-DK" dirty="0" err="1"/>
              <a:t>wordmat</a:t>
            </a:r>
            <a:r>
              <a:rPr lang="da-DK" dirty="0"/>
              <a:t>:</a:t>
            </a:r>
          </a:p>
          <a:p>
            <a:endParaRPr lang="da-DK" dirty="0"/>
          </a:p>
        </p:txBody>
      </p:sp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29C623B3-1739-0DB2-BD98-53793F9696F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C2CB31D5-46DB-38AE-8BDB-0F0215205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21" y="1214394"/>
            <a:ext cx="7944930" cy="5278481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8DAE6DDA-A66B-3469-5600-6A31D0BBF1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6283" y="2750053"/>
            <a:ext cx="3791479" cy="188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239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3F8935-DDAE-705E-DA5A-25BD04E05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7915"/>
          </a:xfrm>
        </p:spPr>
        <p:txBody>
          <a:bodyPr/>
          <a:lstStyle/>
          <a:p>
            <a:r>
              <a:rPr lang="da-DK" dirty="0"/>
              <a:t>Eksempel 5.7 færdigt: 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0F4E5EC8-9753-FAEF-C2EF-A82FEFB0ED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6903" y="1958315"/>
            <a:ext cx="8411749" cy="3877216"/>
          </a:xfrm>
        </p:spPr>
      </p:pic>
    </p:spTree>
    <p:extLst>
      <p:ext uri="{BB962C8B-B14F-4D97-AF65-F5344CB8AC3E}">
        <p14:creationId xmlns:p14="http://schemas.microsoft.com/office/powerpoint/2010/main" val="1821661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Opgaver: Prøv at løse dem ved beregning og bagefter i </a:t>
            </a:r>
            <a:r>
              <a:rPr lang="da-DK" dirty="0" err="1">
                <a:solidFill>
                  <a:schemeClr val="accent5"/>
                </a:solidFill>
              </a:rPr>
              <a:t>Geogebra</a:t>
            </a:r>
            <a:r>
              <a:rPr lang="da-DK" dirty="0">
                <a:solidFill>
                  <a:schemeClr val="accent5"/>
                </a:solidFill>
              </a:rPr>
              <a:t>. 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79077" y="1690688"/>
            <a:ext cx="5516761" cy="2942272"/>
          </a:xfrm>
          <a:prstGeom prst="rect">
            <a:avLst/>
          </a:prstGeom>
        </p:spPr>
      </p:pic>
      <p:pic>
        <p:nvPicPr>
          <p:cNvPr id="12" name="Pladsholder til indhold 11">
            <a:extLst>
              <a:ext uri="{FF2B5EF4-FFF2-40B4-BE49-F238E27FC236}">
                <a16:creationId xmlns:a16="http://schemas.microsoft.com/office/drawing/2014/main" id="{743F8D41-4B4A-60E5-C3CB-C3D59F9630E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70070" y="1816466"/>
            <a:ext cx="5980398" cy="2510410"/>
          </a:xfrm>
        </p:spPr>
      </p:pic>
    </p:spTree>
    <p:extLst>
      <p:ext uri="{BB962C8B-B14F-4D97-AF65-F5344CB8AC3E}">
        <p14:creationId xmlns:p14="http://schemas.microsoft.com/office/powerpoint/2010/main" val="22966856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193</Words>
  <Application>Microsoft Office PowerPoint</Application>
  <PresentationFormat>Widescreen</PresentationFormat>
  <Paragraphs>24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Office-tema</vt:lpstr>
      <vt:lpstr>Skæringspunkt mellem cirkler og linjer-matematicús s. 54-58</vt:lpstr>
      <vt:lpstr>Eksempler – eksempel 6.4 s.54</vt:lpstr>
      <vt:lpstr>Matematicus s. 55 Eksempel 6.5</vt:lpstr>
      <vt:lpstr>Eksempel 6.6 s.55 Skæring mellem cirkel og linje </vt:lpstr>
      <vt:lpstr>Skæring mellem cirklen og linjen når parameterfremstilling for linjen kendes:</vt:lpstr>
      <vt:lpstr>Eksempel 5. 7 (matematicus version 2022)</vt:lpstr>
      <vt:lpstr>PowerPoint-præsentation</vt:lpstr>
      <vt:lpstr>Eksempel 5.7 færdigt: </vt:lpstr>
      <vt:lpstr>Opgaver: Prøv at løse dem ved beregning og bagefter i Geogebra. 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Cirklens ligning – Matematicus s. 53-58</dc:title>
  <dc:creator>Hanne Busk</dc:creator>
  <cp:lastModifiedBy>Hanne Busk</cp:lastModifiedBy>
  <cp:revision>12</cp:revision>
  <cp:lastPrinted>2022-10-30T20:17:06Z</cp:lastPrinted>
  <dcterms:created xsi:type="dcterms:W3CDTF">2020-10-29T21:33:21Z</dcterms:created>
  <dcterms:modified xsi:type="dcterms:W3CDTF">2022-10-30T20:50:38Z</dcterms:modified>
</cp:coreProperties>
</file>