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66" r:id="rId5"/>
    <p:sldId id="270" r:id="rId6"/>
    <p:sldId id="257" r:id="rId7"/>
    <p:sldId id="259" r:id="rId8"/>
    <p:sldId id="260" r:id="rId9"/>
    <p:sldId id="261" r:id="rId10"/>
    <p:sldId id="262" r:id="rId11"/>
    <p:sldId id="263" r:id="rId12"/>
    <p:sldId id="271" r:id="rId13"/>
    <p:sldId id="258" r:id="rId14"/>
    <p:sldId id="265" r:id="rId15"/>
    <p:sldId id="269"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89951-7775-4F21-8C1B-36C4916CCEA1}" v="6" dt="2024-10-29T09:17:17.963"/>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8"/>
  </p:normalViewPr>
  <p:slideViewPr>
    <p:cSldViewPr>
      <p:cViewPr varScale="1">
        <p:scale>
          <a:sx n="106" d="100"/>
          <a:sy n="106" d="100"/>
        </p:scale>
        <p:origin x="103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Kousgaard" userId="3c4bfee1-9642-40ca-9c59-5dcbed48e36e" providerId="ADAL" clId="{73D89951-7775-4F21-8C1B-36C4916CCEA1}"/>
    <pc:docChg chg="undo custSel modSld">
      <pc:chgData name="Emil Kousgaard" userId="3c4bfee1-9642-40ca-9c59-5dcbed48e36e" providerId="ADAL" clId="{73D89951-7775-4F21-8C1B-36C4916CCEA1}" dt="2024-10-29T09:17:17.963" v="8" actId="14100"/>
      <pc:docMkLst>
        <pc:docMk/>
      </pc:docMkLst>
      <pc:sldChg chg="addSp delSp modSp mod setBg">
        <pc:chgData name="Emil Kousgaard" userId="3c4bfee1-9642-40ca-9c59-5dcbed48e36e" providerId="ADAL" clId="{73D89951-7775-4F21-8C1B-36C4916CCEA1}" dt="2024-10-29T09:17:17.963" v="8" actId="14100"/>
        <pc:sldMkLst>
          <pc:docMk/>
          <pc:sldMk cId="2915564657" sldId="259"/>
        </pc:sldMkLst>
        <pc:spChg chg="mod">
          <ac:chgData name="Emil Kousgaard" userId="3c4bfee1-9642-40ca-9c59-5dcbed48e36e" providerId="ADAL" clId="{73D89951-7775-4F21-8C1B-36C4916CCEA1}" dt="2024-10-29T09:16:59.499" v="5" actId="1076"/>
          <ac:spMkLst>
            <pc:docMk/>
            <pc:sldMk cId="2915564657" sldId="259"/>
            <ac:spMk id="2" creationId="{00000000-0000-0000-0000-000000000000}"/>
          </ac:spMkLst>
        </pc:spChg>
        <pc:spChg chg="mod ord">
          <ac:chgData name="Emil Kousgaard" userId="3c4bfee1-9642-40ca-9c59-5dcbed48e36e" providerId="ADAL" clId="{73D89951-7775-4F21-8C1B-36C4916CCEA1}" dt="2024-10-29T09:16:27.682" v="2" actId="26606"/>
          <ac:spMkLst>
            <pc:docMk/>
            <pc:sldMk cId="2915564657" sldId="259"/>
            <ac:spMk id="5" creationId="{00000000-0000-0000-0000-000000000000}"/>
          </ac:spMkLst>
        </pc:spChg>
        <pc:spChg chg="add del">
          <ac:chgData name="Emil Kousgaard" userId="3c4bfee1-9642-40ca-9c59-5dcbed48e36e" providerId="ADAL" clId="{73D89951-7775-4F21-8C1B-36C4916CCEA1}" dt="2024-10-29T09:16:27.682" v="2" actId="26606"/>
          <ac:spMkLst>
            <pc:docMk/>
            <pc:sldMk cId="2915564657" sldId="259"/>
            <ac:spMk id="1031" creationId="{46D7320D-AB25-4689-9709-D27FF235340B}"/>
          </ac:spMkLst>
        </pc:spChg>
        <pc:grpChg chg="add del">
          <ac:chgData name="Emil Kousgaard" userId="3c4bfee1-9642-40ca-9c59-5dcbed48e36e" providerId="ADAL" clId="{73D89951-7775-4F21-8C1B-36C4916CCEA1}" dt="2024-10-29T09:16:27.682" v="2" actId="26606"/>
          <ac:grpSpMkLst>
            <pc:docMk/>
            <pc:sldMk cId="2915564657" sldId="259"/>
            <ac:grpSpMk id="1033" creationId="{C6D17DA0-CF9F-4758-9F4D-025230277CCE}"/>
          </ac:grpSpMkLst>
        </pc:grpChg>
        <pc:grpChg chg="add del">
          <ac:chgData name="Emil Kousgaard" userId="3c4bfee1-9642-40ca-9c59-5dcbed48e36e" providerId="ADAL" clId="{73D89951-7775-4F21-8C1B-36C4916CCEA1}" dt="2024-10-29T09:16:27.682" v="2" actId="26606"/>
          <ac:grpSpMkLst>
            <pc:docMk/>
            <pc:sldMk cId="2915564657" sldId="259"/>
            <ac:grpSpMk id="1056" creationId="{E06DFFB4-0D87-4E4B-AC91-ABB404B1A301}"/>
          </ac:grpSpMkLst>
        </pc:grpChg>
        <pc:picChg chg="add mod">
          <ac:chgData name="Emil Kousgaard" userId="3c4bfee1-9642-40ca-9c59-5dcbed48e36e" providerId="ADAL" clId="{73D89951-7775-4F21-8C1B-36C4916CCEA1}" dt="2024-10-29T09:17:17.963" v="8" actId="14100"/>
          <ac:picMkLst>
            <pc:docMk/>
            <pc:sldMk cId="2915564657" sldId="259"/>
            <ac:picMk id="1026" creationId="{CBC6B091-256E-8D8F-FB85-4AF858EB465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Ref idx="1001">
        <a:schemeClr val="bg1"/>
      </p:bgRef>
    </p:bg>
    <p:spTree>
      <p:nvGrpSpPr>
        <p:cNvPr id="1" name=""/>
        <p:cNvGrpSpPr/>
        <p:nvPr/>
      </p:nvGrpSpPr>
      <p:grpSpPr>
        <a:xfrm>
          <a:off x="0" y="0"/>
          <a:ext cx="0" cy="0"/>
          <a:chOff x="0" y="0"/>
          <a:chExt cx="0" cy="0"/>
        </a:xfrm>
      </p:grpSpPr>
      <p:grpSp>
        <p:nvGrpSpPr>
          <p:cNvPr id="451" name="Group 450"/>
          <p:cNvGrpSpPr/>
          <p:nvPr/>
        </p:nvGrpSpPr>
        <p:grpSpPr>
          <a:xfrm>
            <a:off x="0" y="0"/>
            <a:ext cx="9555163" cy="6853238"/>
            <a:chOff x="1524000" y="0"/>
            <a:chExt cx="9555163" cy="6853238"/>
          </a:xfrm>
        </p:grpSpPr>
        <p:sp>
          <p:nvSpPr>
            <p:cNvPr id="452"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3"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4"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5"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6"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7"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8"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9"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0"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1"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62"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3"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4"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7"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1283114" y="1168329"/>
            <a:ext cx="6586124" cy="4537816"/>
            <a:chOff x="1283114" y="1168329"/>
            <a:chExt cx="6586124" cy="4537816"/>
          </a:xfrm>
        </p:grpSpPr>
        <p:sp>
          <p:nvSpPr>
            <p:cNvPr id="39" name="Rectangle 38"/>
            <p:cNvSpPr/>
            <p:nvPr/>
          </p:nvSpPr>
          <p:spPr>
            <a:xfrm>
              <a:off x="1283114" y="1168329"/>
              <a:ext cx="658612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283114" y="1973001"/>
              <a:ext cx="658612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Isosceles Triangle 39"/>
            <p:cNvSpPr/>
            <p:nvPr/>
          </p:nvSpPr>
          <p:spPr>
            <a:xfrm rot="10800000">
              <a:off x="4362524" y="5355082"/>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59091" y="2055278"/>
            <a:ext cx="6428445" cy="1810636"/>
          </a:xfrm>
        </p:spPr>
        <p:txBody>
          <a:bodyPr bIns="0" anchor="b">
            <a:normAutofit/>
          </a:bodyPr>
          <a:lstStyle>
            <a:lvl1pPr algn="ctr">
              <a:lnSpc>
                <a:spcPct val="80000"/>
              </a:lnSpc>
              <a:defRPr sz="4800" spc="-113">
                <a:solidFill>
                  <a:srgbClr val="FFFE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359091" y="3941492"/>
            <a:ext cx="6428445" cy="1334120"/>
          </a:xfrm>
        </p:spPr>
        <p:txBody>
          <a:bodyPr tIns="0">
            <a:normAutofit/>
          </a:bodyPr>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640080" y="320040"/>
            <a:ext cx="2743200" cy="320040"/>
          </a:xfrm>
        </p:spPr>
        <p:txBody>
          <a:bodyPr vert="horz" lIns="91440" tIns="45720" rIns="91440" bIns="45720" rtlCol="0" anchor="ctr"/>
          <a:lstStyle>
            <a:lvl1pPr>
              <a:defRPr lang="en-US"/>
            </a:lvl1pPr>
          </a:lstStyle>
          <a:p>
            <a:fld id="{B04695A3-9122-401D-B4CE-4DEBD7D066E7}" type="datetimeFigureOut">
              <a:rPr lang="da-DK" smtClean="0"/>
              <a:t>29-10-2024</a:t>
            </a:fld>
            <a:endParaRPr lang="da-DK"/>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da-DK"/>
          </a:p>
        </p:txBody>
      </p:sp>
      <p:sp>
        <p:nvSpPr>
          <p:cNvPr id="6" name="Slide Number Placeholder 5"/>
          <p:cNvSpPr>
            <a:spLocks noGrp="1"/>
          </p:cNvSpPr>
          <p:nvPr>
            <p:ph type="sldNum" sz="quarter" idx="12"/>
          </p:nvPr>
        </p:nvSpPr>
        <p:spPr>
          <a:xfrm>
            <a:off x="7808976"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12723463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grpSp>
        <p:nvGrpSpPr>
          <p:cNvPr id="65" name="Group 64"/>
          <p:cNvGrpSpPr/>
          <p:nvPr/>
        </p:nvGrpSpPr>
        <p:grpSpPr>
          <a:xfrm>
            <a:off x="-286226" y="0"/>
            <a:ext cx="9421759" cy="6858001"/>
            <a:chOff x="1243013" y="0"/>
            <a:chExt cx="9402763" cy="6858001"/>
          </a:xfrm>
        </p:grpSpPr>
        <p:sp>
          <p:nvSpPr>
            <p:cNvPr id="6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0" name="Group 19"/>
          <p:cNvGrpSpPr/>
          <p:nvPr/>
        </p:nvGrpSpPr>
        <p:grpSpPr>
          <a:xfrm>
            <a:off x="640080" y="1699589"/>
            <a:ext cx="3286552" cy="3470421"/>
            <a:chOff x="640080" y="1699589"/>
            <a:chExt cx="3286552" cy="3470421"/>
          </a:xfrm>
        </p:grpSpPr>
        <p:sp>
          <p:nvSpPr>
            <p:cNvPr id="21" name="Rectangle 2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8" cy="2464952"/>
          </a:xfrm>
        </p:spPr>
        <p:txBody>
          <a:bodyPr/>
          <a:lstStyle>
            <a:lvl1pPr>
              <a:defRPr>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415687" y="803186"/>
            <a:ext cx="4091410" cy="5248622"/>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04695A3-9122-401D-B4CE-4DEBD7D066E7}" type="datetimeFigureOut">
              <a:rPr lang="da-DK" smtClean="0"/>
              <a:t>29-10-2024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2091054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774" name="Group 773"/>
          <p:cNvGrpSpPr/>
          <p:nvPr/>
        </p:nvGrpSpPr>
        <p:grpSpPr>
          <a:xfrm>
            <a:off x="0" y="0"/>
            <a:ext cx="9555163" cy="6853238"/>
            <a:chOff x="1524000" y="0"/>
            <a:chExt cx="9555163" cy="6853238"/>
          </a:xfrm>
        </p:grpSpPr>
        <p:sp>
          <p:nvSpPr>
            <p:cNvPr id="775"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6"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7"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8"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9"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0"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1"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2"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3"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4"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5"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6"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7"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8"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9"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0"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2403476" y="1158902"/>
            <a:ext cx="4317684" cy="4537816"/>
            <a:chOff x="2403476" y="1158902"/>
            <a:chExt cx="4317684" cy="4537816"/>
          </a:xfrm>
        </p:grpSpPr>
        <p:sp>
          <p:nvSpPr>
            <p:cNvPr id="28" name="Rectangle 27"/>
            <p:cNvSpPr/>
            <p:nvPr/>
          </p:nvSpPr>
          <p:spPr>
            <a:xfrm>
              <a:off x="2403476" y="1158902"/>
              <a:ext cx="431768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2403476" y="1963574"/>
              <a:ext cx="431768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Isosceles Triangle 28"/>
            <p:cNvSpPr/>
            <p:nvPr/>
          </p:nvSpPr>
          <p:spPr>
            <a:xfrm rot="10800000">
              <a:off x="4358702" y="5345655"/>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479148" y="2028827"/>
            <a:ext cx="4162952" cy="1732474"/>
          </a:xfrm>
        </p:spPr>
        <p:txBody>
          <a:bodyPr bIns="0" anchor="b">
            <a:normAutofit/>
          </a:bodyPr>
          <a:lstStyle>
            <a:lvl1pPr algn="ctr">
              <a:defRPr sz="3600">
                <a:solidFill>
                  <a:srgbClr val="FFFEFF"/>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479148" y="3843338"/>
            <a:ext cx="4162952" cy="1426097"/>
          </a:xfrm>
        </p:spPr>
        <p:txBody>
          <a:bodyPr tIns="0">
            <a:normAutofit/>
          </a:bodyPr>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640080" y="320040"/>
            <a:ext cx="2743200" cy="320040"/>
          </a:xfrm>
        </p:spPr>
        <p:txBody>
          <a:bodyPr/>
          <a:lstStyle/>
          <a:p>
            <a:fld id="{B04695A3-9122-401D-B4CE-4DEBD7D066E7}" type="datetimeFigureOut">
              <a:rPr lang="da-DK" smtClean="0"/>
              <a:t>29-10-2024</a:t>
            </a:fld>
            <a:endParaRPr lang="da-DK"/>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da-DK"/>
          </a:p>
        </p:txBody>
      </p:sp>
      <p:sp>
        <p:nvSpPr>
          <p:cNvPr id="6" name="Slide Number Placeholder 5"/>
          <p:cNvSpPr>
            <a:spLocks noGrp="1"/>
          </p:cNvSpPr>
          <p:nvPr>
            <p:ph type="sldNum" sz="quarter" idx="12"/>
          </p:nvPr>
        </p:nvSpPr>
        <p:spPr>
          <a:xfrm>
            <a:off x="7808976"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1808166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41" name="Group 40"/>
          <p:cNvGrpSpPr/>
          <p:nvPr/>
        </p:nvGrpSpPr>
        <p:grpSpPr>
          <a:xfrm>
            <a:off x="-286226" y="0"/>
            <a:ext cx="9421759" cy="6858001"/>
            <a:chOff x="1243013" y="0"/>
            <a:chExt cx="9402763" cy="6858001"/>
          </a:xfrm>
        </p:grpSpPr>
        <p:sp>
          <p:nvSpPr>
            <p:cNvPr id="4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2" name="Group 61"/>
          <p:cNvGrpSpPr/>
          <p:nvPr/>
        </p:nvGrpSpPr>
        <p:grpSpPr>
          <a:xfrm>
            <a:off x="640080" y="1699589"/>
            <a:ext cx="3286552" cy="3470421"/>
            <a:chOff x="640080" y="1699589"/>
            <a:chExt cx="3286552" cy="3470421"/>
          </a:xfrm>
        </p:grpSpPr>
        <p:sp>
          <p:nvSpPr>
            <p:cNvPr id="63" name="Rectangle 6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Rectangle 6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068"/>
            <a:ext cx="3122163" cy="2459808"/>
          </a:xfrm>
        </p:spPr>
        <p:txBody>
          <a:bodyPr lIns="91440" tIns="91440" rIns="91440" bIns="91440"/>
          <a:lstStyle>
            <a:lvl1pPr>
              <a:defRPr>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sz="half" idx="1"/>
          </p:nvPr>
        </p:nvSpPr>
        <p:spPr>
          <a:xfrm>
            <a:off x="4423014" y="804029"/>
            <a:ext cx="4091674" cy="245934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420283" y="3585104"/>
            <a:ext cx="4094404" cy="247064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a:xfrm>
            <a:off x="640080" y="320040"/>
            <a:ext cx="2743200" cy="320040"/>
          </a:xfrm>
        </p:spPr>
        <p:txBody>
          <a:bodyPr/>
          <a:lstStyle/>
          <a:p>
            <a:fld id="{B04695A3-9122-401D-B4CE-4DEBD7D066E7}" type="datetimeFigureOut">
              <a:rPr lang="da-DK" smtClean="0"/>
              <a:t>29-10-2024</a:t>
            </a:fld>
            <a:endParaRPr lang="da-DK"/>
          </a:p>
        </p:txBody>
      </p:sp>
      <p:sp>
        <p:nvSpPr>
          <p:cNvPr id="6" name="Footer Placeholder 5"/>
          <p:cNvSpPr>
            <a:spLocks noGrp="1"/>
          </p:cNvSpPr>
          <p:nvPr>
            <p:ph type="ftr" sz="quarter" idx="11"/>
          </p:nvPr>
        </p:nvSpPr>
        <p:spPr>
          <a:xfrm>
            <a:off x="640080" y="6227064"/>
            <a:ext cx="7854696" cy="320040"/>
          </a:xfrm>
        </p:spPr>
        <p:txBody>
          <a:bodyPr/>
          <a:lstStyle/>
          <a:p>
            <a:endParaRPr lang="da-DK"/>
          </a:p>
        </p:txBody>
      </p:sp>
      <p:sp>
        <p:nvSpPr>
          <p:cNvPr id="7" name="Slide Number Placeholder 6"/>
          <p:cNvSpPr>
            <a:spLocks noGrp="1"/>
          </p:cNvSpPr>
          <p:nvPr>
            <p:ph type="sldNum" sz="quarter" idx="12"/>
          </p:nvPr>
        </p:nvSpPr>
        <p:spPr>
          <a:xfrm>
            <a:off x="7808976"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406985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38" name="Group 37"/>
          <p:cNvGrpSpPr/>
          <p:nvPr/>
        </p:nvGrpSpPr>
        <p:grpSpPr>
          <a:xfrm>
            <a:off x="-286226" y="0"/>
            <a:ext cx="9421759" cy="6858001"/>
            <a:chOff x="1243013" y="0"/>
            <a:chExt cx="9402763" cy="6858001"/>
          </a:xfrm>
        </p:grpSpPr>
        <p:sp>
          <p:nvSpPr>
            <p:cNvPr id="39"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40080" y="1699589"/>
            <a:ext cx="3286552" cy="3470421"/>
            <a:chOff x="640080" y="1699589"/>
            <a:chExt cx="3286552" cy="3470421"/>
          </a:xfrm>
        </p:grpSpPr>
        <p:sp>
          <p:nvSpPr>
            <p:cNvPr id="60" name="Rectangle 59"/>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848"/>
            <a:ext cx="3122163" cy="2459028"/>
          </a:xfrm>
        </p:spPr>
        <p:txBody>
          <a:bodyPr lIns="91440" tIns="91440" rIns="91440" bIns="91440"/>
          <a:lstStyle>
            <a:lvl1pPr>
              <a:defRPr>
                <a:solidFill>
                  <a:srgbClr val="FFFEFF"/>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4706612" y="802200"/>
            <a:ext cx="3805123"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4706636" y="1487999"/>
            <a:ext cx="3804674" cy="17753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695010" y="3585518"/>
            <a:ext cx="3819675"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695010" y="4270332"/>
            <a:ext cx="3819675" cy="178541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a:xfrm>
            <a:off x="640080" y="320040"/>
            <a:ext cx="2743200" cy="320040"/>
          </a:xfrm>
        </p:spPr>
        <p:txBody>
          <a:bodyPr/>
          <a:lstStyle/>
          <a:p>
            <a:fld id="{B04695A3-9122-401D-B4CE-4DEBD7D066E7}" type="datetimeFigureOut">
              <a:rPr lang="da-DK" smtClean="0"/>
              <a:t>29-10-2024</a:t>
            </a:fld>
            <a:endParaRPr lang="da-DK"/>
          </a:p>
        </p:txBody>
      </p:sp>
      <p:sp>
        <p:nvSpPr>
          <p:cNvPr id="8" name="Footer Placeholder 7"/>
          <p:cNvSpPr>
            <a:spLocks noGrp="1"/>
          </p:cNvSpPr>
          <p:nvPr>
            <p:ph type="ftr" sz="quarter" idx="11"/>
          </p:nvPr>
        </p:nvSpPr>
        <p:spPr>
          <a:xfrm>
            <a:off x="640080" y="6227064"/>
            <a:ext cx="7854696" cy="320040"/>
          </a:xfrm>
        </p:spPr>
        <p:txBody>
          <a:bodyPr/>
          <a:lstStyle/>
          <a:p>
            <a:endParaRPr lang="da-DK"/>
          </a:p>
        </p:txBody>
      </p:sp>
      <p:sp>
        <p:nvSpPr>
          <p:cNvPr id="9" name="Slide Number Placeholder 8"/>
          <p:cNvSpPr>
            <a:spLocks noGrp="1"/>
          </p:cNvSpPr>
          <p:nvPr>
            <p:ph type="sldNum" sz="quarter" idx="12"/>
          </p:nvPr>
        </p:nvSpPr>
        <p:spPr>
          <a:xfrm>
            <a:off x="7808976"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2976637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76" name="Group 75"/>
          <p:cNvGrpSpPr/>
          <p:nvPr/>
        </p:nvGrpSpPr>
        <p:grpSpPr>
          <a:xfrm>
            <a:off x="-286226" y="0"/>
            <a:ext cx="9421759" cy="6858001"/>
            <a:chOff x="1243013" y="0"/>
            <a:chExt cx="9402763" cy="6858001"/>
          </a:xfrm>
        </p:grpSpPr>
        <p:sp>
          <p:nvSpPr>
            <p:cNvPr id="77"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0" name="Group 39"/>
          <p:cNvGrpSpPr/>
          <p:nvPr/>
        </p:nvGrpSpPr>
        <p:grpSpPr>
          <a:xfrm>
            <a:off x="640080" y="1699589"/>
            <a:ext cx="3286552" cy="3470421"/>
            <a:chOff x="640080" y="1699589"/>
            <a:chExt cx="3286552" cy="3470421"/>
          </a:xfrm>
        </p:grpSpPr>
        <p:sp>
          <p:nvSpPr>
            <p:cNvPr id="41" name="Rectangle 4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2464952"/>
          </a:xfrm>
        </p:spPr>
        <p:txBody>
          <a:bodyPr/>
          <a:lstStyle>
            <a:lvl1pPr>
              <a:defRPr>
                <a:solidFill>
                  <a:srgbClr val="FFFEFF"/>
                </a:solidFill>
              </a:defRPr>
            </a:lvl1p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B04695A3-9122-401D-B4CE-4DEBD7D066E7}" type="datetimeFigureOut">
              <a:rPr lang="da-DK" smtClean="0"/>
              <a:t>29-10-2024</a:t>
            </a:fld>
            <a:endParaRPr lang="da-DK"/>
          </a:p>
        </p:txBody>
      </p:sp>
      <p:sp>
        <p:nvSpPr>
          <p:cNvPr id="4" name="Footer Placeholder 3"/>
          <p:cNvSpPr>
            <a:spLocks noGrp="1"/>
          </p:cNvSpPr>
          <p:nvPr>
            <p:ph type="ftr" sz="quarter" idx="11"/>
          </p:nvPr>
        </p:nvSpPr>
        <p:spPr>
          <a:xfrm>
            <a:off x="640080" y="6227064"/>
            <a:ext cx="7854696" cy="320040"/>
          </a:xfrm>
        </p:spPr>
        <p:txBody>
          <a:bodyPr/>
          <a:lstStyle/>
          <a:p>
            <a:endParaRPr lang="da-DK"/>
          </a:p>
        </p:txBody>
      </p:sp>
      <p:sp>
        <p:nvSpPr>
          <p:cNvPr id="5" name="Slide Number Placeholder 4"/>
          <p:cNvSpPr>
            <a:spLocks noGrp="1"/>
          </p:cNvSpPr>
          <p:nvPr>
            <p:ph type="sldNum" sz="quarter" idx="12"/>
          </p:nvPr>
        </p:nvSpPr>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328304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40080" y="320040"/>
            <a:ext cx="2743200" cy="320040"/>
          </a:xfrm>
        </p:spPr>
        <p:txBody>
          <a:bodyPr/>
          <a:lstStyle/>
          <a:p>
            <a:fld id="{B04695A3-9122-401D-B4CE-4DEBD7D066E7}" type="datetimeFigureOut">
              <a:rPr lang="da-DK" smtClean="0"/>
              <a:t>29-10-2024</a:t>
            </a:fld>
            <a:endParaRPr lang="da-DK"/>
          </a:p>
        </p:txBody>
      </p:sp>
      <p:sp>
        <p:nvSpPr>
          <p:cNvPr id="3" name="Footer Placeholder 2"/>
          <p:cNvSpPr>
            <a:spLocks noGrp="1"/>
          </p:cNvSpPr>
          <p:nvPr>
            <p:ph type="ftr" sz="quarter" idx="11"/>
          </p:nvPr>
        </p:nvSpPr>
        <p:spPr>
          <a:xfrm>
            <a:off x="640080" y="6227064"/>
            <a:ext cx="7854696" cy="320040"/>
          </a:xfrm>
        </p:spPr>
        <p:txBody>
          <a:bodyPr/>
          <a:lstStyle/>
          <a:p>
            <a:endParaRPr lang="da-DK"/>
          </a:p>
        </p:txBody>
      </p:sp>
      <p:sp>
        <p:nvSpPr>
          <p:cNvPr id="4" name="Slide Number Placeholder 3"/>
          <p:cNvSpPr>
            <a:spLocks noGrp="1"/>
          </p:cNvSpPr>
          <p:nvPr>
            <p:ph type="sldNum" sz="quarter" idx="12"/>
          </p:nvPr>
        </p:nvSpPr>
        <p:spPr>
          <a:xfrm>
            <a:off x="7808976"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236954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87" name="Group 86"/>
          <p:cNvGrpSpPr/>
          <p:nvPr/>
        </p:nvGrpSpPr>
        <p:grpSpPr>
          <a:xfrm>
            <a:off x="-286226" y="0"/>
            <a:ext cx="9421759" cy="6858001"/>
            <a:chOff x="1243013" y="0"/>
            <a:chExt cx="9402763" cy="6858001"/>
          </a:xfrm>
        </p:grpSpPr>
        <p:sp>
          <p:nvSpPr>
            <p:cNvPr id="88"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5"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p:cNvGrpSpPr/>
          <p:nvPr/>
        </p:nvGrpSpPr>
        <p:grpSpPr>
          <a:xfrm>
            <a:off x="640080" y="1699589"/>
            <a:ext cx="3286552" cy="3470421"/>
            <a:chOff x="640080" y="1699589"/>
            <a:chExt cx="3286552" cy="3470421"/>
          </a:xfrm>
        </p:grpSpPr>
        <p:sp>
          <p:nvSpPr>
            <p:cNvPr id="43" name="Rectangle 4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1225399"/>
          </a:xfrm>
        </p:spPr>
        <p:txBody>
          <a:bodyPr bIns="0" anchor="b">
            <a:noAutofit/>
          </a:bodyPr>
          <a:lstStyle>
            <a:lvl1pPr algn="ctr">
              <a:defRPr sz="2800">
                <a:solidFill>
                  <a:srgbClr val="FFFEFF"/>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415686" y="801390"/>
            <a:ext cx="4095643" cy="5249495"/>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725554" y="3575324"/>
            <a:ext cx="3112047" cy="1239552"/>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B04695A3-9122-401D-B4CE-4DEBD7D066E7}" type="datetimeFigureOut">
              <a:rPr lang="da-DK" smtClean="0"/>
              <a:t>29-10-2024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598249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429" name="Group 428"/>
          <p:cNvGrpSpPr/>
          <p:nvPr/>
        </p:nvGrpSpPr>
        <p:grpSpPr>
          <a:xfrm>
            <a:off x="0" y="0"/>
            <a:ext cx="9555163" cy="6853238"/>
            <a:chOff x="1524000" y="0"/>
            <a:chExt cx="9555163" cy="6853238"/>
          </a:xfrm>
        </p:grpSpPr>
        <p:sp>
          <p:nvSpPr>
            <p:cNvPr id="430"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1"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2"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3"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4"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5"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6"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7"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8"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9"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40"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1"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2"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3"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4"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5"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644463" y="1698332"/>
            <a:ext cx="4357752" cy="3470420"/>
            <a:chOff x="644463" y="1698332"/>
            <a:chExt cx="4357752" cy="3470420"/>
          </a:xfrm>
        </p:grpSpPr>
        <p:sp>
          <p:nvSpPr>
            <p:cNvPr id="77" name="Rectangle 76"/>
            <p:cNvSpPr/>
            <p:nvPr/>
          </p:nvSpPr>
          <p:spPr>
            <a:xfrm>
              <a:off x="644463" y="1698332"/>
              <a:ext cx="4357752"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644463" y="2274404"/>
              <a:ext cx="43577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Isosceles Triangle 9"/>
            <p:cNvSpPr/>
            <p:nvPr/>
          </p:nvSpPr>
          <p:spPr>
            <a:xfrm rot="10800000">
              <a:off x="2665346"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4676" y="0"/>
            <a:ext cx="3489324"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a-DK"/>
              <a:t>Klik på ikonet for at tilføje et billede</a:t>
            </a:r>
            <a:endParaRPr lang="en-US" dirty="0"/>
          </a:p>
        </p:txBody>
      </p:sp>
      <p:sp>
        <p:nvSpPr>
          <p:cNvPr id="2" name="Title 1"/>
          <p:cNvSpPr>
            <a:spLocks noGrp="1"/>
          </p:cNvSpPr>
          <p:nvPr>
            <p:ph type="title"/>
          </p:nvPr>
        </p:nvSpPr>
        <p:spPr>
          <a:xfrm>
            <a:off x="723585" y="2336402"/>
            <a:ext cx="4197666" cy="1265539"/>
          </a:xfrm>
        </p:spPr>
        <p:txBody>
          <a:bodyPr bIns="0" anchor="b">
            <a:normAutofit/>
          </a:bodyPr>
          <a:lstStyle>
            <a:lvl1pPr>
              <a:defRPr sz="3200">
                <a:solidFill>
                  <a:srgbClr val="FFFEFF"/>
                </a:solidFill>
              </a:defRPr>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722314" y="3601941"/>
            <a:ext cx="4199254" cy="1214535"/>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Date Placeholder 4"/>
          <p:cNvSpPr>
            <a:spLocks noGrp="1"/>
          </p:cNvSpPr>
          <p:nvPr>
            <p:ph type="dt" sz="half" idx="10"/>
          </p:nvPr>
        </p:nvSpPr>
        <p:spPr>
          <a:xfrm>
            <a:off x="640080" y="320040"/>
            <a:ext cx="2743200" cy="320040"/>
          </a:xfrm>
        </p:spPr>
        <p:txBody>
          <a:bodyPr/>
          <a:lstStyle/>
          <a:p>
            <a:fld id="{B04695A3-9122-401D-B4CE-4DEBD7D066E7}" type="datetimeFigureOut">
              <a:rPr lang="da-DK" smtClean="0"/>
              <a:t>29-10-2024</a:t>
            </a:fld>
            <a:endParaRPr lang="da-DK"/>
          </a:p>
        </p:txBody>
      </p:sp>
      <p:sp>
        <p:nvSpPr>
          <p:cNvPr id="6" name="Footer Placeholder 5"/>
          <p:cNvSpPr>
            <a:spLocks noGrp="1"/>
          </p:cNvSpPr>
          <p:nvPr>
            <p:ph type="ftr" sz="quarter" idx="11"/>
          </p:nvPr>
        </p:nvSpPr>
        <p:spPr>
          <a:xfrm>
            <a:off x="640080" y="6227064"/>
            <a:ext cx="4358641" cy="320040"/>
          </a:xfrm>
        </p:spPr>
        <p:txBody>
          <a:bodyPr/>
          <a:lstStyle/>
          <a:p>
            <a:endParaRPr lang="da-DK"/>
          </a:p>
        </p:txBody>
      </p:sp>
      <p:sp>
        <p:nvSpPr>
          <p:cNvPr id="7" name="Slide Number Placeholder 6"/>
          <p:cNvSpPr>
            <a:spLocks noGrp="1"/>
          </p:cNvSpPr>
          <p:nvPr>
            <p:ph type="sldNum" sz="quarter" idx="12"/>
          </p:nvPr>
        </p:nvSpPr>
        <p:spPr>
          <a:xfrm>
            <a:off x="4315463"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1768381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85" name="Group 84"/>
          <p:cNvGrpSpPr/>
          <p:nvPr/>
        </p:nvGrpSpPr>
        <p:grpSpPr>
          <a:xfrm>
            <a:off x="-286226" y="0"/>
            <a:ext cx="9421759" cy="6858001"/>
            <a:chOff x="1243013" y="0"/>
            <a:chExt cx="9402763" cy="6858001"/>
          </a:xfrm>
        </p:grpSpPr>
        <p:sp>
          <p:nvSpPr>
            <p:cNvPr id="8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3"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p:cNvGrpSpPr/>
          <p:nvPr/>
        </p:nvGrpSpPr>
        <p:grpSpPr>
          <a:xfrm>
            <a:off x="640080" y="1699589"/>
            <a:ext cx="3286552" cy="3470421"/>
            <a:chOff x="640080" y="1699589"/>
            <a:chExt cx="3286552" cy="3470421"/>
          </a:xfrm>
        </p:grpSpPr>
        <p:sp>
          <p:nvSpPr>
            <p:cNvPr id="42" name="Rectangle 41"/>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3786" y="2349926"/>
            <a:ext cx="3113815" cy="2472774"/>
          </a:xfrm>
        </p:spPr>
        <p:txBody>
          <a:bodyPr/>
          <a:lstStyle>
            <a:lvl1pPr>
              <a:defRPr>
                <a:solidFill>
                  <a:srgbClr val="FFFEFF"/>
                </a:solidFil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4415686" y="794719"/>
            <a:ext cx="4095643" cy="525709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04695A3-9122-401D-B4CE-4DEBD7D066E7}" type="datetimeFigureOut">
              <a:rPr lang="da-DK" smtClean="0"/>
              <a:t>29-10-2024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3276619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51" name="Group 50"/>
          <p:cNvGrpSpPr/>
          <p:nvPr/>
        </p:nvGrpSpPr>
        <p:grpSpPr>
          <a:xfrm flipH="1">
            <a:off x="0" y="0"/>
            <a:ext cx="9421759" cy="6858001"/>
            <a:chOff x="1243013" y="0"/>
            <a:chExt cx="9402763" cy="6858001"/>
          </a:xfrm>
        </p:grpSpPr>
        <p:sp>
          <p:nvSpPr>
            <p:cNvPr id="5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p:cNvGrpSpPr/>
          <p:nvPr/>
        </p:nvGrpSpPr>
        <p:grpSpPr>
          <a:xfrm>
            <a:off x="5228134" y="1699589"/>
            <a:ext cx="3286552" cy="3470421"/>
            <a:chOff x="640080" y="1699589"/>
            <a:chExt cx="3286552" cy="3470421"/>
          </a:xfrm>
        </p:grpSpPr>
        <p:sp>
          <p:nvSpPr>
            <p:cNvPr id="86" name="Rectangle 85"/>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313609" y="2349924"/>
            <a:ext cx="3112047" cy="2464951"/>
          </a:xfrm>
        </p:spPr>
        <p:txBody>
          <a:bodyPr vert="eaVert"/>
          <a:lstStyle>
            <a:lvl1pPr algn="l">
              <a:lnSpc>
                <a:spcPct val="80000"/>
              </a:lnSpc>
              <a:defRPr>
                <a:solidFill>
                  <a:srgbClr val="FFFEFF"/>
                </a:solidFil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43258" y="802808"/>
            <a:ext cx="4118291" cy="5254802"/>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640080" y="320040"/>
            <a:ext cx="2743200" cy="320040"/>
          </a:xfrm>
        </p:spPr>
        <p:txBody>
          <a:bodyPr/>
          <a:lstStyle/>
          <a:p>
            <a:fld id="{B04695A3-9122-401D-B4CE-4DEBD7D066E7}" type="datetimeFigureOut">
              <a:rPr lang="da-DK" smtClean="0"/>
              <a:t>29-10-2024</a:t>
            </a:fld>
            <a:endParaRPr lang="da-DK"/>
          </a:p>
        </p:txBody>
      </p:sp>
      <p:sp>
        <p:nvSpPr>
          <p:cNvPr id="5" name="Footer Placeholder 4"/>
          <p:cNvSpPr>
            <a:spLocks noGrp="1"/>
          </p:cNvSpPr>
          <p:nvPr>
            <p:ph type="ftr" sz="quarter" idx="11"/>
          </p:nvPr>
        </p:nvSpPr>
        <p:spPr>
          <a:xfrm>
            <a:off x="640080" y="6227064"/>
            <a:ext cx="7854696" cy="320040"/>
          </a:xfrm>
        </p:spPr>
        <p:txBody>
          <a:bodyPr/>
          <a:lstStyle/>
          <a:p>
            <a:endParaRPr lang="da-DK"/>
          </a:p>
        </p:txBody>
      </p:sp>
      <p:sp>
        <p:nvSpPr>
          <p:cNvPr id="6" name="Slide Number Placeholder 5"/>
          <p:cNvSpPr>
            <a:spLocks noGrp="1"/>
          </p:cNvSpPr>
          <p:nvPr>
            <p:ph type="sldNum" sz="quarter" idx="12"/>
          </p:nvPr>
        </p:nvSpPr>
        <p:spPr>
          <a:xfrm>
            <a:off x="7808976" y="320040"/>
            <a:ext cx="685800" cy="320040"/>
          </a:xfrm>
        </p:spPr>
        <p:txBody>
          <a:bodyPr/>
          <a:lstStyle/>
          <a:p>
            <a:fld id="{35F42D86-F3AA-4457-B16C-F9F965902A73}" type="slidenum">
              <a:rPr lang="da-DK" smtClean="0"/>
              <a:t>‹nr.›</a:t>
            </a:fld>
            <a:endParaRPr lang="da-DK"/>
          </a:p>
        </p:txBody>
      </p:sp>
    </p:spTree>
    <p:extLst>
      <p:ext uri="{BB962C8B-B14F-4D97-AF65-F5344CB8AC3E}">
        <p14:creationId xmlns:p14="http://schemas.microsoft.com/office/powerpoint/2010/main" val="2060430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554" y="2349925"/>
            <a:ext cx="3112047" cy="2464952"/>
          </a:xfrm>
          <a:prstGeom prst="rect">
            <a:avLst/>
          </a:prstGeom>
        </p:spPr>
        <p:txBody>
          <a:bodyPr vert="horz" lIns="228600" tIns="228600" rIns="228600" bIns="22860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4415687" y="794719"/>
            <a:ext cx="4079089" cy="525709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640080" y="320040"/>
            <a:ext cx="27432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B04695A3-9122-401D-B4CE-4DEBD7D066E7}" type="datetimeFigureOut">
              <a:rPr lang="da-DK" smtClean="0"/>
              <a:t>29-10-2024</a:t>
            </a:fld>
            <a:endParaRPr lang="da-DK"/>
          </a:p>
        </p:txBody>
      </p:sp>
      <p:sp>
        <p:nvSpPr>
          <p:cNvPr id="5" name="Footer Placeholder 4"/>
          <p:cNvSpPr>
            <a:spLocks noGrp="1"/>
          </p:cNvSpPr>
          <p:nvPr>
            <p:ph type="ftr" sz="quarter" idx="3"/>
          </p:nvPr>
        </p:nvSpPr>
        <p:spPr>
          <a:xfrm>
            <a:off x="640080" y="6227064"/>
            <a:ext cx="7854696"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7808976" y="320040"/>
            <a:ext cx="6858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35F42D86-F3AA-4457-B16C-F9F965902A73}" type="slidenum">
              <a:rPr lang="da-DK" smtClean="0"/>
              <a:t>‹nr.›</a:t>
            </a:fld>
            <a:endParaRPr lang="da-DK"/>
          </a:p>
        </p:txBody>
      </p:sp>
    </p:spTree>
    <p:extLst>
      <p:ext uri="{BB962C8B-B14F-4D97-AF65-F5344CB8AC3E}">
        <p14:creationId xmlns:p14="http://schemas.microsoft.com/office/powerpoint/2010/main" val="30259258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85800" rtl="0" eaLnBrk="1" latinLnBrk="0" hangingPunct="1">
        <a:lnSpc>
          <a:spcPct val="85000"/>
        </a:lnSpc>
        <a:spcBef>
          <a:spcPct val="0"/>
        </a:spcBef>
        <a:buNone/>
        <a:defRPr sz="32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forklarmiglige.dk/porters-five-forc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toolbox.systime.dk/index.php?id=544" TargetMode="External"/><Relationship Id="rId2" Type="http://schemas.openxmlformats.org/officeDocument/2006/relationships/hyperlink" Target="http://toolbox.systime.dk/index.php?id=542"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mYF2_FBCvXw" TargetMode="External"/><Relationship Id="rId2" Type="http://schemas.openxmlformats.org/officeDocument/2006/relationships/hyperlink" Target="http://betabox.dk/teorierogmodeller/porters-five-forces.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0838" y="757176"/>
            <a:ext cx="181252" cy="1465411"/>
          </a:xfrm>
        </p:spPr>
        <p:txBody>
          <a:bodyPr>
            <a:normAutofit fontScale="90000"/>
          </a:bodyPr>
          <a:lstStyle/>
          <a:p>
            <a:r>
              <a:rPr lang="da-DK" dirty="0" err="1"/>
              <a:t>Konkurrencefor-hold</a:t>
            </a:r>
            <a:r>
              <a:rPr lang="da-DK" dirty="0"/>
              <a:t> og  brancheforhold</a:t>
            </a:r>
          </a:p>
        </p:txBody>
      </p:sp>
      <p:sp>
        <p:nvSpPr>
          <p:cNvPr id="3" name="Pladsholder til indhold 2"/>
          <p:cNvSpPr>
            <a:spLocks noGrp="1"/>
          </p:cNvSpPr>
          <p:nvPr>
            <p:ph idx="1"/>
          </p:nvPr>
        </p:nvSpPr>
        <p:spPr>
          <a:xfrm>
            <a:off x="5220072" y="620688"/>
            <a:ext cx="4091410" cy="5248622"/>
          </a:xfrm>
        </p:spPr>
        <p:txBody>
          <a:bodyPr>
            <a:normAutofit/>
          </a:bodyPr>
          <a:lstStyle/>
          <a:p>
            <a:r>
              <a:rPr lang="da-DK" dirty="0"/>
              <a:t>Hvad er en branche?</a:t>
            </a:r>
          </a:p>
          <a:p>
            <a:r>
              <a:rPr lang="da-DK" dirty="0"/>
              <a:t>En branche kan defineres som en gruppe af virksomheder, der udbyder produkter eller serviceydelser, som dækker samme behov hos en kunde (der kan substitueres). Prisen bestemmes i høj grad af efterspørgsel og udbud.</a:t>
            </a:r>
          </a:p>
          <a:p>
            <a:endParaRPr lang="da-DK" dirty="0"/>
          </a:p>
          <a:p>
            <a:r>
              <a:rPr lang="da-DK" b="1" dirty="0"/>
              <a:t>Konkurrencetragtmodellen</a:t>
            </a:r>
            <a:endParaRPr lang="da-DK" dirty="0"/>
          </a:p>
          <a:p>
            <a:r>
              <a:rPr lang="da-DK" dirty="0"/>
              <a:t>Er der bred eller snæver konkurrence?</a:t>
            </a:r>
          </a:p>
          <a:p>
            <a:r>
              <a:rPr lang="da-DK" dirty="0"/>
              <a:t>Hvad betyder de forskellige felter i modellen? Lad os tage drikkevarebranchen som eksempel</a:t>
            </a:r>
          </a:p>
          <a:p>
            <a:endParaRPr lang="da-DK" dirty="0"/>
          </a:p>
        </p:txBody>
      </p:sp>
      <p:pic>
        <p:nvPicPr>
          <p:cNvPr id="1026" name="Picture 2">
            <a:extLst>
              <a:ext uri="{FF2B5EF4-FFF2-40B4-BE49-F238E27FC236}">
                <a16:creationId xmlns:a16="http://schemas.microsoft.com/office/drawing/2014/main" id="{4C6C95F4-DB62-6381-1BC9-EE3C6B30B9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76672"/>
            <a:ext cx="5135978" cy="4077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36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additive="base">
                                        <p:cTn id="37" dur="500" fill="hold"/>
                                        <p:tgtEl>
                                          <p:spTgt spid="1026"/>
                                        </p:tgtEl>
                                        <p:attrNameLst>
                                          <p:attrName>ppt_x</p:attrName>
                                        </p:attrNameLst>
                                      </p:cBhvr>
                                      <p:tavLst>
                                        <p:tav tm="0">
                                          <p:val>
                                            <p:strVal val="#ppt_x"/>
                                          </p:val>
                                        </p:tav>
                                        <p:tav tm="100000">
                                          <p:val>
                                            <p:strVal val="#ppt_x"/>
                                          </p:val>
                                        </p:tav>
                                      </p:tavLst>
                                    </p:anim>
                                    <p:anim calcmode="lin" valueType="num">
                                      <p:cBhvr additive="base">
                                        <p:cTn id="3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B2CC9-0C81-08D4-8AC1-6E6B9BBE9FC0}"/>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55DD4018-9554-2FA0-93A5-DB163667BBBD}"/>
              </a:ext>
            </a:extLst>
          </p:cNvPr>
          <p:cNvSpPr>
            <a:spLocks noGrp="1"/>
          </p:cNvSpPr>
          <p:nvPr>
            <p:ph idx="1"/>
          </p:nvPr>
        </p:nvSpPr>
        <p:spPr/>
        <p:txBody>
          <a:bodyPr/>
          <a:lstStyle/>
          <a:p>
            <a:r>
              <a:rPr lang="da-DK" dirty="0"/>
              <a:t>Hvordan bestemmes konkurrenceformen i en branche?</a:t>
            </a:r>
          </a:p>
          <a:p>
            <a:r>
              <a:rPr lang="da-DK" dirty="0"/>
              <a:t>1) Markedsformen 2) Antal udbydere</a:t>
            </a:r>
          </a:p>
          <a:p>
            <a:r>
              <a:rPr lang="da-DK" dirty="0"/>
              <a:t>Hvad er de to yderpunkter?</a:t>
            </a:r>
          </a:p>
          <a:p>
            <a:r>
              <a:rPr lang="da-DK" dirty="0"/>
              <a:t>Monopol og fuldkommen konkurrence/</a:t>
            </a:r>
            <a:r>
              <a:rPr lang="da-DK" dirty="0" err="1"/>
              <a:t>monpolistisk</a:t>
            </a:r>
            <a:r>
              <a:rPr lang="da-DK" dirty="0"/>
              <a:t> konkurrence</a:t>
            </a:r>
          </a:p>
          <a:p>
            <a:r>
              <a:rPr lang="da-DK" dirty="0"/>
              <a:t>Nu går vi et spadestik dybere – hvilken model kan vi bruge her?</a:t>
            </a:r>
          </a:p>
          <a:p>
            <a:r>
              <a:rPr lang="da-DK" dirty="0">
                <a:hlinkClick r:id="rId2"/>
              </a:rPr>
              <a:t>http://forklarmiglige.dk/porters-five-forces</a:t>
            </a:r>
            <a:endParaRPr lang="da-DK" dirty="0"/>
          </a:p>
          <a:p>
            <a:endParaRPr lang="da-DK" dirty="0"/>
          </a:p>
        </p:txBody>
      </p:sp>
      <p:pic>
        <p:nvPicPr>
          <p:cNvPr id="4" name="Picture 2" descr="http://betabox.dk/onewebmedia/Porters5forces.jpg">
            <a:extLst>
              <a:ext uri="{FF2B5EF4-FFF2-40B4-BE49-F238E27FC236}">
                <a16:creationId xmlns:a16="http://schemas.microsoft.com/office/drawing/2014/main" id="{D8E027F7-DBE1-6EF2-0654-EE05B1794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11273"/>
            <a:ext cx="4032448"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95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Porters </a:t>
            </a:r>
            <a:r>
              <a:rPr lang="da-DK" dirty="0" err="1"/>
              <a:t>Five</a:t>
            </a:r>
            <a:r>
              <a:rPr lang="da-DK" dirty="0"/>
              <a:t> forces</a:t>
            </a:r>
          </a:p>
        </p:txBody>
      </p:sp>
      <p:sp>
        <p:nvSpPr>
          <p:cNvPr id="3" name="Pladsholder til indhold 2"/>
          <p:cNvSpPr>
            <a:spLocks noGrp="1"/>
          </p:cNvSpPr>
          <p:nvPr>
            <p:ph idx="1"/>
          </p:nvPr>
        </p:nvSpPr>
        <p:spPr/>
        <p:txBody>
          <a:bodyPr>
            <a:normAutofit fontScale="85000" lnSpcReduction="20000"/>
          </a:bodyPr>
          <a:lstStyle/>
          <a:p>
            <a:r>
              <a:rPr lang="da-DK" dirty="0"/>
              <a:t>At analysere konkurrenceformen i en branche er blot en del-analyse. Hvad skal vi supplere med for at få hele overblikket?</a:t>
            </a:r>
          </a:p>
          <a:p>
            <a:r>
              <a:rPr lang="da-DK" dirty="0"/>
              <a:t>For at få hele overblikket kan man gennemføre en </a:t>
            </a:r>
            <a:r>
              <a:rPr lang="da-DK" dirty="0" err="1"/>
              <a:t>Five</a:t>
            </a:r>
            <a:r>
              <a:rPr lang="da-DK" dirty="0"/>
              <a:t> forces-analyse: Kræfterne i branchen skal analyseres. Hvad betyder det hvis der er stærke  eller svage kræfter?</a:t>
            </a:r>
          </a:p>
          <a:p>
            <a:r>
              <a:rPr lang="da-DK" dirty="0"/>
              <a:t>Stærke kræfter: svært at tjene penge, Svage kræfter: Let at tjene penge. Ofte et sted midt i mellem</a:t>
            </a:r>
          </a:p>
          <a:p>
            <a:r>
              <a:rPr lang="da-DK" dirty="0"/>
              <a:t>Hvem kan have glæde af at gennemføre en </a:t>
            </a:r>
            <a:r>
              <a:rPr lang="da-DK" dirty="0" err="1"/>
              <a:t>Five</a:t>
            </a:r>
            <a:r>
              <a:rPr lang="da-DK" dirty="0"/>
              <a:t> forces-analyse?</a:t>
            </a:r>
          </a:p>
          <a:p>
            <a:r>
              <a:rPr lang="da-DK" dirty="0"/>
              <a:t>Potentielle indtrængere, nuværende konkurrenter, investorer</a:t>
            </a:r>
          </a:p>
          <a:p>
            <a:r>
              <a:rPr lang="da-DK" b="1" dirty="0">
                <a:effectLst/>
              </a:rPr>
              <a:t>HUSK:</a:t>
            </a:r>
            <a:r>
              <a:rPr lang="da-DK" dirty="0">
                <a:effectLst/>
              </a:rPr>
              <a:t> Inden du går i gang med analysen af branchen, er det vigtigt at du definerer og afgrænser den branche du vil analysere (produkt/serviceydelse og geografisk)Giver det mening at underopdele hovedbranchen?</a:t>
            </a:r>
            <a:endParaRPr lang="da-DK" dirty="0"/>
          </a:p>
        </p:txBody>
      </p:sp>
    </p:spTree>
    <p:extLst>
      <p:ext uri="{BB962C8B-B14F-4D97-AF65-F5344CB8AC3E}">
        <p14:creationId xmlns:p14="http://schemas.microsoft.com/office/powerpoint/2010/main" val="154189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36903" y="789112"/>
            <a:ext cx="3112048" cy="2464952"/>
          </a:xfrm>
        </p:spPr>
        <p:txBody>
          <a:bodyPr/>
          <a:lstStyle/>
          <a:p>
            <a:r>
              <a:rPr lang="da-DK" dirty="0"/>
              <a:t>Konkurrenter</a:t>
            </a:r>
          </a:p>
        </p:txBody>
      </p:sp>
      <p:sp>
        <p:nvSpPr>
          <p:cNvPr id="5" name="Pladsholder til indhold 4"/>
          <p:cNvSpPr>
            <a:spLocks noGrp="1"/>
          </p:cNvSpPr>
          <p:nvPr>
            <p:ph idx="1"/>
          </p:nvPr>
        </p:nvSpPr>
        <p:spPr/>
        <p:txBody>
          <a:bodyPr>
            <a:normAutofit fontScale="70000" lnSpcReduction="20000"/>
          </a:bodyPr>
          <a:lstStyle/>
          <a:p>
            <a:r>
              <a:rPr lang="da-DK"/>
              <a:t>Her fastlægges, hvor mange konkurrenter der er i branchen og deres indbyrdes styrkeforhold. Analysen af konkurrencen i branchen kan understøttes af en analyse af </a:t>
            </a:r>
            <a:r>
              <a:rPr lang="da-DK">
                <a:hlinkClick r:id="rId2" tooltip="Opens internal link in current window"/>
              </a:rPr>
              <a:t>konkurrencemæssige positioner</a:t>
            </a:r>
            <a:r>
              <a:rPr lang="da-DK"/>
              <a:t> i branchen og en </a:t>
            </a:r>
            <a:r>
              <a:rPr lang="da-DK">
                <a:hlinkClick r:id="rId3" tooltip="Opens internal link in current window"/>
              </a:rPr>
              <a:t>konkurrentanalyse</a:t>
            </a:r>
            <a:r>
              <a:rPr lang="da-DK"/>
              <a:t> dækkende de vigtigste udbydere.</a:t>
            </a:r>
          </a:p>
          <a:p>
            <a:r>
              <a:rPr lang="da-DK" b="1"/>
              <a:t>Relevante spørgsmål (operationalisere modellen): </a:t>
            </a:r>
          </a:p>
          <a:p>
            <a:pPr lvl="0"/>
            <a:r>
              <a:rPr lang="da-DK"/>
              <a:t>Er det et homogent/heterogent marked?</a:t>
            </a:r>
          </a:p>
          <a:p>
            <a:pPr lvl="0"/>
            <a:r>
              <a:rPr lang="da-DK"/>
              <a:t>Er der tale om differentierede produkter eller er der hård priskonkurrence?Hvor mange konkurrenter er der i branchen? Hvilken konkurrenceform?</a:t>
            </a:r>
          </a:p>
          <a:p>
            <a:pPr lvl="0"/>
            <a:r>
              <a:rPr lang="da-DK"/>
              <a:t>Hvordan er konkurrenternes indbyrdes styrke? (tal for markedsandele). </a:t>
            </a:r>
          </a:p>
          <a:p>
            <a:pPr lvl="0"/>
            <a:r>
              <a:rPr lang="da-DK"/>
              <a:t>Hvad kalder vi den største virksomhed i branchen? </a:t>
            </a:r>
          </a:p>
          <a:p>
            <a:pPr marL="0" lvl="0" indent="0">
              <a:buNone/>
            </a:pPr>
            <a:r>
              <a:rPr lang="da-DK"/>
              <a:t>Markedsleder</a:t>
            </a:r>
          </a:p>
          <a:p>
            <a:pPr lvl="0"/>
            <a:r>
              <a:rPr lang="da-DK"/>
              <a:t>Hvad kalder vi den næststørste i branchen? </a:t>
            </a:r>
          </a:p>
          <a:p>
            <a:pPr marL="0" lvl="0" indent="0">
              <a:buNone/>
            </a:pPr>
            <a:r>
              <a:rPr lang="da-DK"/>
              <a:t>Markedsudfordrer</a:t>
            </a:r>
          </a:p>
          <a:p>
            <a:pPr lvl="0"/>
            <a:r>
              <a:rPr lang="da-DK"/>
              <a:t>Hvad kalder vi den defensive virksomhed i branchen? </a:t>
            </a:r>
          </a:p>
          <a:p>
            <a:pPr marL="0" lvl="0" indent="0">
              <a:buNone/>
            </a:pPr>
            <a:r>
              <a:rPr lang="da-DK"/>
              <a:t>Markedsfølger</a:t>
            </a:r>
          </a:p>
          <a:p>
            <a:pPr lvl="0"/>
            <a:r>
              <a:rPr lang="da-DK"/>
              <a:t>Hvad kalder vi de små meget specialiserede virksomheder i branchen?</a:t>
            </a:r>
          </a:p>
          <a:p>
            <a:pPr marL="0" lvl="0" indent="0">
              <a:buNone/>
            </a:pPr>
            <a:r>
              <a:rPr lang="da-DK"/>
              <a:t>Markedsnicher</a:t>
            </a:r>
          </a:p>
          <a:p>
            <a:r>
              <a:rPr lang="da-DK"/>
              <a:t>Hvilke udgangsbarrierer eksisterer?</a:t>
            </a:r>
            <a:endParaRPr lang="da-DK" dirty="0"/>
          </a:p>
        </p:txBody>
      </p:sp>
      <p:pic>
        <p:nvPicPr>
          <p:cNvPr id="1026" name="Picture 2" descr="Konkurrenceformer – forstå virksomhedens ...">
            <a:extLst>
              <a:ext uri="{FF2B5EF4-FFF2-40B4-BE49-F238E27FC236}">
                <a16:creationId xmlns:a16="http://schemas.microsoft.com/office/drawing/2014/main" id="{CBC6B091-256E-8D8F-FB85-4AF858EB4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074" y="4509120"/>
            <a:ext cx="4971550" cy="255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56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10" end="10"/>
                                            </p:txEl>
                                          </p:spTgt>
                                        </p:tgtEl>
                                        <p:attrNameLst>
                                          <p:attrName>style.visibility</p:attrName>
                                        </p:attrNameLst>
                                      </p:cBhvr>
                                      <p:to>
                                        <p:strVal val="visible"/>
                                      </p:to>
                                    </p:set>
                                    <p:anim calcmode="lin" valueType="num">
                                      <p:cBhvr additive="base">
                                        <p:cTn id="6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 calcmode="lin" valueType="num">
                                      <p:cBhvr additive="base">
                                        <p:cTn id="7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
                                            <p:txEl>
                                              <p:pRg st="12" end="12"/>
                                            </p:txEl>
                                          </p:spTgt>
                                        </p:tgtEl>
                                        <p:attrNameLst>
                                          <p:attrName>style.visibility</p:attrName>
                                        </p:attrNameLst>
                                      </p:cBhvr>
                                      <p:to>
                                        <p:strVal val="visible"/>
                                      </p:to>
                                    </p:set>
                                    <p:anim calcmode="lin" valueType="num">
                                      <p:cBhvr additive="base">
                                        <p:cTn id="79"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5">
                                            <p:txEl>
                                              <p:pRg st="13" end="13"/>
                                            </p:txEl>
                                          </p:spTgt>
                                        </p:tgtEl>
                                        <p:attrNameLst>
                                          <p:attrName>style.visibility</p:attrName>
                                        </p:attrNameLst>
                                      </p:cBhvr>
                                      <p:to>
                                        <p:strVal val="visible"/>
                                      </p:to>
                                    </p:set>
                                    <p:anim calcmode="lin" valueType="num">
                                      <p:cBhvr additive="base">
                                        <p:cTn id="85"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7">
            <a:extLst>
              <a:ext uri="{FF2B5EF4-FFF2-40B4-BE49-F238E27FC236}">
                <a16:creationId xmlns:a16="http://schemas.microsoft.com/office/drawing/2014/main" id="{F3C5918A-1DC5-4CF3-AA27-00AA3088A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9">
            <a:extLst>
              <a:ext uri="{FF2B5EF4-FFF2-40B4-BE49-F238E27FC236}">
                <a16:creationId xmlns:a16="http://schemas.microsoft.com/office/drawing/2014/main" id="{B786683A-6FD6-4BF7-B3B0-DC3976773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06091" y="-15796"/>
            <a:ext cx="5933937"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2" name="Freeform: Shape 11">
            <a:extLst>
              <a:ext uri="{FF2B5EF4-FFF2-40B4-BE49-F238E27FC236}">
                <a16:creationId xmlns:a16="http://schemas.microsoft.com/office/drawing/2014/main" id="{05169E50-59FB-4AEE-B61D-44A882A4C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687312" y="-6726"/>
            <a:ext cx="4448744"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4" name="Freeform: Shape 13">
            <a:extLst>
              <a:ext uri="{FF2B5EF4-FFF2-40B4-BE49-F238E27FC236}">
                <a16:creationId xmlns:a16="http://schemas.microsoft.com/office/drawing/2014/main" id="{117C30F0-5A38-4B60-B632-3AF7C2780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75146" y="-3116"/>
            <a:ext cx="5075230"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6" name="Freeform: Shape 15">
            <a:extLst>
              <a:ext uri="{FF2B5EF4-FFF2-40B4-BE49-F238E27FC236}">
                <a16:creationId xmlns:a16="http://schemas.microsoft.com/office/drawing/2014/main" id="{A200CBA5-3F2B-4AAC-9F86-99AFECC19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4852" y="0"/>
            <a:ext cx="3929148"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p:cNvSpPr>
            <a:spLocks noGrp="1"/>
          </p:cNvSpPr>
          <p:nvPr>
            <p:ph type="title"/>
          </p:nvPr>
        </p:nvSpPr>
        <p:spPr>
          <a:xfrm>
            <a:off x="5906196" y="1124998"/>
            <a:ext cx="2592091" cy="4589717"/>
          </a:xfrm>
        </p:spPr>
        <p:txBody>
          <a:bodyPr>
            <a:normAutofit/>
          </a:bodyPr>
          <a:lstStyle/>
          <a:p>
            <a:pPr algn="l"/>
            <a:r>
              <a:rPr lang="da-DK" sz="4200"/>
              <a:t>Kunder</a:t>
            </a:r>
          </a:p>
        </p:txBody>
      </p:sp>
      <p:sp>
        <p:nvSpPr>
          <p:cNvPr id="3" name="Pladsholder til indhold 2"/>
          <p:cNvSpPr>
            <a:spLocks noGrp="1"/>
          </p:cNvSpPr>
          <p:nvPr>
            <p:ph idx="1"/>
          </p:nvPr>
        </p:nvSpPr>
        <p:spPr>
          <a:xfrm>
            <a:off x="598932" y="404664"/>
            <a:ext cx="4070353" cy="5638000"/>
          </a:xfrm>
        </p:spPr>
        <p:txBody>
          <a:bodyPr>
            <a:normAutofit/>
          </a:bodyPr>
          <a:lstStyle/>
          <a:p>
            <a:pPr lvl="0">
              <a:lnSpc>
                <a:spcPct val="110000"/>
              </a:lnSpc>
            </a:pPr>
            <a:r>
              <a:rPr lang="da-DK" sz="1300" dirty="0"/>
              <a:t>Kunderne er altafgørende for virksomheden/branchen. Hvad påvirker kundernes adfærd?</a:t>
            </a:r>
          </a:p>
          <a:p>
            <a:pPr lvl="0">
              <a:lnSpc>
                <a:spcPct val="110000"/>
              </a:lnSpc>
            </a:pPr>
            <a:r>
              <a:rPr lang="da-DK" sz="1300" dirty="0"/>
              <a:t>Samfundsøkonomi – høj /lavkonjunktur</a:t>
            </a:r>
          </a:p>
          <a:p>
            <a:pPr lvl="0">
              <a:lnSpc>
                <a:spcPct val="110000"/>
              </a:lnSpc>
            </a:pPr>
            <a:r>
              <a:rPr lang="da-DK" sz="1300" dirty="0"/>
              <a:t>Branchen – vækst/nedgang i branchen</a:t>
            </a:r>
          </a:p>
          <a:p>
            <a:pPr lvl="0">
              <a:lnSpc>
                <a:spcPct val="110000"/>
              </a:lnSpc>
            </a:pPr>
            <a:r>
              <a:rPr lang="da-DK" sz="1300" dirty="0"/>
              <a:t>Har kunderne præferencer? </a:t>
            </a:r>
          </a:p>
          <a:p>
            <a:pPr lvl="0">
              <a:lnSpc>
                <a:spcPct val="110000"/>
              </a:lnSpc>
            </a:pPr>
            <a:r>
              <a:rPr lang="da-DK" sz="1300" dirty="0"/>
              <a:t>Ser kunderne skeptisk på branchens fremtidsmuligheder?</a:t>
            </a:r>
          </a:p>
          <a:p>
            <a:pPr lvl="0">
              <a:lnSpc>
                <a:spcPct val="110000"/>
              </a:lnSpc>
            </a:pPr>
            <a:r>
              <a:rPr lang="da-DK" sz="1300" dirty="0"/>
              <a:t>Hvordan udvikler reallønnen sig?</a:t>
            </a:r>
          </a:p>
          <a:p>
            <a:pPr lvl="0">
              <a:lnSpc>
                <a:spcPct val="110000"/>
              </a:lnSpc>
            </a:pPr>
            <a:r>
              <a:rPr lang="da-DK" sz="1300" dirty="0"/>
              <a:t>Hvordan er vækstmulighederne i markedet/branchen</a:t>
            </a:r>
          </a:p>
          <a:p>
            <a:pPr lvl="0">
              <a:lnSpc>
                <a:spcPct val="110000"/>
              </a:lnSpc>
            </a:pPr>
            <a:r>
              <a:rPr lang="da-DK" sz="1300" dirty="0"/>
              <a:t>Hvilke produkter/virksomheder/brands står stærkest i kundernes bevidsthed?</a:t>
            </a:r>
          </a:p>
          <a:p>
            <a:pPr lvl="0">
              <a:lnSpc>
                <a:spcPct val="110000"/>
              </a:lnSpc>
            </a:pPr>
            <a:r>
              <a:rPr lang="da-DK" sz="1300" dirty="0"/>
              <a:t>Hvordan udvikler målgruppen sig (demografisk set)</a:t>
            </a:r>
          </a:p>
          <a:p>
            <a:pPr>
              <a:lnSpc>
                <a:spcPct val="110000"/>
              </a:lnSpc>
            </a:pPr>
            <a:r>
              <a:rPr lang="da-DK" sz="1300" dirty="0"/>
              <a:t>Hvis alle svar er negative er det svært at tjene penge = stærke kræfter</a:t>
            </a:r>
          </a:p>
          <a:p>
            <a:pPr lvl="0">
              <a:lnSpc>
                <a:spcPct val="110000"/>
              </a:lnSpc>
            </a:pPr>
            <a:endParaRPr lang="da-DK" sz="1300" dirty="0"/>
          </a:p>
          <a:p>
            <a:pPr>
              <a:lnSpc>
                <a:spcPct val="110000"/>
              </a:lnSpc>
            </a:pPr>
            <a:endParaRPr lang="da-DK" sz="1300" dirty="0"/>
          </a:p>
        </p:txBody>
      </p:sp>
    </p:spTree>
    <p:extLst>
      <p:ext uri="{BB962C8B-B14F-4D97-AF65-F5344CB8AC3E}">
        <p14:creationId xmlns:p14="http://schemas.microsoft.com/office/powerpoint/2010/main" val="194253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Indtrængere</a:t>
            </a:r>
          </a:p>
        </p:txBody>
      </p:sp>
      <p:sp>
        <p:nvSpPr>
          <p:cNvPr id="3" name="Pladsholder til indhold 2"/>
          <p:cNvSpPr>
            <a:spLocks noGrp="1"/>
          </p:cNvSpPr>
          <p:nvPr>
            <p:ph idx="1"/>
          </p:nvPr>
        </p:nvSpPr>
        <p:spPr/>
        <p:txBody>
          <a:bodyPr>
            <a:normAutofit/>
          </a:bodyPr>
          <a:lstStyle/>
          <a:p>
            <a:r>
              <a:rPr lang="da-DK" dirty="0"/>
              <a:t>Her analyseres adgangsbarrierer til branchen, der skal overvindes af nye virksomheder, som ønsker at etablere sig i branchen. Det kan være stordriftsfordele, kapital, mærkevarer eller patenter, som de nuværende udbydere besidder, hvorfor det kan være svært at trænge ind i branchen. Beskyttet branche=svage kræfter</a:t>
            </a:r>
          </a:p>
          <a:p>
            <a:r>
              <a:rPr lang="da-DK" dirty="0"/>
              <a:t>Hvor høj er risikoen for indtrængere i branchen?</a:t>
            </a:r>
          </a:p>
        </p:txBody>
      </p:sp>
    </p:spTree>
    <p:extLst>
      <p:ext uri="{BB962C8B-B14F-4D97-AF65-F5344CB8AC3E}">
        <p14:creationId xmlns:p14="http://schemas.microsoft.com/office/powerpoint/2010/main" val="213362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Leverandører</a:t>
            </a:r>
          </a:p>
        </p:txBody>
      </p:sp>
      <p:sp>
        <p:nvSpPr>
          <p:cNvPr id="3" name="Pladsholder til indhold 2"/>
          <p:cNvSpPr>
            <a:spLocks noGrp="1"/>
          </p:cNvSpPr>
          <p:nvPr>
            <p:ph idx="1"/>
          </p:nvPr>
        </p:nvSpPr>
        <p:spPr/>
        <p:txBody>
          <a:bodyPr>
            <a:normAutofit/>
          </a:bodyPr>
          <a:lstStyle/>
          <a:p>
            <a:r>
              <a:rPr lang="da-DK" dirty="0"/>
              <a:t>Det undersøges, om der indkøbes standardiserede eller differentierede produkter i branchen. Antallet og størrelsen på leverandørerne undersøges. Jo færre og jo større leverandører der er, jo bedre vil leverandørernes forhandlingsstyrke være=stærke kræfter</a:t>
            </a:r>
          </a:p>
          <a:p>
            <a:pPr lvl="0"/>
            <a:r>
              <a:rPr lang="da-DK" dirty="0"/>
              <a:t>Hvordan er leverandørernes position?</a:t>
            </a:r>
          </a:p>
          <a:p>
            <a:pPr lvl="0"/>
            <a:r>
              <a:rPr lang="da-DK" dirty="0"/>
              <a:t>Hvordan sker kapacitetsudvidelser i branchen?</a:t>
            </a:r>
          </a:p>
          <a:p>
            <a:pPr lvl="0"/>
            <a:r>
              <a:rPr lang="da-DK" dirty="0"/>
              <a:t>OBS: Ofte svært at finde empiri om dette….</a:t>
            </a:r>
          </a:p>
          <a:p>
            <a:endParaRPr lang="da-DK" dirty="0"/>
          </a:p>
        </p:txBody>
      </p:sp>
    </p:spTree>
    <p:extLst>
      <p:ext uri="{BB962C8B-B14F-4D97-AF65-F5344CB8AC3E}">
        <p14:creationId xmlns:p14="http://schemas.microsoft.com/office/powerpoint/2010/main" val="176075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Substituerende produkter</a:t>
            </a:r>
          </a:p>
        </p:txBody>
      </p:sp>
      <p:sp>
        <p:nvSpPr>
          <p:cNvPr id="3" name="Pladsholder til indhold 2"/>
          <p:cNvSpPr>
            <a:spLocks noGrp="1"/>
          </p:cNvSpPr>
          <p:nvPr>
            <p:ph idx="1"/>
          </p:nvPr>
        </p:nvSpPr>
        <p:spPr/>
        <p:txBody>
          <a:bodyPr>
            <a:normAutofit/>
          </a:bodyPr>
          <a:lstStyle/>
          <a:p>
            <a:r>
              <a:rPr lang="da-DK" dirty="0"/>
              <a:t>Her identificeres substituerende produkter som følge af innovation, nye trends eller ny teknologi. Vær opmærksom på, at konkurrerende ensartede produkter ikke er substituerende her, da de er omfattet af ”konkurrenter” eller ”indtrængere” i branchen. </a:t>
            </a:r>
          </a:p>
          <a:p>
            <a:pPr lvl="0"/>
            <a:r>
              <a:rPr lang="da-DK" dirty="0"/>
              <a:t>Er der risiko for at </a:t>
            </a:r>
            <a:r>
              <a:rPr lang="da-DK" b="1" dirty="0"/>
              <a:t>nye</a:t>
            </a:r>
            <a:r>
              <a:rPr lang="da-DK" dirty="0"/>
              <a:t> produkter kan overtage de nuværende produkters rolle? Her kan man ”lege” fremtidsforsker</a:t>
            </a:r>
          </a:p>
          <a:p>
            <a:pPr lvl="0"/>
            <a:r>
              <a:rPr lang="da-DK" dirty="0"/>
              <a:t>Giv nogle bud på brancher, der er gået ned pga. at nye produkter har overtaget?</a:t>
            </a:r>
          </a:p>
          <a:p>
            <a:endParaRPr lang="da-DK" dirty="0"/>
          </a:p>
        </p:txBody>
      </p:sp>
    </p:spTree>
    <p:extLst>
      <p:ext uri="{BB962C8B-B14F-4D97-AF65-F5344CB8AC3E}">
        <p14:creationId xmlns:p14="http://schemas.microsoft.com/office/powerpoint/2010/main" val="345052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31BA44-35E5-0DAD-A128-2470670824CD}"/>
              </a:ext>
            </a:extLst>
          </p:cNvPr>
          <p:cNvSpPr>
            <a:spLocks noChangeArrowheads="1"/>
          </p:cNvSpPr>
          <p:nvPr/>
        </p:nvSpPr>
        <p:spPr bwMode="auto">
          <a:xfrm>
            <a:off x="1187624" y="982176"/>
            <a:ext cx="7263207"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500" b="1" i="0" u="none" strike="noStrike" cap="none" normalizeH="0" baseline="0" dirty="0">
              <a:ln>
                <a:noFill/>
              </a:ln>
              <a:solidFill>
                <a:srgbClr val="333333"/>
              </a:solidFill>
              <a:effectLst/>
              <a:latin typeface="var(--font-title)"/>
            </a:endParaRPr>
          </a:p>
          <a:p>
            <a:pPr marL="0" marR="0" lvl="0" indent="0" algn="l" defTabSz="914400" rtl="0" eaLnBrk="0" fontAlgn="base" latinLnBrk="0" hangingPunct="0">
              <a:lnSpc>
                <a:spcPct val="100000"/>
              </a:lnSpc>
              <a:spcBef>
                <a:spcPct val="0"/>
              </a:spcBef>
              <a:spcAft>
                <a:spcPct val="0"/>
              </a:spcAft>
              <a:buClrTx/>
              <a:buSzTx/>
              <a:buFontTx/>
              <a:buNone/>
              <a:tabLst/>
            </a:pPr>
            <a:endParaRPr lang="da-DK" altLang="da-DK" sz="1500" b="1" dirty="0">
              <a:solidFill>
                <a:srgbClr val="333333"/>
              </a:solidFill>
              <a:latin typeface="var(--font-titl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500" b="1" i="0" u="none" strike="noStrike" cap="none" normalizeH="0" baseline="0" dirty="0">
              <a:ln>
                <a:noFill/>
              </a:ln>
              <a:solidFill>
                <a:srgbClr val="333333"/>
              </a:solidFill>
              <a:effectLst/>
              <a:latin typeface="var(--font-title)"/>
            </a:endParaRPr>
          </a:p>
          <a:p>
            <a:pPr marL="0" marR="0" lvl="0" indent="0" algn="l" defTabSz="914400" rtl="0" eaLnBrk="0" fontAlgn="base" latinLnBrk="0" hangingPunct="0">
              <a:lnSpc>
                <a:spcPct val="100000"/>
              </a:lnSpc>
              <a:spcBef>
                <a:spcPct val="0"/>
              </a:spcBef>
              <a:spcAft>
                <a:spcPct val="0"/>
              </a:spcAft>
              <a:buClrTx/>
              <a:buSzTx/>
              <a:buFontTx/>
              <a:buNone/>
              <a:tabLst/>
            </a:pPr>
            <a:endParaRPr lang="da-DK" altLang="da-DK" sz="1500" b="1" dirty="0">
              <a:solidFill>
                <a:srgbClr val="333333"/>
              </a:solidFill>
              <a:latin typeface="var(--font-title)"/>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1" i="0" u="none" strike="noStrike" cap="none" normalizeH="0" baseline="0" dirty="0">
                <a:ln>
                  <a:noFill/>
                </a:ln>
                <a:solidFill>
                  <a:srgbClr val="333333"/>
                </a:solidFill>
                <a:effectLst/>
                <a:latin typeface="var(--font-content)"/>
                <a:cs typeface="Noto Sans" panose="020B0502040504020204" pitchFamily="34" charset="0"/>
              </a:rPr>
              <a:t>Trin 1. Definér og afgræns branchen</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Hvilke behov dækkes?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Hvilke forretningsområder er i fokus?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1" i="0" u="none" strike="noStrike" cap="none" normalizeH="0" baseline="0" dirty="0">
                <a:ln>
                  <a:noFill/>
                </a:ln>
                <a:solidFill>
                  <a:srgbClr val="333333"/>
                </a:solidFill>
                <a:effectLst/>
                <a:latin typeface="var(--font-content)"/>
                <a:cs typeface="Noto Sans" panose="020B0502040504020204" pitchFamily="34" charset="0"/>
              </a:rPr>
              <a:t>Trin 2. Identificér de fem konkurrencekræfter</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Hvem er de eksisterende konkurrenter?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Hvem er de potentielle konkurrenter, og hvilke adgangsbarrierer er 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Hvilke nuværende og potentielle erstatningsprodukter findes 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Hvilke kundegrupper er der tale om?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Hvem er de vigtigste leverandører? Og har </a:t>
            </a:r>
            <a:r>
              <a:rPr kumimoji="0" lang="da-DK" altLang="da-DK" sz="1600" b="0" i="0" u="none" strike="noStrike" cap="none" normalizeH="0" baseline="0">
                <a:ln>
                  <a:noFill/>
                </a:ln>
                <a:solidFill>
                  <a:srgbClr val="333333"/>
                </a:solidFill>
                <a:effectLst/>
                <a:latin typeface="Noto Sans" panose="020B0502040504020204" pitchFamily="34" charset="0"/>
                <a:cs typeface="Noto Sans" panose="020B0502040504020204" pitchFamily="34" charset="0"/>
              </a:rPr>
              <a:t>de stor magt?</a:t>
            </a: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1" i="0" u="none" strike="noStrike" cap="none" normalizeH="0" baseline="0" dirty="0">
                <a:ln>
                  <a:noFill/>
                </a:ln>
                <a:solidFill>
                  <a:srgbClr val="333333"/>
                </a:solidFill>
                <a:effectLst/>
                <a:latin typeface="var(--font-content)"/>
                <a:cs typeface="Noto Sans" panose="020B0502040504020204" pitchFamily="34" charset="0"/>
              </a:rPr>
              <a:t>Trin 3. Bedøm styrken af hver kraft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Hvilke konkurrencekræfter udgør de største trusler?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Hvilke </a:t>
            </a:r>
            <a:r>
              <a:rPr kumimoji="0" lang="da-DK" altLang="da-DK" sz="1600" b="0" i="0" u="none" strike="noStrike" cap="none" normalizeH="0" baseline="0" dirty="0" err="1">
                <a:ln>
                  <a:noFill/>
                </a:ln>
                <a:solidFill>
                  <a:srgbClr val="333333"/>
                </a:solidFill>
                <a:effectLst/>
                <a:latin typeface="Noto Sans" panose="020B0502040504020204" pitchFamily="34" charset="0"/>
                <a:cs typeface="Noto Sans" panose="020B0502040504020204" pitchFamily="34" charset="0"/>
              </a:rPr>
              <a:t>omverdensfaktorer</a:t>
            </a: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 (PEST) kan få betydning for den valgte branche?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Hvordan kan analysens resultater bruges i det videre strategiske arbejde?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3" name="Tekstfelt 2">
            <a:extLst>
              <a:ext uri="{FF2B5EF4-FFF2-40B4-BE49-F238E27FC236}">
                <a16:creationId xmlns:a16="http://schemas.microsoft.com/office/drawing/2014/main" id="{0605F01E-8BF3-A99F-8A78-EDE8C5D2611F}"/>
              </a:ext>
            </a:extLst>
          </p:cNvPr>
          <p:cNvSpPr txBox="1"/>
          <p:nvPr/>
        </p:nvSpPr>
        <p:spPr>
          <a:xfrm>
            <a:off x="1043608" y="332656"/>
            <a:ext cx="6264696" cy="369332"/>
          </a:xfrm>
          <a:prstGeom prst="rect">
            <a:avLst/>
          </a:prstGeom>
          <a:noFill/>
        </p:spPr>
        <p:txBody>
          <a:bodyPr wrap="square" rtlCol="0">
            <a:spAutoFit/>
          </a:bodyPr>
          <a:lstStyle/>
          <a:p>
            <a:r>
              <a:rPr lang="da-DK" b="1" i="0">
                <a:solidFill>
                  <a:srgbClr val="333333"/>
                </a:solidFill>
                <a:effectLst/>
                <a:latin typeface="Volkhov"/>
              </a:rPr>
              <a:t>Opsamling: Brancheanalysen i tre trin</a:t>
            </a:r>
            <a:endParaRPr lang="da-DK" dirty="0"/>
          </a:p>
        </p:txBody>
      </p:sp>
    </p:spTree>
    <p:extLst>
      <p:ext uri="{BB962C8B-B14F-4D97-AF65-F5344CB8AC3E}">
        <p14:creationId xmlns:p14="http://schemas.microsoft.com/office/powerpoint/2010/main" val="1460650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a-DK" b="1" dirty="0">
                <a:effectLst/>
              </a:rPr>
            </a:br>
            <a:r>
              <a:rPr lang="da-DK" b="1" dirty="0">
                <a:effectLst/>
              </a:rPr>
              <a:t>Kritik/opmærksom-</a:t>
            </a:r>
            <a:r>
              <a:rPr lang="da-DK" b="1" dirty="0" err="1">
                <a:effectLst/>
              </a:rPr>
              <a:t>hedspunkter</a:t>
            </a:r>
            <a:r>
              <a:rPr lang="da-DK" b="1" dirty="0">
                <a:effectLst/>
              </a:rPr>
              <a:t> af Porters </a:t>
            </a:r>
            <a:r>
              <a:rPr lang="da-DK" b="1" dirty="0" err="1">
                <a:effectLst/>
              </a:rPr>
              <a:t>Five</a:t>
            </a:r>
            <a:r>
              <a:rPr lang="da-DK" b="1" dirty="0">
                <a:effectLst/>
              </a:rPr>
              <a:t> Forces</a:t>
            </a:r>
            <a:br>
              <a:rPr lang="da-DK" dirty="0">
                <a:effectLst/>
              </a:rPr>
            </a:br>
            <a:endParaRPr lang="da-DK" dirty="0"/>
          </a:p>
        </p:txBody>
      </p:sp>
      <p:sp>
        <p:nvSpPr>
          <p:cNvPr id="3" name="Pladsholder til indhold 2"/>
          <p:cNvSpPr>
            <a:spLocks noGrp="1"/>
          </p:cNvSpPr>
          <p:nvPr>
            <p:ph idx="1"/>
          </p:nvPr>
        </p:nvSpPr>
        <p:spPr>
          <a:xfrm>
            <a:off x="4415687" y="116632"/>
            <a:ext cx="4091410" cy="5935176"/>
          </a:xfrm>
        </p:spPr>
        <p:txBody>
          <a:bodyPr>
            <a:normAutofit fontScale="47500" lnSpcReduction="20000"/>
          </a:bodyPr>
          <a:lstStyle/>
          <a:p>
            <a:endParaRPr lang="da-DK" dirty="0">
              <a:effectLst/>
            </a:endParaRPr>
          </a:p>
          <a:p>
            <a:r>
              <a:rPr lang="da-DK" sz="2100" b="1" dirty="0">
                <a:effectLst/>
              </a:rPr>
              <a:t>Statisk model</a:t>
            </a:r>
            <a:r>
              <a:rPr lang="da-DK" sz="2100" dirty="0">
                <a:effectLst/>
              </a:rPr>
              <a:t>: Porters </a:t>
            </a:r>
            <a:r>
              <a:rPr lang="da-DK" sz="2100" dirty="0" err="1">
                <a:effectLst/>
              </a:rPr>
              <a:t>Five</a:t>
            </a:r>
            <a:r>
              <a:rPr lang="da-DK" sz="2100" dirty="0">
                <a:effectLst/>
              </a:rPr>
              <a:t> Forces bliver ofte beskyldt for at være en statisk model som eksisterer i et miljø som er under konstant udvikling. Michael Porter har selv reageret på denne kritik ved at fastslå at modellen også kan bruges til at analysere hvordan forholdet mellem virksomheden og kunder, konkurrenter, leverandører og substitutter forventes at udvikle sig over tid. På den måde kan man forsøge at forudsige de fremtidige 'Forces'.</a:t>
            </a:r>
          </a:p>
          <a:p>
            <a:r>
              <a:rPr lang="da-DK" sz="2100" b="1" dirty="0">
                <a:effectLst/>
              </a:rPr>
              <a:t>Modellen differentierer ikke kræfternes relevans</a:t>
            </a:r>
            <a:r>
              <a:rPr lang="da-DK" sz="2100" dirty="0">
                <a:effectLst/>
              </a:rPr>
              <a:t>: Herudover vægtes alle 5 faktorer lige meget hvilket ikke er tilfældet for alle virksomheder. Man kan f.eks. argumentere for at aftagerne (kunderne) og konkurrenternes rivalisering er vigtigere end de andre aspekter i modellen.</a:t>
            </a:r>
          </a:p>
          <a:p>
            <a:r>
              <a:rPr lang="da-DK" sz="2100" b="1" dirty="0">
                <a:effectLst/>
              </a:rPr>
              <a:t>Supplement til modellen</a:t>
            </a:r>
            <a:r>
              <a:rPr lang="da-DK" sz="2100" dirty="0">
                <a:effectLst/>
              </a:rPr>
              <a:t>: Derudover ser modellen både leverandører og aftagere som en slags "fjender" man helst skal være stærkere end. Det vil dog i mange tilfælde være en fordel at se sine kunder og leverandører som samarbejdspartnere (i større eller mindre grad) og derved opnå nogle fælles fordele som ikke er mulige hvis man konstant modarbejder hinanden. For at bruge denne vinkel kan man gøre brug af den mindre kendte "</a:t>
            </a:r>
            <a:r>
              <a:rPr lang="da-DK" sz="2100" dirty="0" err="1">
                <a:effectLst/>
              </a:rPr>
              <a:t>Five</a:t>
            </a:r>
            <a:r>
              <a:rPr lang="da-DK" sz="2100" dirty="0">
                <a:effectLst/>
              </a:rPr>
              <a:t> </a:t>
            </a:r>
            <a:r>
              <a:rPr lang="da-DK" sz="2100" dirty="0" err="1">
                <a:effectLst/>
              </a:rPr>
              <a:t>Sources</a:t>
            </a:r>
            <a:r>
              <a:rPr lang="da-DK" sz="2100" dirty="0">
                <a:effectLst/>
              </a:rPr>
              <a:t>" model. </a:t>
            </a:r>
            <a:r>
              <a:rPr lang="da-DK" sz="2100" dirty="0" err="1">
                <a:effectLst/>
              </a:rPr>
              <a:t>Five</a:t>
            </a:r>
            <a:r>
              <a:rPr lang="da-DK" sz="2100" dirty="0">
                <a:effectLst/>
              </a:rPr>
              <a:t> </a:t>
            </a:r>
            <a:r>
              <a:rPr lang="da-DK" sz="2100" dirty="0" err="1">
                <a:effectLst/>
              </a:rPr>
              <a:t>Sources</a:t>
            </a:r>
            <a:r>
              <a:rPr lang="da-DK" sz="2100" dirty="0">
                <a:effectLst/>
              </a:rPr>
              <a:t> henviser til 5 kilder til samarbejde, altså med konkurrenter, aftagere, leverandører, substitutter og i selve branchen.</a:t>
            </a:r>
          </a:p>
          <a:p>
            <a:r>
              <a:rPr lang="da-DK" sz="2100" b="1" dirty="0">
                <a:effectLst/>
              </a:rPr>
              <a:t>Geografisk differentiering</a:t>
            </a:r>
            <a:r>
              <a:rPr lang="da-DK" sz="2100" dirty="0">
                <a:effectLst/>
              </a:rPr>
              <a:t>: Slutteligt må det nævnes, at Portes </a:t>
            </a:r>
            <a:r>
              <a:rPr lang="da-DK" sz="2100" dirty="0" err="1">
                <a:effectLst/>
              </a:rPr>
              <a:t>Five</a:t>
            </a:r>
            <a:r>
              <a:rPr lang="da-DK" sz="2100" dirty="0">
                <a:effectLst/>
              </a:rPr>
              <a:t> Forces ikke tager højde for forskelligheder i lande, kulturer eller evnerne hos virksomhedens medarbejdere og ledelse. F.eks. vil højteknologiske virksomheder formentligt have en større styrke hvis de befinder sig i Danmark eller USA frem for Østeuropa eller dele af Asien på grund af blandt andet forskelle i uddannelsesniveau, infrastruktur osv. </a:t>
            </a:r>
            <a:r>
              <a:rPr lang="da-DK" sz="2100" dirty="0"/>
              <a:t>Kilde: </a:t>
            </a:r>
            <a:r>
              <a:rPr lang="da-DK" sz="2100" dirty="0">
                <a:hlinkClick r:id="rId2"/>
              </a:rPr>
              <a:t>http://betabox.dk/teorierogmodeller/porters-five-forces.html</a:t>
            </a:r>
            <a:endParaRPr lang="da-DK" sz="2100" dirty="0"/>
          </a:p>
          <a:p>
            <a:r>
              <a:rPr lang="da-DK" sz="2100" dirty="0"/>
              <a:t>Trods kritik - modellen er fortsat meget udbredt – lad os se Michael Porters egen udlægning af </a:t>
            </a:r>
            <a:r>
              <a:rPr lang="da-DK" sz="2100" dirty="0" err="1"/>
              <a:t>modellen:</a:t>
            </a:r>
            <a:r>
              <a:rPr lang="da-DK" sz="2100" dirty="0" err="1">
                <a:hlinkClick r:id="rId3"/>
              </a:rPr>
              <a:t>https</a:t>
            </a:r>
            <a:r>
              <a:rPr lang="da-DK" sz="2100" dirty="0">
                <a:hlinkClick r:id="rId3"/>
              </a:rPr>
              <a:t>://www.youtube.com/watch?v=mYF2_FBCvXw</a:t>
            </a:r>
            <a:endParaRPr lang="da-DK" sz="2100" dirty="0"/>
          </a:p>
          <a:p>
            <a:endParaRPr lang="da-DK" dirty="0"/>
          </a:p>
          <a:p>
            <a:endParaRPr lang="da-DK" dirty="0"/>
          </a:p>
        </p:txBody>
      </p:sp>
    </p:spTree>
    <p:extLst>
      <p:ext uri="{BB962C8B-B14F-4D97-AF65-F5344CB8AC3E}">
        <p14:creationId xmlns:p14="http://schemas.microsoft.com/office/powerpoint/2010/main" val="319246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De to næste  </a:t>
            </a:r>
            <a:r>
              <a:rPr lang="da-DK" dirty="0"/>
              <a:t>moduler</a:t>
            </a:r>
          </a:p>
        </p:txBody>
      </p:sp>
      <p:sp>
        <p:nvSpPr>
          <p:cNvPr id="3" name="Pladsholder til indhold 2"/>
          <p:cNvSpPr>
            <a:spLocks noGrp="1"/>
          </p:cNvSpPr>
          <p:nvPr>
            <p:ph idx="1"/>
          </p:nvPr>
        </p:nvSpPr>
        <p:spPr>
          <a:xfrm>
            <a:off x="4211960" y="188640"/>
            <a:ext cx="4464495" cy="6480720"/>
          </a:xfrm>
        </p:spPr>
        <p:txBody>
          <a:bodyPr>
            <a:normAutofit fontScale="77500" lnSpcReduction="20000"/>
          </a:bodyPr>
          <a:lstStyle/>
          <a:p>
            <a:r>
              <a:rPr lang="da-DK" b="1" dirty="0"/>
              <a:t>Gruppeopgave til virksomhedsanalyse og brancheanalyse vha. Porters ”</a:t>
            </a:r>
            <a:r>
              <a:rPr lang="da-DK" b="1" dirty="0" err="1"/>
              <a:t>Five</a:t>
            </a:r>
            <a:r>
              <a:rPr lang="da-DK" b="1" dirty="0"/>
              <a:t> forces” – med fremlæggelse</a:t>
            </a:r>
            <a:endParaRPr lang="da-DK" dirty="0"/>
          </a:p>
          <a:p>
            <a:pPr marL="0" lvl="0" indent="0">
              <a:buNone/>
            </a:pPr>
            <a:r>
              <a:rPr lang="da-DK" dirty="0"/>
              <a:t>1. Udarbejd en overordnet </a:t>
            </a:r>
            <a:r>
              <a:rPr lang="da-DK" b="1" dirty="0"/>
              <a:t>virksomhedsanalyse</a:t>
            </a:r>
            <a:r>
              <a:rPr lang="da-DK" dirty="0"/>
              <a:t>/præsentation af virksomheden, hvor I blandt andet kommer ind på virksomhedens ejerform, målgruppe samt strategi (Porters konkurrencestrategier). Præsentationen skal give jer selv (og os andre) en indsigt i virksomheden. </a:t>
            </a:r>
            <a:r>
              <a:rPr lang="da-DK" dirty="0" err="1"/>
              <a:t>Less</a:t>
            </a:r>
            <a:r>
              <a:rPr lang="da-DK" dirty="0"/>
              <a:t> is more.</a:t>
            </a:r>
          </a:p>
          <a:p>
            <a:pPr marL="0" indent="0">
              <a:buNone/>
            </a:pPr>
            <a:r>
              <a:rPr lang="da-DK" dirty="0"/>
              <a:t> </a:t>
            </a:r>
          </a:p>
          <a:p>
            <a:pPr marL="0" lvl="0" indent="0">
              <a:buNone/>
            </a:pPr>
            <a:r>
              <a:rPr lang="da-DK" dirty="0"/>
              <a:t>2. Definer branchen. Foretag herefter en </a:t>
            </a:r>
            <a:r>
              <a:rPr lang="da-DK" b="1" dirty="0"/>
              <a:t>brancheanalyse</a:t>
            </a:r>
            <a:r>
              <a:rPr lang="da-DK" dirty="0"/>
              <a:t> af den branche virksomheden opererer i ved hjælp af Porters ”</a:t>
            </a:r>
            <a:r>
              <a:rPr lang="da-DK" dirty="0" err="1"/>
              <a:t>five</a:t>
            </a:r>
            <a:r>
              <a:rPr lang="da-DK" dirty="0"/>
              <a:t> forces” model (s.124-134) med henblik på at komme frem til en samlet vurdering af branchen. Hold fokus på de kræfter i branchen, hvor der findes empiri og særligt fokus på boksen ”konkurrenter” og dermed konkurrenceformen i branchen. Arbejdsspørgsmålene kan med fordel anvendes. Hvad er konklusionen? Det er her tyngden i opgaven skal ligge. Brug skemaet på s. 133</a:t>
            </a:r>
          </a:p>
          <a:p>
            <a:endParaRPr lang="da-DK" dirty="0"/>
          </a:p>
          <a:p>
            <a:pPr marL="0" lvl="0" indent="0">
              <a:buNone/>
            </a:pPr>
            <a:r>
              <a:rPr lang="da-DK" dirty="0"/>
              <a:t>3. Afslutningsvis i analysen vurderes virksomhedens </a:t>
            </a:r>
            <a:r>
              <a:rPr lang="da-DK" b="1" dirty="0"/>
              <a:t>vækstmuligheder</a:t>
            </a:r>
            <a:r>
              <a:rPr lang="da-DK" dirty="0"/>
              <a:t> i forhold til </a:t>
            </a:r>
            <a:r>
              <a:rPr lang="da-DK" dirty="0" err="1"/>
              <a:t>Ansoffs</a:t>
            </a:r>
            <a:r>
              <a:rPr lang="da-DK" dirty="0"/>
              <a:t> vækstmatrice / Bostonmodellen (s. 152 og s. 160)</a:t>
            </a:r>
          </a:p>
          <a:p>
            <a:r>
              <a:rPr lang="da-DK" b="1" dirty="0"/>
              <a:t>Produktkravet </a:t>
            </a:r>
            <a:r>
              <a:rPr lang="da-DK" dirty="0"/>
              <a:t>er et oplæg for resten af klassen på max 10 minutter via en </a:t>
            </a:r>
            <a:r>
              <a:rPr lang="da-DK" dirty="0" err="1"/>
              <a:t>powerpoint</a:t>
            </a:r>
            <a:r>
              <a:rPr lang="da-DK" dirty="0"/>
              <a:t>, hvor de vigtigste analyser præsenteres. </a:t>
            </a:r>
          </a:p>
          <a:p>
            <a:r>
              <a:rPr lang="da-DK" dirty="0"/>
              <a:t>Analysen tager udgangspunkt i de udleverede bilag, men I må meget gerne udvide empirien.</a:t>
            </a:r>
          </a:p>
          <a:p>
            <a:endParaRPr lang="da-DK" dirty="0"/>
          </a:p>
        </p:txBody>
      </p:sp>
    </p:spTree>
    <p:extLst>
      <p:ext uri="{BB962C8B-B14F-4D97-AF65-F5344CB8AC3E}">
        <p14:creationId xmlns:p14="http://schemas.microsoft.com/office/powerpoint/2010/main" val="836136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b="1" dirty="0"/>
              <a:t>Grupper</a:t>
            </a:r>
            <a:r>
              <a:rPr lang="da-DK" dirty="0"/>
              <a:t>: </a:t>
            </a:r>
            <a:br>
              <a:rPr lang="da-DK" dirty="0"/>
            </a:br>
            <a:r>
              <a:rPr lang="da-DK" dirty="0"/>
              <a:t>Gruppearbejde i dag og i morgen</a:t>
            </a:r>
            <a:br>
              <a:rPr lang="da-DK" dirty="0"/>
            </a:br>
            <a:r>
              <a:rPr lang="da-DK" dirty="0"/>
              <a:t>Fremlæggelser holdes d. 6/11</a:t>
            </a:r>
          </a:p>
        </p:txBody>
      </p:sp>
      <p:graphicFrame>
        <p:nvGraphicFramePr>
          <p:cNvPr id="11" name="Pladsholder til indhold 10">
            <a:extLst>
              <a:ext uri="{FF2B5EF4-FFF2-40B4-BE49-F238E27FC236}">
                <a16:creationId xmlns:a16="http://schemas.microsoft.com/office/drawing/2014/main" id="{046E8CC5-C90A-0C6D-9452-C0ECF1E8AA5E}"/>
              </a:ext>
            </a:extLst>
          </p:cNvPr>
          <p:cNvGraphicFramePr>
            <a:graphicFrameLocks noGrp="1"/>
          </p:cNvGraphicFramePr>
          <p:nvPr>
            <p:ph idx="1"/>
            <p:extLst>
              <p:ext uri="{D42A27DB-BD31-4B8C-83A1-F6EECF244321}">
                <p14:modId xmlns:p14="http://schemas.microsoft.com/office/powerpoint/2010/main" val="91868878"/>
              </p:ext>
            </p:extLst>
          </p:nvPr>
        </p:nvGraphicFramePr>
        <p:xfrm>
          <a:off x="4067944" y="1052736"/>
          <a:ext cx="4439470" cy="3831125"/>
        </p:xfrm>
        <a:graphic>
          <a:graphicData uri="http://schemas.openxmlformats.org/drawingml/2006/table">
            <a:tbl>
              <a:tblPr>
                <a:tableStyleId>{5C22544A-7EE6-4342-B048-85BDC9FD1C3A}</a:tableStyleId>
              </a:tblPr>
              <a:tblGrid>
                <a:gridCol w="616512">
                  <a:extLst>
                    <a:ext uri="{9D8B030D-6E8A-4147-A177-3AD203B41FA5}">
                      <a16:colId xmlns:a16="http://schemas.microsoft.com/office/drawing/2014/main" val="2662841810"/>
                    </a:ext>
                  </a:extLst>
                </a:gridCol>
                <a:gridCol w="1059854">
                  <a:extLst>
                    <a:ext uri="{9D8B030D-6E8A-4147-A177-3AD203B41FA5}">
                      <a16:colId xmlns:a16="http://schemas.microsoft.com/office/drawing/2014/main" val="1517228880"/>
                    </a:ext>
                  </a:extLst>
                </a:gridCol>
                <a:gridCol w="555882">
                  <a:extLst>
                    <a:ext uri="{9D8B030D-6E8A-4147-A177-3AD203B41FA5}">
                      <a16:colId xmlns:a16="http://schemas.microsoft.com/office/drawing/2014/main" val="3380298969"/>
                    </a:ext>
                  </a:extLst>
                </a:gridCol>
                <a:gridCol w="439176">
                  <a:extLst>
                    <a:ext uri="{9D8B030D-6E8A-4147-A177-3AD203B41FA5}">
                      <a16:colId xmlns:a16="http://schemas.microsoft.com/office/drawing/2014/main" val="2055324614"/>
                    </a:ext>
                  </a:extLst>
                </a:gridCol>
                <a:gridCol w="535022">
                  <a:extLst>
                    <a:ext uri="{9D8B030D-6E8A-4147-A177-3AD203B41FA5}">
                      <a16:colId xmlns:a16="http://schemas.microsoft.com/office/drawing/2014/main" val="3464322415"/>
                    </a:ext>
                  </a:extLst>
                </a:gridCol>
                <a:gridCol w="616512">
                  <a:extLst>
                    <a:ext uri="{9D8B030D-6E8A-4147-A177-3AD203B41FA5}">
                      <a16:colId xmlns:a16="http://schemas.microsoft.com/office/drawing/2014/main" val="3852562544"/>
                    </a:ext>
                  </a:extLst>
                </a:gridCol>
                <a:gridCol w="616512">
                  <a:extLst>
                    <a:ext uri="{9D8B030D-6E8A-4147-A177-3AD203B41FA5}">
                      <a16:colId xmlns:a16="http://schemas.microsoft.com/office/drawing/2014/main" val="990564841"/>
                    </a:ext>
                  </a:extLst>
                </a:gridCol>
              </a:tblGrid>
              <a:tr h="419553">
                <a:tc>
                  <a:txBody>
                    <a:bodyPr/>
                    <a:lstStyle/>
                    <a:p>
                      <a:pPr algn="l" fontAlgn="ctr"/>
                      <a:r>
                        <a:rPr lang="da-DK" sz="800" u="none" strike="noStrike" dirty="0">
                          <a:effectLst/>
                        </a:rPr>
                        <a:t>Gruppe 1</a:t>
                      </a:r>
                      <a:endParaRPr lang="da-DK" sz="800" b="1"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r>
                        <a:rPr lang="da-DK" sz="800" u="none" strike="noStrike">
                          <a:effectLst/>
                        </a:rPr>
                        <a:t>Legetøjsbranchen:</a:t>
                      </a:r>
                      <a:endParaRPr lang="da-DK" sz="800" b="1" i="0" u="none" strike="noStrike">
                        <a:solidFill>
                          <a:srgbClr val="000000"/>
                        </a:solidFill>
                        <a:effectLst/>
                        <a:latin typeface="Calibri" panose="020F0502020204030204" pitchFamily="34" charset="0"/>
                      </a:endParaRPr>
                    </a:p>
                  </a:txBody>
                  <a:tcPr marL="7271" marR="7271" marT="7271" marB="0" anchor="ctr"/>
                </a:tc>
                <a:tc>
                  <a:txBody>
                    <a:bodyPr/>
                    <a:lstStyle/>
                    <a:p>
                      <a:pPr algn="l" fontAlgn="b"/>
                      <a:r>
                        <a:rPr lang="da-DK" sz="1100" b="0" i="0" u="none" strike="noStrike" dirty="0">
                          <a:solidFill>
                            <a:srgbClr val="000000"/>
                          </a:solidFill>
                          <a:effectLst/>
                          <a:latin typeface="Aptos Narrow" panose="020B0004020202020204" pitchFamily="34" charset="0"/>
                        </a:rPr>
                        <a:t>Adam</a:t>
                      </a:r>
                    </a:p>
                  </a:txBody>
                  <a:tcPr marL="9525" marR="9525" marT="9525" marB="0" anchor="b"/>
                </a:tc>
                <a:tc>
                  <a:txBody>
                    <a:bodyPr/>
                    <a:lstStyle/>
                    <a:p>
                      <a:pPr algn="l" fontAlgn="b"/>
                      <a:r>
                        <a:rPr lang="da-DK" sz="1100" b="0" i="0" u="none" strike="noStrike" dirty="0">
                          <a:solidFill>
                            <a:srgbClr val="000000"/>
                          </a:solidFill>
                          <a:effectLst/>
                          <a:latin typeface="Aptos Narrow" panose="020B0004020202020204" pitchFamily="34" charset="0"/>
                        </a:rPr>
                        <a:t>Luka</a:t>
                      </a:r>
                    </a:p>
                  </a:txBody>
                  <a:tcPr marL="9525" marR="9525" marT="9525" marB="0" anchor="b"/>
                </a:tc>
                <a:tc>
                  <a:txBody>
                    <a:bodyPr/>
                    <a:lstStyle/>
                    <a:p>
                      <a:pPr algn="l" fontAlgn="b"/>
                      <a:r>
                        <a:rPr lang="da-DK" sz="1100" b="0" i="0" u="none" strike="noStrike" dirty="0">
                          <a:solidFill>
                            <a:srgbClr val="000000"/>
                          </a:solidFill>
                          <a:effectLst/>
                          <a:latin typeface="Aptos Narrow" panose="020B0004020202020204" pitchFamily="34" charset="0"/>
                        </a:rPr>
                        <a:t>Sylvester</a:t>
                      </a:r>
                    </a:p>
                  </a:txBody>
                  <a:tcPr marL="9525" marR="9525" marT="9525" marB="0" anchor="b"/>
                </a:tc>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extLst>
                  <a:ext uri="{0D108BD9-81ED-4DB2-BD59-A6C34878D82A}">
                    <a16:rowId xmlns:a16="http://schemas.microsoft.com/office/drawing/2014/main" val="3171561215"/>
                  </a:ext>
                </a:extLst>
              </a:tr>
              <a:tr h="251733">
                <a:tc rowSpan="2">
                  <a:txBody>
                    <a:bodyPr/>
                    <a:lstStyle/>
                    <a:p>
                      <a:pPr algn="l" fontAlgn="ctr"/>
                      <a:r>
                        <a:rPr lang="da-DK" sz="800" u="none" strike="noStrike" dirty="0">
                          <a:effectLst/>
                        </a:rPr>
                        <a:t>Gruppe 2</a:t>
                      </a:r>
                      <a:endParaRPr lang="da-DK" sz="800" b="1" i="0" u="none" strike="noStrike" dirty="0">
                        <a:solidFill>
                          <a:srgbClr val="000000"/>
                        </a:solidFill>
                        <a:effectLst/>
                        <a:latin typeface="Calibri" panose="020F0502020204030204" pitchFamily="34" charset="0"/>
                      </a:endParaRPr>
                    </a:p>
                  </a:txBody>
                  <a:tcPr marL="7271" marR="7271" marT="7271" marB="0" anchor="ctr"/>
                </a:tc>
                <a:tc rowSpan="2">
                  <a:txBody>
                    <a:bodyPr/>
                    <a:lstStyle/>
                    <a:p>
                      <a:pPr algn="l" fontAlgn="ctr"/>
                      <a:r>
                        <a:rPr lang="da-DK" sz="800" u="none" strike="noStrike" dirty="0">
                          <a:effectLst/>
                        </a:rPr>
                        <a:t>Legetøjsbranchen:</a:t>
                      </a:r>
                      <a:endParaRPr lang="da-DK" sz="800" b="1"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extLst>
                  <a:ext uri="{0D108BD9-81ED-4DB2-BD59-A6C34878D82A}">
                    <a16:rowId xmlns:a16="http://schemas.microsoft.com/office/drawing/2014/main" val="93176708"/>
                  </a:ext>
                </a:extLst>
              </a:tr>
              <a:tr h="263720">
                <a:tc vMerge="1">
                  <a:txBody>
                    <a:bodyPr/>
                    <a:lstStyle/>
                    <a:p>
                      <a:endParaRPr lang="da-DK"/>
                    </a:p>
                  </a:txBody>
                  <a:tcPr/>
                </a:tc>
                <a:tc vMerge="1">
                  <a:txBody>
                    <a:bodyPr/>
                    <a:lstStyle/>
                    <a:p>
                      <a:endParaRPr lang="da-DK"/>
                    </a:p>
                  </a:txBody>
                  <a:tcPr/>
                </a:tc>
                <a:tc>
                  <a:txBody>
                    <a:bodyPr/>
                    <a:lstStyle/>
                    <a:p>
                      <a:pPr algn="l" fontAlgn="ctr"/>
                      <a:r>
                        <a:rPr lang="da-DK" sz="1000" b="0" i="0" u="none" strike="noStrike" dirty="0">
                          <a:solidFill>
                            <a:srgbClr val="000000"/>
                          </a:solidFill>
                          <a:effectLst/>
                          <a:latin typeface="Aptos Narrow" panose="020B0004020202020204" pitchFamily="34" charset="0"/>
                        </a:rPr>
                        <a:t>Jonas</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Julius</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Otto</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Villads</a:t>
                      </a:r>
                    </a:p>
                  </a:txBody>
                  <a:tcPr marL="9525" marR="9525" marT="9525" marB="0" anchor="ctr"/>
                </a:tc>
                <a:tc>
                  <a:txBody>
                    <a:bodyPr/>
                    <a:lstStyle/>
                    <a:p>
                      <a:pPr algn="l" fontAlgn="b"/>
                      <a:endParaRPr lang="da-DK" sz="900" b="0" i="0" u="none" strike="noStrike" dirty="0">
                        <a:solidFill>
                          <a:srgbClr val="000000"/>
                        </a:solidFill>
                        <a:effectLst/>
                        <a:latin typeface="Calibri" panose="020F0502020204030204" pitchFamily="34" charset="0"/>
                      </a:endParaRPr>
                    </a:p>
                  </a:txBody>
                  <a:tcPr marL="7271" marR="7271" marT="7271" marB="0" anchor="b"/>
                </a:tc>
                <a:extLst>
                  <a:ext uri="{0D108BD9-81ED-4DB2-BD59-A6C34878D82A}">
                    <a16:rowId xmlns:a16="http://schemas.microsoft.com/office/drawing/2014/main" val="518916795"/>
                  </a:ext>
                </a:extLst>
              </a:tr>
              <a:tr h="251733">
                <a:tc rowSpan="2">
                  <a:txBody>
                    <a:bodyPr/>
                    <a:lstStyle/>
                    <a:p>
                      <a:pPr algn="l" fontAlgn="ctr"/>
                      <a:r>
                        <a:rPr lang="da-DK" sz="800" u="none" strike="noStrike" dirty="0">
                          <a:effectLst/>
                        </a:rPr>
                        <a:t>Gruppe 3</a:t>
                      </a:r>
                      <a:endParaRPr lang="da-DK" sz="800" b="1" i="0" u="none" strike="noStrike" dirty="0">
                        <a:solidFill>
                          <a:srgbClr val="000000"/>
                        </a:solidFill>
                        <a:effectLst/>
                        <a:latin typeface="Calibri" panose="020F0502020204030204" pitchFamily="34" charset="0"/>
                      </a:endParaRPr>
                    </a:p>
                  </a:txBody>
                  <a:tcPr marL="7271" marR="7271" marT="7271" marB="0" anchor="ctr"/>
                </a:tc>
                <a:tc rowSpan="2">
                  <a:txBody>
                    <a:bodyPr/>
                    <a:lstStyle/>
                    <a:p>
                      <a:pPr algn="l" fontAlgn="ctr"/>
                      <a:r>
                        <a:rPr lang="da-DK" sz="800" u="none" strike="noStrike" dirty="0">
                          <a:effectLst/>
                        </a:rPr>
                        <a:t>Høreapparatbranchen</a:t>
                      </a:r>
                      <a:endParaRPr lang="da-DK" sz="800" b="1"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extLst>
                  <a:ext uri="{0D108BD9-81ED-4DB2-BD59-A6C34878D82A}">
                    <a16:rowId xmlns:a16="http://schemas.microsoft.com/office/drawing/2014/main" val="103671824"/>
                  </a:ext>
                </a:extLst>
              </a:tr>
              <a:tr h="263720">
                <a:tc vMerge="1">
                  <a:txBody>
                    <a:bodyPr/>
                    <a:lstStyle/>
                    <a:p>
                      <a:endParaRPr lang="da-DK"/>
                    </a:p>
                  </a:txBody>
                  <a:tcPr/>
                </a:tc>
                <a:tc vMerge="1">
                  <a:txBody>
                    <a:bodyPr/>
                    <a:lstStyle/>
                    <a:p>
                      <a:endParaRPr lang="da-DK"/>
                    </a:p>
                  </a:txBody>
                  <a:tcPr/>
                </a:tc>
                <a:tc>
                  <a:txBody>
                    <a:bodyPr/>
                    <a:lstStyle/>
                    <a:p>
                      <a:pPr algn="l" fontAlgn="ctr"/>
                      <a:r>
                        <a:rPr lang="da-DK" sz="1000" b="0" i="0" u="none" strike="noStrike" dirty="0">
                          <a:solidFill>
                            <a:srgbClr val="000000"/>
                          </a:solidFill>
                          <a:effectLst/>
                          <a:latin typeface="Aptos Narrow" panose="020B0004020202020204" pitchFamily="34" charset="0"/>
                        </a:rPr>
                        <a:t>Albert L.</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Marius</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Asger</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Nikolaj</a:t>
                      </a:r>
                    </a:p>
                  </a:txBody>
                  <a:tcPr marL="9525" marR="9525" marT="9525" marB="0" anchor="ctr"/>
                </a:tc>
                <a:tc>
                  <a:txBody>
                    <a:bodyPr/>
                    <a:lstStyle/>
                    <a:p>
                      <a:pPr algn="l" fontAlgn="ctr"/>
                      <a:endParaRPr lang="da-DK" sz="10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693097842"/>
                  </a:ext>
                </a:extLst>
              </a:tr>
              <a:tr h="263720">
                <a:tc>
                  <a:txBody>
                    <a:bodyPr/>
                    <a:lstStyle/>
                    <a:p>
                      <a:pPr algn="l" fontAlgn="ctr"/>
                      <a:r>
                        <a:rPr lang="da-DK" sz="800" b="0" i="0" u="none" strike="noStrike" dirty="0">
                          <a:solidFill>
                            <a:srgbClr val="000000"/>
                          </a:solidFill>
                          <a:effectLst/>
                          <a:latin typeface="Calibri" panose="020F0502020204030204" pitchFamily="34" charset="0"/>
                        </a:rPr>
                        <a:t>Gruppe 4</a:t>
                      </a:r>
                    </a:p>
                  </a:txBody>
                  <a:tcPr marL="7271" marR="7271" marT="7271" marB="0" anchor="ctr"/>
                </a:tc>
                <a:tc>
                  <a:txBody>
                    <a:bodyPr/>
                    <a:lstStyle/>
                    <a:p>
                      <a:pPr algn="l" fontAlgn="ctr"/>
                      <a:r>
                        <a:rPr lang="da-DK" sz="800" b="0" i="0" u="none" strike="noStrike" dirty="0">
                          <a:solidFill>
                            <a:srgbClr val="000000"/>
                          </a:solidFill>
                          <a:effectLst/>
                          <a:latin typeface="Calibri" panose="020F0502020204030204" pitchFamily="34" charset="0"/>
                        </a:rPr>
                        <a:t>Høreapparatbranchen</a:t>
                      </a:r>
                    </a:p>
                  </a:txBody>
                  <a:tcPr marL="7271" marR="7271" marT="7271" marB="0" anchor="ctr"/>
                </a:tc>
                <a:tc>
                  <a:txBody>
                    <a:bodyPr/>
                    <a:lstStyle/>
                    <a:p>
                      <a:pPr algn="l" fontAlgn="ctr"/>
                      <a:r>
                        <a:rPr lang="da-DK" sz="1000" b="0" i="0" u="none" strike="noStrike" dirty="0">
                          <a:solidFill>
                            <a:srgbClr val="000000"/>
                          </a:solidFill>
                          <a:effectLst/>
                          <a:latin typeface="Aptos Narrow" panose="020B0004020202020204" pitchFamily="34" charset="0"/>
                        </a:rPr>
                        <a:t>Fiona</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Hiba</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Ingrid</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Lorin</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Lærke</a:t>
                      </a:r>
                    </a:p>
                  </a:txBody>
                  <a:tcPr marL="9525" marR="9525" marT="9525" marB="0" anchor="ctr"/>
                </a:tc>
                <a:extLst>
                  <a:ext uri="{0D108BD9-81ED-4DB2-BD59-A6C34878D82A}">
                    <a16:rowId xmlns:a16="http://schemas.microsoft.com/office/drawing/2014/main" val="2724371315"/>
                  </a:ext>
                </a:extLst>
              </a:tr>
              <a:tr h="251733">
                <a:tc rowSpan="2">
                  <a:txBody>
                    <a:bodyPr/>
                    <a:lstStyle/>
                    <a:p>
                      <a:pPr algn="l" fontAlgn="ctr"/>
                      <a:r>
                        <a:rPr lang="da-DK" sz="800" u="none" strike="noStrike">
                          <a:effectLst/>
                        </a:rPr>
                        <a:t>Gruppe 5</a:t>
                      </a:r>
                      <a:endParaRPr lang="da-DK" sz="800" b="1" i="0" u="none" strike="noStrike" dirty="0">
                        <a:solidFill>
                          <a:srgbClr val="000000"/>
                        </a:solidFill>
                        <a:effectLst/>
                        <a:latin typeface="Calibri" panose="020F0502020204030204" pitchFamily="34" charset="0"/>
                      </a:endParaRPr>
                    </a:p>
                  </a:txBody>
                  <a:tcPr marL="7271" marR="7271" marT="7271" marB="0" anchor="ctr"/>
                </a:tc>
                <a:tc rowSpan="2">
                  <a:txBody>
                    <a:bodyPr/>
                    <a:lstStyle/>
                    <a:p>
                      <a:pPr algn="l" fontAlgn="ctr"/>
                      <a:r>
                        <a:rPr lang="da-DK" sz="800" u="none" strike="noStrike" dirty="0">
                          <a:effectLst/>
                        </a:rPr>
                        <a:t>Bilbranchen</a:t>
                      </a:r>
                      <a:endParaRPr lang="da-DK" sz="800" b="1"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extLst>
                  <a:ext uri="{0D108BD9-81ED-4DB2-BD59-A6C34878D82A}">
                    <a16:rowId xmlns:a16="http://schemas.microsoft.com/office/drawing/2014/main" val="3652217542"/>
                  </a:ext>
                </a:extLst>
              </a:tr>
              <a:tr h="263720">
                <a:tc vMerge="1">
                  <a:txBody>
                    <a:bodyPr/>
                    <a:lstStyle/>
                    <a:p>
                      <a:endParaRPr lang="da-DK"/>
                    </a:p>
                  </a:txBody>
                  <a:tcPr/>
                </a:tc>
                <a:tc vMerge="1">
                  <a:txBody>
                    <a:bodyPr/>
                    <a:lstStyle/>
                    <a:p>
                      <a:endParaRPr lang="da-DK"/>
                    </a:p>
                  </a:txBody>
                  <a:tcPr/>
                </a:tc>
                <a:tc>
                  <a:txBody>
                    <a:bodyPr/>
                    <a:lstStyle/>
                    <a:p>
                      <a:pPr algn="l" fontAlgn="ctr"/>
                      <a:r>
                        <a:rPr lang="da-DK" sz="1000" b="0" i="0" u="none" strike="noStrike" dirty="0">
                          <a:solidFill>
                            <a:srgbClr val="000000"/>
                          </a:solidFill>
                          <a:effectLst/>
                          <a:latin typeface="Aptos Narrow" panose="020B0004020202020204" pitchFamily="34" charset="0"/>
                        </a:rPr>
                        <a:t>Alexandar</a:t>
                      </a:r>
                    </a:p>
                  </a:txBody>
                  <a:tcPr marL="9525" marR="9525" marT="9525" marB="0" anchor="ctr"/>
                </a:tc>
                <a:tc>
                  <a:txBody>
                    <a:bodyPr/>
                    <a:lstStyle/>
                    <a:p>
                      <a:pPr algn="l" fontAlgn="ctr"/>
                      <a:endParaRPr lang="da-DK" sz="10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Aria</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Isac</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Malte</a:t>
                      </a:r>
                    </a:p>
                  </a:txBody>
                  <a:tcPr marL="9525" marR="9525" marT="9525" marB="0" anchor="ctr"/>
                </a:tc>
                <a:extLst>
                  <a:ext uri="{0D108BD9-81ED-4DB2-BD59-A6C34878D82A}">
                    <a16:rowId xmlns:a16="http://schemas.microsoft.com/office/drawing/2014/main" val="3186624161"/>
                  </a:ext>
                </a:extLst>
              </a:tr>
              <a:tr h="270111">
                <a:tc rowSpan="2">
                  <a:txBody>
                    <a:bodyPr/>
                    <a:lstStyle/>
                    <a:p>
                      <a:pPr algn="l" fontAlgn="ctr"/>
                      <a:r>
                        <a:rPr lang="da-DK" sz="800" u="none" strike="noStrike" dirty="0">
                          <a:effectLst/>
                        </a:rPr>
                        <a:t>Gruppe 6</a:t>
                      </a:r>
                      <a:endParaRPr lang="da-DK" sz="800" b="1" i="0" u="none" strike="noStrike" dirty="0">
                        <a:solidFill>
                          <a:srgbClr val="000000"/>
                        </a:solidFill>
                        <a:effectLst/>
                        <a:latin typeface="Calibri" panose="020F0502020204030204" pitchFamily="34" charset="0"/>
                      </a:endParaRPr>
                    </a:p>
                  </a:txBody>
                  <a:tcPr marL="7271" marR="7271" marT="7271" marB="0" anchor="ctr"/>
                </a:tc>
                <a:tc rowSpan="2">
                  <a:txBody>
                    <a:bodyPr/>
                    <a:lstStyle/>
                    <a:p>
                      <a:pPr algn="l" fontAlgn="ctr"/>
                      <a:r>
                        <a:rPr lang="da-DK" sz="800" u="none" strike="noStrike">
                          <a:effectLst/>
                        </a:rPr>
                        <a:t>Bilbranchen</a:t>
                      </a:r>
                      <a:endParaRPr lang="da-DK" sz="800" b="1"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tc>
                  <a:txBody>
                    <a:bodyPr/>
                    <a:lstStyle/>
                    <a:p>
                      <a:pPr algn="l" fontAlgn="ctr"/>
                      <a:endParaRPr lang="da-DK" sz="800" b="0" i="0" u="none" strike="noStrike" dirty="0">
                        <a:solidFill>
                          <a:srgbClr val="000000"/>
                        </a:solidFill>
                        <a:effectLst/>
                        <a:latin typeface="Calibri" panose="020F0502020204030204" pitchFamily="34" charset="0"/>
                      </a:endParaRPr>
                    </a:p>
                  </a:txBody>
                  <a:tcPr marL="7271" marR="7271" marT="7271" marB="0" anchor="ctr"/>
                </a:tc>
                <a:extLst>
                  <a:ext uri="{0D108BD9-81ED-4DB2-BD59-A6C34878D82A}">
                    <a16:rowId xmlns:a16="http://schemas.microsoft.com/office/drawing/2014/main" val="310499423"/>
                  </a:ext>
                </a:extLst>
              </a:tr>
              <a:tr h="263720">
                <a:tc vMerge="1">
                  <a:txBody>
                    <a:bodyPr/>
                    <a:lstStyle/>
                    <a:p>
                      <a:endParaRPr lang="da-DK"/>
                    </a:p>
                  </a:txBody>
                  <a:tcPr/>
                </a:tc>
                <a:tc vMerge="1">
                  <a:txBody>
                    <a:bodyPr/>
                    <a:lstStyle/>
                    <a:p>
                      <a:endParaRPr lang="da-DK"/>
                    </a:p>
                  </a:txBody>
                  <a:tcPr/>
                </a:tc>
                <a:tc>
                  <a:txBody>
                    <a:bodyPr/>
                    <a:lstStyle/>
                    <a:p>
                      <a:pPr algn="l" fontAlgn="ctr"/>
                      <a:r>
                        <a:rPr lang="da-DK" sz="1000" b="0" i="0" u="none" strike="noStrike" dirty="0">
                          <a:solidFill>
                            <a:srgbClr val="000000"/>
                          </a:solidFill>
                          <a:effectLst/>
                          <a:latin typeface="Aptos Narrow" panose="020B0004020202020204" pitchFamily="34" charset="0"/>
                        </a:rPr>
                        <a:t>Storm</a:t>
                      </a:r>
                    </a:p>
                  </a:txBody>
                  <a:tcPr marL="9525" marR="9525" marT="9525" marB="0" anchor="ctr"/>
                </a:tc>
                <a:tc>
                  <a:txBody>
                    <a:bodyPr/>
                    <a:lstStyle/>
                    <a:p>
                      <a:pPr algn="l" fontAlgn="ctr"/>
                      <a:endParaRPr lang="da-DK" sz="10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Theodor</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Thorsten</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Victor</a:t>
                      </a:r>
                    </a:p>
                  </a:txBody>
                  <a:tcPr marL="9525" marR="9525" marT="9525" marB="0" anchor="ctr"/>
                </a:tc>
                <a:extLst>
                  <a:ext uri="{0D108BD9-81ED-4DB2-BD59-A6C34878D82A}">
                    <a16:rowId xmlns:a16="http://schemas.microsoft.com/office/drawing/2014/main" val="3410445911"/>
                  </a:ext>
                </a:extLst>
              </a:tr>
              <a:tr h="270111">
                <a:tc rowSpan="2">
                  <a:txBody>
                    <a:bodyPr/>
                    <a:lstStyle/>
                    <a:p>
                      <a:pPr algn="l" fontAlgn="ctr"/>
                      <a:r>
                        <a:rPr lang="da-DK" sz="800" u="none" strike="noStrike" dirty="0">
                          <a:effectLst/>
                        </a:rPr>
                        <a:t>Gruppe 7</a:t>
                      </a:r>
                      <a:endParaRPr lang="da-DK" sz="800" b="1" i="0" u="none" strike="noStrike" dirty="0">
                        <a:solidFill>
                          <a:srgbClr val="000000"/>
                        </a:solidFill>
                        <a:effectLst/>
                        <a:latin typeface="Calibri" panose="020F0502020204030204" pitchFamily="34" charset="0"/>
                      </a:endParaRPr>
                    </a:p>
                  </a:txBody>
                  <a:tcPr marL="7271" marR="7271" marT="7271" marB="0" anchor="ctr"/>
                </a:tc>
                <a:tc rowSpan="2">
                  <a:txBody>
                    <a:bodyPr/>
                    <a:lstStyle/>
                    <a:p>
                      <a:pPr algn="l" fontAlgn="ctr"/>
                      <a:r>
                        <a:rPr lang="da-DK" sz="800" u="none" strike="noStrike">
                          <a:effectLst/>
                        </a:rPr>
                        <a:t>Dagligvarebranchen</a:t>
                      </a:r>
                      <a:endParaRPr lang="da-DK" sz="800" b="1"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r>
                        <a:rPr lang="da-DK" sz="1000" b="0" i="0" u="none" strike="noStrike" dirty="0">
                          <a:solidFill>
                            <a:srgbClr val="000000"/>
                          </a:solidFill>
                          <a:effectLst/>
                          <a:latin typeface="Aptos Narrow" panose="020B0004020202020204" pitchFamily="34" charset="0"/>
                        </a:rPr>
                        <a:t>Albert M.</a:t>
                      </a:r>
                    </a:p>
                  </a:txBody>
                  <a:tcPr marL="9525" marR="9525" marT="9525" marB="0" anchor="ctr"/>
                </a:tc>
                <a:tc>
                  <a:txBody>
                    <a:bodyPr/>
                    <a:lstStyle/>
                    <a:p>
                      <a:pPr algn="l" fontAlgn="ctr"/>
                      <a:endParaRPr lang="da-DK" sz="10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Emilia</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Hazel</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Frederik</a:t>
                      </a:r>
                    </a:p>
                  </a:txBody>
                  <a:tcPr marL="9525" marR="9525" marT="9525" marB="0" anchor="ctr"/>
                </a:tc>
                <a:extLst>
                  <a:ext uri="{0D108BD9-81ED-4DB2-BD59-A6C34878D82A}">
                    <a16:rowId xmlns:a16="http://schemas.microsoft.com/office/drawing/2014/main" val="2871181924"/>
                  </a:ext>
                </a:extLst>
              </a:tr>
              <a:tr h="263720">
                <a:tc vMerge="1">
                  <a:txBody>
                    <a:bodyPr/>
                    <a:lstStyle/>
                    <a:p>
                      <a:endParaRPr lang="da-DK"/>
                    </a:p>
                  </a:txBody>
                  <a:tcPr/>
                </a:tc>
                <a:tc vMerge="1">
                  <a:txBody>
                    <a:bodyPr/>
                    <a:lstStyle/>
                    <a:p>
                      <a:endParaRPr lang="da-DK"/>
                    </a:p>
                  </a:txBody>
                  <a:tcPr/>
                </a:tc>
                <a:tc>
                  <a:txBody>
                    <a:bodyPr/>
                    <a:lstStyle/>
                    <a:p>
                      <a:pPr algn="l" fontAlgn="b"/>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endParaRPr lang="da-DK" sz="900" b="0" i="0" u="none" strike="noStrike" dirty="0">
                        <a:solidFill>
                          <a:srgbClr val="000000"/>
                        </a:solidFill>
                        <a:effectLst/>
                        <a:latin typeface="Calibri" panose="020F0502020204030204" pitchFamily="34" charset="0"/>
                      </a:endParaRPr>
                    </a:p>
                  </a:txBody>
                  <a:tcPr marL="7271" marR="7271" marT="7271" marB="0" anchor="b"/>
                </a:tc>
                <a:extLst>
                  <a:ext uri="{0D108BD9-81ED-4DB2-BD59-A6C34878D82A}">
                    <a16:rowId xmlns:a16="http://schemas.microsoft.com/office/drawing/2014/main" val="3541140997"/>
                  </a:ext>
                </a:extLst>
              </a:tr>
              <a:tr h="270111">
                <a:tc rowSpan="2">
                  <a:txBody>
                    <a:bodyPr/>
                    <a:lstStyle/>
                    <a:p>
                      <a:pPr algn="l" fontAlgn="ctr"/>
                      <a:r>
                        <a:rPr lang="da-DK" sz="800" u="none" strike="noStrike" dirty="0">
                          <a:effectLst/>
                        </a:rPr>
                        <a:t>Gruppe 8</a:t>
                      </a:r>
                      <a:endParaRPr lang="da-DK" sz="800" b="1" i="0" u="none" strike="noStrike" dirty="0">
                        <a:solidFill>
                          <a:srgbClr val="000000"/>
                        </a:solidFill>
                        <a:effectLst/>
                        <a:latin typeface="Calibri" panose="020F0502020204030204" pitchFamily="34" charset="0"/>
                      </a:endParaRPr>
                    </a:p>
                  </a:txBody>
                  <a:tcPr marL="7271" marR="7271" marT="7271" marB="0" anchor="ctr"/>
                </a:tc>
                <a:tc rowSpan="2">
                  <a:txBody>
                    <a:bodyPr/>
                    <a:lstStyle/>
                    <a:p>
                      <a:pPr algn="l" fontAlgn="ctr"/>
                      <a:r>
                        <a:rPr lang="da-DK" sz="800" u="none" strike="noStrike">
                          <a:effectLst/>
                        </a:rPr>
                        <a:t>Dagligvarebranchen</a:t>
                      </a:r>
                      <a:endParaRPr lang="da-DK" sz="800" b="1" i="0" u="none" strike="noStrike">
                        <a:solidFill>
                          <a:srgbClr val="000000"/>
                        </a:solidFill>
                        <a:effectLst/>
                        <a:latin typeface="Calibri" panose="020F0502020204030204" pitchFamily="34" charset="0"/>
                      </a:endParaRPr>
                    </a:p>
                  </a:txBody>
                  <a:tcPr marL="7271" marR="7271" marT="7271" marB="0" anchor="ctr"/>
                </a:tc>
                <a:tc>
                  <a:txBody>
                    <a:bodyPr/>
                    <a:lstStyle/>
                    <a:p>
                      <a:pPr algn="l" fontAlgn="ctr"/>
                      <a:r>
                        <a:rPr lang="da-DK" sz="1000" b="0" i="0" u="none" strike="noStrike" dirty="0">
                          <a:solidFill>
                            <a:srgbClr val="000000"/>
                          </a:solidFill>
                          <a:effectLst/>
                          <a:latin typeface="Aptos Narrow" panose="020B0004020202020204" pitchFamily="34" charset="0"/>
                        </a:rPr>
                        <a:t>Simon</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Simone</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Summar</a:t>
                      </a:r>
                    </a:p>
                  </a:txBody>
                  <a:tcPr marL="9525" marR="9525" marT="9525" marB="0" anchor="ctr"/>
                </a:tc>
                <a:tc>
                  <a:txBody>
                    <a:bodyPr/>
                    <a:lstStyle/>
                    <a:p>
                      <a:pPr algn="l" fontAlgn="ctr"/>
                      <a:r>
                        <a:rPr lang="da-DK" sz="1000" b="0" i="0" u="none" strike="noStrike">
                          <a:solidFill>
                            <a:srgbClr val="000000"/>
                          </a:solidFill>
                          <a:effectLst/>
                          <a:latin typeface="Aptos Narrow" panose="020B0004020202020204" pitchFamily="34" charset="0"/>
                        </a:rPr>
                        <a:t>Tasbih</a:t>
                      </a:r>
                    </a:p>
                  </a:txBody>
                  <a:tcPr marL="9525" marR="9525" marT="9525" marB="0" anchor="ctr"/>
                </a:tc>
                <a:tc>
                  <a:txBody>
                    <a:bodyPr/>
                    <a:lstStyle/>
                    <a:p>
                      <a:pPr algn="l" fontAlgn="ctr"/>
                      <a:r>
                        <a:rPr lang="da-DK" sz="1000" b="0" i="0" u="none" strike="noStrike" dirty="0">
                          <a:solidFill>
                            <a:srgbClr val="000000"/>
                          </a:solidFill>
                          <a:effectLst/>
                          <a:latin typeface="Aptos Narrow" panose="020B0004020202020204" pitchFamily="34" charset="0"/>
                        </a:rPr>
                        <a:t>Lara</a:t>
                      </a:r>
                    </a:p>
                  </a:txBody>
                  <a:tcPr marL="9525" marR="9525" marT="9525" marB="0" anchor="ctr"/>
                </a:tc>
                <a:extLst>
                  <a:ext uri="{0D108BD9-81ED-4DB2-BD59-A6C34878D82A}">
                    <a16:rowId xmlns:a16="http://schemas.microsoft.com/office/drawing/2014/main" val="1733330988"/>
                  </a:ext>
                </a:extLst>
              </a:tr>
              <a:tr h="263720">
                <a:tc vMerge="1">
                  <a:txBody>
                    <a:bodyPr/>
                    <a:lstStyle/>
                    <a:p>
                      <a:endParaRPr lang="da-DK"/>
                    </a:p>
                  </a:txBody>
                  <a:tcPr/>
                </a:tc>
                <a:tc vMerge="1">
                  <a:txBody>
                    <a:bodyPr/>
                    <a:lstStyle/>
                    <a:p>
                      <a:endParaRPr lang="da-DK"/>
                    </a:p>
                  </a:txBody>
                  <a:tcPr/>
                </a:tc>
                <a:tc>
                  <a:txBody>
                    <a:bodyPr/>
                    <a:lstStyle/>
                    <a:p>
                      <a:pPr algn="l" fontAlgn="b"/>
                      <a:r>
                        <a:rPr lang="da-DK" sz="900" u="none" strike="noStrike" dirty="0">
                          <a:effectLst/>
                        </a:rPr>
                        <a:t> </a:t>
                      </a:r>
                      <a:endParaRPr lang="da-DK" sz="900" b="0" i="0" u="none" strike="noStrike" dirty="0">
                        <a:solidFill>
                          <a:srgbClr val="000000"/>
                        </a:solidFill>
                        <a:effectLst/>
                        <a:latin typeface="Calibri" panose="020F0502020204030204" pitchFamily="34" charset="0"/>
                      </a:endParaRPr>
                    </a:p>
                  </a:txBody>
                  <a:tcPr marL="7271" marR="7271" marT="7271" marB="0" anchor="b"/>
                </a:tc>
                <a:tc>
                  <a:txBody>
                    <a:bodyPr/>
                    <a:lstStyle/>
                    <a:p>
                      <a:pPr algn="l" fontAlgn="b"/>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r>
                        <a:rPr lang="da-DK" sz="900" u="none" strike="noStrike">
                          <a:effectLst/>
                        </a:rPr>
                        <a:t> </a:t>
                      </a:r>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r>
                        <a:rPr lang="da-DK" sz="900" u="none" strike="noStrike">
                          <a:effectLst/>
                        </a:rPr>
                        <a:t> </a:t>
                      </a:r>
                      <a:endParaRPr lang="da-DK" sz="900" b="0" i="0" u="none" strike="noStrike">
                        <a:solidFill>
                          <a:srgbClr val="000000"/>
                        </a:solidFill>
                        <a:effectLst/>
                        <a:latin typeface="Calibri" panose="020F0502020204030204" pitchFamily="34" charset="0"/>
                      </a:endParaRPr>
                    </a:p>
                  </a:txBody>
                  <a:tcPr marL="7271" marR="7271" marT="7271" marB="0" anchor="b"/>
                </a:tc>
                <a:tc>
                  <a:txBody>
                    <a:bodyPr/>
                    <a:lstStyle/>
                    <a:p>
                      <a:pPr algn="l" fontAlgn="b"/>
                      <a:r>
                        <a:rPr lang="da-DK" sz="900" u="none" strike="noStrike" dirty="0">
                          <a:effectLst/>
                        </a:rPr>
                        <a:t> </a:t>
                      </a:r>
                      <a:endParaRPr lang="da-DK" sz="900" b="0" i="0" u="none" strike="noStrike" dirty="0">
                        <a:solidFill>
                          <a:srgbClr val="000000"/>
                        </a:solidFill>
                        <a:effectLst/>
                        <a:latin typeface="Calibri" panose="020F0502020204030204" pitchFamily="34" charset="0"/>
                      </a:endParaRPr>
                    </a:p>
                  </a:txBody>
                  <a:tcPr marL="7271" marR="7271" marT="7271" marB="0" anchor="b"/>
                </a:tc>
                <a:extLst>
                  <a:ext uri="{0D108BD9-81ED-4DB2-BD59-A6C34878D82A}">
                    <a16:rowId xmlns:a16="http://schemas.microsoft.com/office/drawing/2014/main" val="1703469627"/>
                  </a:ext>
                </a:extLst>
              </a:tr>
            </a:tbl>
          </a:graphicData>
        </a:graphic>
      </p:graphicFrame>
    </p:spTree>
    <p:extLst>
      <p:ext uri="{BB962C8B-B14F-4D97-AF65-F5344CB8AC3E}">
        <p14:creationId xmlns:p14="http://schemas.microsoft.com/office/powerpoint/2010/main" val="816962487"/>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72471616440D4EAC3EA07D11F14A32" ma:contentTypeVersion="8" ma:contentTypeDescription="Create a new document." ma:contentTypeScope="" ma:versionID="1f7107ff904b99f0bf2176032db70437">
  <xsd:schema xmlns:xsd="http://www.w3.org/2001/XMLSchema" xmlns:xs="http://www.w3.org/2001/XMLSchema" xmlns:p="http://schemas.microsoft.com/office/2006/metadata/properties" xmlns:ns3="9c912501-4af9-41ae-adba-165fa9c22141" targetNamespace="http://schemas.microsoft.com/office/2006/metadata/properties" ma:root="true" ma:fieldsID="3938a6abeacd46b2f272168bd8fe1a00" ns3:_="">
    <xsd:import namespace="9c912501-4af9-41ae-adba-165fa9c2214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912501-4af9-41ae-adba-165fa9c221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DA55BA-195D-4FB4-9B6C-B2D367DDA1C6}">
  <ds:schemaRefs>
    <ds:schemaRef ds:uri="http://schemas.microsoft.com/sharepoint/v3/contenttype/forms"/>
  </ds:schemaRefs>
</ds:datastoreItem>
</file>

<file path=customXml/itemProps2.xml><?xml version="1.0" encoding="utf-8"?>
<ds:datastoreItem xmlns:ds="http://schemas.openxmlformats.org/officeDocument/2006/customXml" ds:itemID="{2B51CB20-5524-4951-B022-9E2690145AE0}">
  <ds:schemaRefs>
    <ds:schemaRef ds:uri="http://purl.org/dc/elements/1.1/"/>
    <ds:schemaRef ds:uri="http://purl.org/dc/terms/"/>
    <ds:schemaRef ds:uri="http://purl.org/dc/dcmitype/"/>
    <ds:schemaRef ds:uri="http://schemas.openxmlformats.org/package/2006/metadata/core-properties"/>
    <ds:schemaRef ds:uri="9c912501-4af9-41ae-adba-165fa9c22141"/>
    <ds:schemaRef ds:uri="http://schemas.microsoft.com/office/infopath/2007/PartnerControls"/>
    <ds:schemaRef ds:uri="http://www.w3.org/XML/1998/namespace"/>
    <ds:schemaRef ds:uri="http://schemas.microsoft.com/office/2006/documentManagement/types"/>
    <ds:schemaRef ds:uri="http://schemas.microsoft.com/office/2006/metadata/properties"/>
  </ds:schemaRefs>
</ds:datastoreItem>
</file>

<file path=customXml/itemProps3.xml><?xml version="1.0" encoding="utf-8"?>
<ds:datastoreItem xmlns:ds="http://schemas.openxmlformats.org/officeDocument/2006/customXml" ds:itemID="{28EF16E0-4469-4233-A07A-990A0D7234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912501-4af9-41ae-adba-165fa9c221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{103F9D26-C98A-D847-992C-A8E70D84AA3C}tf16401369</Template>
  <TotalTime>5965</TotalTime>
  <Words>1442</Words>
  <Application>Microsoft Office PowerPoint</Application>
  <PresentationFormat>Skærmshow (4:3)</PresentationFormat>
  <Paragraphs>148</Paragraphs>
  <Slides>12</Slides>
  <Notes>0</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12</vt:i4>
      </vt:variant>
    </vt:vector>
  </HeadingPairs>
  <TitlesOfParts>
    <vt:vector size="23" baseType="lpstr">
      <vt:lpstr>Aptos Narrow</vt:lpstr>
      <vt:lpstr>Arial</vt:lpstr>
      <vt:lpstr>Calibri</vt:lpstr>
      <vt:lpstr>Calibri Light</vt:lpstr>
      <vt:lpstr>Noto Sans</vt:lpstr>
      <vt:lpstr>Rockwell</vt:lpstr>
      <vt:lpstr>var(--font-content)</vt:lpstr>
      <vt:lpstr>var(--font-title)</vt:lpstr>
      <vt:lpstr>Volkhov</vt:lpstr>
      <vt:lpstr>Wingdings</vt:lpstr>
      <vt:lpstr>Atlas</vt:lpstr>
      <vt:lpstr>Konkurrencefor-hold og  brancheforhold</vt:lpstr>
      <vt:lpstr>PowerPoint-præsentation</vt:lpstr>
      <vt:lpstr>Porters Five forces</vt:lpstr>
      <vt:lpstr>Konkurrenter</vt:lpstr>
      <vt:lpstr>Kunder</vt:lpstr>
      <vt:lpstr>Indtrængere</vt:lpstr>
      <vt:lpstr>Leverandører</vt:lpstr>
      <vt:lpstr>Substituerende produkter</vt:lpstr>
      <vt:lpstr>PowerPoint-præsentation</vt:lpstr>
      <vt:lpstr> Kritik/opmærksom-hedspunkter af Porters Five Forces </vt:lpstr>
      <vt:lpstr>De to næste  moduler</vt:lpstr>
      <vt:lpstr>Grupper:  Gruppearbejde i dag og i morgen Fremlæggelser holdes d. 6/11</vt:lpstr>
    </vt:vector>
  </TitlesOfParts>
  <Company>IT-Center Fyn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Porters Five forces</dc:title>
  <dc:creator>frgem</dc:creator>
  <cp:lastModifiedBy>Emil Kousgaard</cp:lastModifiedBy>
  <cp:revision>27</cp:revision>
  <dcterms:created xsi:type="dcterms:W3CDTF">2014-10-10T08:49:13Z</dcterms:created>
  <dcterms:modified xsi:type="dcterms:W3CDTF">2024-10-29T09:17:18Z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0x0101002572471616440D4EAC3EA07D11F14A32</vt:lpwstr>
  </property>
</Properties>
</file>