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  <p:sldId id="268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C4C1A1-FC16-99B5-8FAA-9EE344C79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61C622B-36C0-3DEB-2FB3-5BBCA4183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61163A-E386-AF5D-5846-21B254A89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1C82AE-0A9C-113B-437E-8E398F2EC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96269F-F2A5-A704-1890-ED9856894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018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057F96-EE75-564F-E499-96FC0ACB8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C955C48-9C05-8D65-87AD-1642F46D0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DE4ABD2-D5FE-4E3E-2AA7-3CC00474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B498332-9F91-C842-5ADE-3C78ABBBE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5D1BC0-D804-DE3D-D78F-0FA31B04F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3317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6591F57-E372-9E4F-22C2-FEA142BE5A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0663442-4593-3416-B5C7-012B2BBD5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46C828-CB19-0624-DE62-50308333F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8DE23F-D410-86C1-1E3C-5AAB83FBA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39178C-6943-0482-DA07-EFDA1B18B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620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A135B2-C418-D32E-C19D-0D26478B9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16D69D-65B9-4AD5-D572-0248E6BFB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0C2CBAB-3FB4-9C6B-CA8F-7E4D4CF75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886AA2-F299-146C-D424-AEB6CCA25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6BEEC8A-CDEF-B1D6-6707-D7E17D20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260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1AF13A-384D-D096-09D5-E8BE2184F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B782733-A373-A69F-82B6-CB4380E85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E9E63E-CF55-9667-C576-7C5CF499B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2A02082-39F2-66DB-DB22-AA1FF2898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D7982D-7719-79B6-0BD2-F6835E1A8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006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DB6808-DA0C-C0F4-F9E7-B26309441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8C76E5-8534-3270-5070-3CCFA5C709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9B5BA60-5FE8-9649-5C44-E69070F2A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F787248-933F-3750-319B-D2CC0AADB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2ABFC96-BEC1-0693-EAAC-F9217F0CF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26B294E-755F-9BB3-409B-67C186464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834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FCEC93-3BEA-F987-0C94-01B13A069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0082B80-8A70-2ECA-0282-D9E0A207D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BAD00D8-393C-68F5-3526-F0CFC2892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5DAFB0A-B8D8-8132-C3F3-3BF725199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CC887CD-76C7-F0DB-AA46-B3E9E2AFB3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12A1FA7-F5A4-5094-2EE6-FE79BA3F1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CC7558D-DF18-64E2-2E56-2DDCB9430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6FAF6EF-EC6E-E9FF-490F-A34A5C0F5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604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2E9174-84B9-E4CD-6938-D3E0826D7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AFEC5AD-43FB-3BA5-099E-945FEDFDF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E68DB3A-1A39-E3D3-90B2-9A84E9588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F5A7978-BB36-C380-DE32-23A38E9DE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4255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C4BCE49-5A64-214C-363C-39F16483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34ED0C9-D78A-07BB-BFA5-DE73585DF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9EC99E5-4356-D5C8-87C2-3F6B28F68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384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5D0552-75AA-EB01-A2E2-4962AD610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6674FE-C7BE-7DD2-D3A0-CD41B7681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DB807F7-90FE-E4CB-C5C0-5FA65AE81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FE29BF8-AF81-B686-F118-083ADCA8C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267ECD5-51DC-D5AB-EC1F-08BF76055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6CEB258-2868-7728-4EFD-07A0C9490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519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58C26-D29F-A749-3BB3-738BBEEE9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0A5E832-F4A6-DC7F-DDB1-595D4B81A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790D519-F4A7-3C5B-8A83-69551ED82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D3A11D6-BC30-22CC-035A-D8EA540C2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3F76E8E-F2B3-3F55-8EF5-1F82DF3A5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5BD475F-1D14-D12D-A567-7257A2761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6391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B63BB39-33C0-17EA-D4BF-D33857D57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8461431-F87E-F4A8-EE07-5FCAFB032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D8E2E7F-3A7B-4E66-D997-A08FACDB4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801FF8-DBCB-4D32-AFEC-EDE0D6C10351}" type="datetimeFigureOut">
              <a:rPr lang="da-DK" smtClean="0"/>
              <a:t>05-11-2024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50BA68-DD77-AF48-E42D-63FB60BF96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3BCCCCF-AE7E-413E-4234-516555E58C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5BEF35-C63C-4937-8B87-88662406455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88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A93B72-78E5-C86F-2191-218E231AA6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Insulin, diabetes og hormonel regulering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3F160D6-E889-23EE-A90C-B6CD47A6EB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5467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F65C10-7FF6-6933-6DBA-5F70CB5CC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Hæmning og øgning af insulinudskillelsen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1C0132-5EF9-179D-1C44-9F1869BE8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Adrenalin og noradrenalin kan binde sig til to receptorer på betacellerne, og dette kan betyde en af to ting: </a:t>
            </a:r>
          </a:p>
          <a:p>
            <a:r>
              <a:rPr lang="da-DK" dirty="0"/>
              <a:t>Hæmning af insulinudskillelsen: </a:t>
            </a:r>
          </a:p>
          <a:p>
            <a:pPr lvl="1"/>
            <a:r>
              <a:rPr lang="da-DK" dirty="0"/>
              <a:t>Når stofferne binder sig til alfa-receptoren. </a:t>
            </a:r>
          </a:p>
          <a:p>
            <a:pPr lvl="1"/>
            <a:r>
              <a:rPr lang="da-DK" dirty="0"/>
              <a:t>Alfa-receptorerne er den stærkeste  = insulinudskillelse sker ikke i så høj grad. </a:t>
            </a:r>
          </a:p>
          <a:p>
            <a:r>
              <a:rPr lang="da-DK" dirty="0"/>
              <a:t>Øgning af insulinudskillelsen: </a:t>
            </a:r>
          </a:p>
          <a:p>
            <a:pPr lvl="1"/>
            <a:r>
              <a:rPr lang="da-DK" dirty="0"/>
              <a:t>Når stofferne binder sig til beta-receptorerne. </a:t>
            </a:r>
          </a:p>
        </p:txBody>
      </p:sp>
    </p:spTree>
    <p:extLst>
      <p:ext uri="{BB962C8B-B14F-4D97-AF65-F5344CB8AC3E}">
        <p14:creationId xmlns:p14="http://schemas.microsoft.com/office/powerpoint/2010/main" val="389096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A4313260-F8A8-D89B-8216-EC783921D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5" y="523875"/>
            <a:ext cx="4286250" cy="581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485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1F065A-DAA1-EBB1-A3DD-525D85D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Insulin og cellerne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24130E-4B84-4403-BEA4-4C26CD244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Hjerte- og skeletmuskulatur samt fedtceller er alle </a:t>
            </a:r>
            <a:r>
              <a:rPr lang="da-DK" dirty="0" err="1"/>
              <a:t>afængige</a:t>
            </a:r>
            <a:r>
              <a:rPr lang="da-DK" dirty="0"/>
              <a:t> af GLUT4-transportere. </a:t>
            </a:r>
          </a:p>
          <a:p>
            <a:r>
              <a:rPr lang="da-DK" dirty="0"/>
              <a:t>Disse 3 celletyper består af ca. 2/3 af alle celler i menneskekroppen.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5900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74C4C-7462-A905-0A62-6AA2BDF2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Forsøget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5CF111B-CD36-52D9-473F-5D5C118C4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Åben jeres rapportvejledning fra i fredags. </a:t>
            </a:r>
          </a:p>
          <a:p>
            <a:r>
              <a:rPr lang="da-DK" dirty="0"/>
              <a:t>Vi skal lave et glykæmisk indeks via et </a:t>
            </a:r>
            <a:r>
              <a:rPr lang="da-DK" dirty="0" err="1"/>
              <a:t>excelark</a:t>
            </a:r>
            <a:r>
              <a:rPr lang="da-DK" dirty="0"/>
              <a:t>, hvor I hver især skal have lavet en grafisk afbildning af vores resultater. </a:t>
            </a:r>
          </a:p>
          <a:p>
            <a:r>
              <a:rPr lang="da-DK" dirty="0"/>
              <a:t>Vi arbejder derefter videre, hvor I får resten af modulet til besvarelse af så meget i kan nå af rapporten. Resten skal I </a:t>
            </a:r>
            <a:r>
              <a:rPr lang="da-DK"/>
              <a:t>laves derhjemme.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1724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082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DF735F-3D57-FC18-D886-553CAEA41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F054BA-EABB-154E-53A6-6250EF555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snakker om lektien </a:t>
            </a:r>
          </a:p>
          <a:p>
            <a:r>
              <a:rPr lang="da-DK" dirty="0"/>
              <a:t>Tavlegennemgang af blodsukkerregulering </a:t>
            </a:r>
          </a:p>
          <a:p>
            <a:r>
              <a:rPr lang="da-DK" dirty="0"/>
              <a:t>Opgave med diabetes – 5.a om blodsukker, glukagon og insulin</a:t>
            </a:r>
          </a:p>
          <a:p>
            <a:r>
              <a:rPr lang="da-DK" dirty="0"/>
              <a:t>Opsamling </a:t>
            </a:r>
          </a:p>
          <a:p>
            <a:r>
              <a:rPr lang="da-DK" dirty="0"/>
              <a:t>Opsamling på forsøget fra sidste gang –  vi skal lave en graf (fælles) og så snakker vi om, hvad rapporten skal indeholde. </a:t>
            </a:r>
          </a:p>
          <a:p>
            <a:r>
              <a:rPr lang="da-DK" dirty="0"/>
              <a:t>Hvis det kan nås – Type 1 og 2 diabetes – ellers næste gang (+ samfundsmæssige udfordringer)</a:t>
            </a:r>
          </a:p>
        </p:txBody>
      </p:sp>
    </p:spTree>
    <p:extLst>
      <p:ext uri="{BB962C8B-B14F-4D97-AF65-F5344CB8AC3E}">
        <p14:creationId xmlns:p14="http://schemas.microsoft.com/office/powerpoint/2010/main" val="488603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81F665-E5D6-0FEF-2691-CE5113C48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Lektien: Snak sammen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A65CB3-A10F-E2CE-0117-9BA77B1EF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var de vigtigste punkter fra dagens lektie? </a:t>
            </a:r>
          </a:p>
        </p:txBody>
      </p:sp>
    </p:spTree>
    <p:extLst>
      <p:ext uri="{BB962C8B-B14F-4D97-AF65-F5344CB8AC3E}">
        <p14:creationId xmlns:p14="http://schemas.microsoft.com/office/powerpoint/2010/main" val="201018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178051-FF80-83D9-5ED7-3C4A2E668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Blodsukkerregulering og insulinudskillelse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9B8A13-E450-01D2-AB81-2A923616E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Om glukose kan komme ind i kroppen eller ej afhænger af hvilken GLUT-transporter cellen har. </a:t>
            </a:r>
          </a:p>
          <a:p>
            <a:r>
              <a:rPr lang="da-DK" dirty="0"/>
              <a:t>Der findes 12 GLUT-transportere, og det er GLUT 4-transporteren, som er afhængig af insulin. </a:t>
            </a:r>
          </a:p>
          <a:p>
            <a:r>
              <a:rPr lang="da-DK" dirty="0"/>
              <a:t>Altså betyder det, at når cellen har en GLUT 4-transporter, så skal der være insulin til stede for at cellen kan optage glukose.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2152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063DB2-19E2-9A5D-D52B-1A5CE94EA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Blodsukker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E4FD99-4F6B-8521-F5D3-5A89F2444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Hos et raskt menneske, så vil blodsukkeret som regel ligge på mellem 4-5 mmol/L efter man har fastet ca. en nats tid. </a:t>
            </a:r>
          </a:p>
          <a:p>
            <a:r>
              <a:rPr lang="da-DK" dirty="0"/>
              <a:t>Det vil herefter stige efter et måltid. </a:t>
            </a:r>
          </a:p>
          <a:p>
            <a:r>
              <a:rPr lang="da-DK" dirty="0"/>
              <a:t>Hypoglykæmi: for lavt blodsukker. Det er insulinen, som regulerer således man undgår hypoglykæmi. </a:t>
            </a:r>
          </a:p>
          <a:p>
            <a:pPr lvl="1"/>
            <a:r>
              <a:rPr lang="da-DK" dirty="0"/>
              <a:t>Dermed er det hovedsageligt fødeindtag eller faste, som har den største indflydelse på ændringer i blodsukkeret hos raske individer.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06287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B47D822-558E-E271-4BC4-1C42C7E77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685" y="376525"/>
            <a:ext cx="6556629" cy="61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611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ECFA74-F7FF-B35A-3359-5E937D182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Frigivelse af insulin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6FC950-2B8C-47AF-52B9-D68D25211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Sker når et glukosemolekyle via GLUT 2-transporter, som transporteres ind i cellen. </a:t>
            </a:r>
          </a:p>
          <a:p>
            <a:r>
              <a:rPr lang="da-DK" dirty="0"/>
              <a:t>Når glukose kommer ind i en betacelle, så vil man få øget sin glukosemetabolisme, og dermed en øget mængde af frit ATP. </a:t>
            </a:r>
          </a:p>
          <a:p>
            <a:pPr lvl="1"/>
            <a:r>
              <a:rPr lang="da-DK" dirty="0"/>
              <a:t>Denne øget mængde ATP vil skabe en depolarisering, som i sidste ende øger mængden af calcium, som medfører, at der frigives insulin i sidste ende. </a:t>
            </a:r>
          </a:p>
          <a:p>
            <a:pPr lvl="1"/>
            <a:r>
              <a:rPr lang="da-DK" dirty="0"/>
              <a:t>Så når plasmaglukosen stiger, så vil insulinindholdet stige. </a:t>
            </a:r>
          </a:p>
        </p:txBody>
      </p:sp>
    </p:spTree>
    <p:extLst>
      <p:ext uri="{BB962C8B-B14F-4D97-AF65-F5344CB8AC3E}">
        <p14:creationId xmlns:p14="http://schemas.microsoft.com/office/powerpoint/2010/main" val="1301212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B1D098-9A39-2527-C4E8-203D19C4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Insulin og glukagon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1EE532-BA56-76C6-7979-D218AD139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Insulin: fremmer de anabolske processer i muskler, lever og fedtvæv ved at stimulere glykogen-, protein- og fedtsyresyntese. </a:t>
            </a:r>
          </a:p>
          <a:p>
            <a:pPr lvl="1"/>
            <a:r>
              <a:rPr lang="da-DK" dirty="0"/>
              <a:t>Insulin sørger desuden for, at glukose kan transporteres over cellemembranen via GLUT-transportere =&gt; ernære cellerne og sænke blodsukkeret. </a:t>
            </a:r>
          </a:p>
          <a:p>
            <a:r>
              <a:rPr lang="da-DK" dirty="0"/>
              <a:t>Glukagon: virker modsatrettet ved at igangsætte </a:t>
            </a:r>
            <a:r>
              <a:rPr lang="da-DK" dirty="0" err="1"/>
              <a:t>glykogenolyse</a:t>
            </a:r>
            <a:r>
              <a:rPr lang="da-DK" dirty="0"/>
              <a:t> (nedbrydningen af </a:t>
            </a:r>
            <a:r>
              <a:rPr lang="da-DK" dirty="0" err="1"/>
              <a:t>lykogen</a:t>
            </a:r>
            <a:r>
              <a:rPr lang="da-DK" dirty="0"/>
              <a:t> til glukose), og dette øger blodsukkeret. </a:t>
            </a:r>
          </a:p>
          <a:p>
            <a:pPr lvl="1"/>
            <a:r>
              <a:rPr lang="da-DK" dirty="0"/>
              <a:t>Glukagon stimulerer </a:t>
            </a:r>
            <a:r>
              <a:rPr lang="da-DK" dirty="0" err="1"/>
              <a:t>glukoneogenesen</a:t>
            </a:r>
            <a:r>
              <a:rPr lang="da-DK" dirty="0"/>
              <a:t> (nydannelse af glukose) og </a:t>
            </a:r>
            <a:r>
              <a:rPr lang="da-DK" dirty="0" err="1"/>
              <a:t>lipolyse</a:t>
            </a:r>
            <a:r>
              <a:rPr lang="da-DK" dirty="0"/>
              <a:t> = mere tilgængelig energi. </a:t>
            </a:r>
          </a:p>
          <a:p>
            <a:r>
              <a:rPr lang="da-DK" dirty="0"/>
              <a:t>Blodsukkeret stiger = insulin frigives</a:t>
            </a:r>
          </a:p>
          <a:p>
            <a:r>
              <a:rPr lang="da-DK" dirty="0"/>
              <a:t>Blodsukkeret falder = glukagon frigives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1497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4C90A7A3-17F2-0091-428C-9472B5098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5" y="471488"/>
            <a:ext cx="4286250" cy="591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708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541</Words>
  <Application>Microsoft Office PowerPoint</Application>
  <PresentationFormat>Widescreen</PresentationFormat>
  <Paragraphs>45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Office-tema</vt:lpstr>
      <vt:lpstr>Insulin, diabetes og hormonel regulering</vt:lpstr>
      <vt:lpstr>Dagens plan</vt:lpstr>
      <vt:lpstr>Lektien: Snak sammen</vt:lpstr>
      <vt:lpstr>Blodsukkerregulering og insulinudskillelse</vt:lpstr>
      <vt:lpstr>Blodsukker</vt:lpstr>
      <vt:lpstr>PowerPoint-præsentation</vt:lpstr>
      <vt:lpstr>Frigivelse af insulin</vt:lpstr>
      <vt:lpstr>Insulin og glukagon</vt:lpstr>
      <vt:lpstr>PowerPoint-præsentation</vt:lpstr>
      <vt:lpstr>Hæmning og øgning af insulinudskillelsen </vt:lpstr>
      <vt:lpstr>PowerPoint-præsentation</vt:lpstr>
      <vt:lpstr>Insulin og cellerne </vt:lpstr>
      <vt:lpstr>Forsøget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Taia Varberg</dc:creator>
  <cp:lastModifiedBy>Taia Varberg</cp:lastModifiedBy>
  <cp:revision>1</cp:revision>
  <dcterms:created xsi:type="dcterms:W3CDTF">2024-11-05T19:37:21Z</dcterms:created>
  <dcterms:modified xsi:type="dcterms:W3CDTF">2024-11-05T20:06:35Z</dcterms:modified>
</cp:coreProperties>
</file>