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5" r:id="rId9"/>
  </p:sldIdLst>
  <p:sldSz cx="9906000" cy="6858000" type="A4"/>
  <p:notesSz cx="9144000" cy="6858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71" autoAdjust="0"/>
  </p:normalViewPr>
  <p:slideViewPr>
    <p:cSldViewPr>
      <p:cViewPr varScale="1">
        <p:scale>
          <a:sx n="106" d="100"/>
          <a:sy n="106" d="100"/>
        </p:scale>
        <p:origin x="-876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-2160" y="-378"/>
      </p:cViewPr>
      <p:guideLst>
        <p:guide orient="horz" pos="2160"/>
        <p:guide pos="28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0CC0B-F42B-4DFE-88CD-C5D258BF3582}" type="datetimeFigureOut">
              <a:rPr lang="da-DK" smtClean="0"/>
              <a:t>22-01-2013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60F6A-998B-4179-AAE0-05283242D2F6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440DE-02A4-4652-B7B5-F002D032A11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316138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100" baseline="30000" dirty="0" err="1"/>
              <a:t>Spicy</a:t>
            </a:r>
            <a:r>
              <a:rPr lang="da-DK" sz="1100" baseline="30000" dirty="0"/>
              <a:t> Market i Mombasa. Krydderier og almindelige nydelsesmidler som kaffe, the og kakao kan opfattes som droger, selvom virkningen er beskeden. Alle dele af planter kan optræde i denne sammenhæng. På billedet ses nogle eksempler: chili i midten til venstre er knuste frøkapsler, den gule gurkemeje er knuste rødder fra en ingefærlignende plante, og kanelen forrest til højre er knust bark. 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214357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/>
              <a:t>Reaktionsskemaet viser at basen </a:t>
            </a:r>
            <a:r>
              <a:rPr lang="da-DK" sz="1600" baseline="30000" dirty="0" err="1"/>
              <a:t>methylamin</a:t>
            </a:r>
            <a:r>
              <a:rPr lang="da-DK" sz="1600" baseline="30000" dirty="0"/>
              <a:t> kan reagere med </a:t>
            </a:r>
            <a:r>
              <a:rPr lang="da-DK" sz="1600" baseline="30000" dirty="0" err="1"/>
              <a:t>oxonium</a:t>
            </a:r>
            <a:r>
              <a:rPr lang="da-DK" sz="1600" baseline="30000" dirty="0"/>
              <a:t> og danne </a:t>
            </a:r>
            <a:r>
              <a:rPr lang="da-DK" sz="1600" baseline="30000" dirty="0" err="1"/>
              <a:t>methylammonium</a:t>
            </a:r>
            <a:r>
              <a:rPr lang="da-DK" sz="1600" baseline="30000" dirty="0"/>
              <a:t> samt vand - og omvendt. De særlige egenskaber ved baseformen og syreformen er beskrevet under formlerne.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361055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/>
              <a:t>Formlen for ammoniak og strukturformler for 3 primære </a:t>
            </a:r>
            <a:r>
              <a:rPr lang="da-DK" sz="1600" baseline="30000" dirty="0" err="1"/>
              <a:t>aminer</a:t>
            </a:r>
            <a:endParaRPr lang="da-DK" sz="1600" baseline="30000" dirty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4200114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 smtClean="0"/>
              <a:t>Strukturformler for 3 sekundære </a:t>
            </a:r>
            <a:r>
              <a:rPr lang="da-DK" sz="1600" baseline="30000" dirty="0" err="1" smtClean="0"/>
              <a:t>aminer</a:t>
            </a:r>
            <a:r>
              <a:rPr lang="da-DK" sz="1600" baseline="30000" dirty="0" smtClean="0"/>
              <a:t> (øverste ramme) og 3 tertiære </a:t>
            </a:r>
            <a:r>
              <a:rPr lang="da-DK" sz="1600" baseline="30000" dirty="0" err="1" smtClean="0"/>
              <a:t>aminer</a:t>
            </a:r>
            <a:r>
              <a:rPr lang="da-DK" sz="1600" baseline="30000" dirty="0" smtClean="0"/>
              <a:t> (nederste ramme).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554270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/>
              <a:t>Strukturformler for to kvarternære </a:t>
            </a:r>
            <a:r>
              <a:rPr lang="da-DK" sz="1600" baseline="30000" dirty="0" err="1"/>
              <a:t>aminer</a:t>
            </a:r>
            <a:endParaRPr lang="da-DK" sz="1600" baseline="30000" dirty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2921818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/>
              <a:t>Fisk afgiver en karakteristisk lugt som skyldes simple </a:t>
            </a:r>
            <a:r>
              <a:rPr lang="da-DK" sz="1600" baseline="30000" dirty="0" err="1"/>
              <a:t>aminer</a:t>
            </a:r>
            <a:r>
              <a:rPr lang="da-DK" sz="1600" baseline="30000" dirty="0"/>
              <a:t>. Frie, simple </a:t>
            </a:r>
            <a:r>
              <a:rPr lang="da-DK" sz="1600" baseline="30000" dirty="0" err="1"/>
              <a:t>aminer</a:t>
            </a:r>
            <a:r>
              <a:rPr lang="da-DK" sz="1600" baseline="30000" dirty="0"/>
              <a:t> er ellers ikke almindelige i fødevarer eller andre dagligvarer. </a:t>
            </a:r>
          </a:p>
          <a:p>
            <a:r>
              <a:rPr lang="da-DK" sz="1600" baseline="30000" dirty="0"/>
              <a:t>Mange lægemidler er derimod </a:t>
            </a:r>
            <a:r>
              <a:rPr lang="da-DK" sz="1600" baseline="30000" dirty="0" err="1"/>
              <a:t>aminer</a:t>
            </a:r>
            <a:r>
              <a:rPr lang="da-DK" sz="1600" baseline="30000" dirty="0"/>
              <a:t>. Det gælder fx mange antihistaminer som bruges mod ”høfeber” og andre former for allergi. </a:t>
            </a:r>
          </a:p>
          <a:p>
            <a:r>
              <a:rPr lang="da-DK" sz="1600" baseline="30000" dirty="0"/>
              <a:t>En del af de centrale stoffer i nervernes indbyrdes påvirkning er også </a:t>
            </a:r>
            <a:r>
              <a:rPr lang="da-DK" sz="1600" baseline="30000" dirty="0" err="1"/>
              <a:t>aminer</a:t>
            </a:r>
            <a:r>
              <a:rPr lang="da-DK" sz="1600" baseline="30000" dirty="0"/>
              <a:t>. Det gælder fx </a:t>
            </a:r>
            <a:r>
              <a:rPr lang="da-DK" sz="1600" baseline="30000" dirty="0" err="1"/>
              <a:t>dopamin</a:t>
            </a:r>
            <a:r>
              <a:rPr lang="da-DK" sz="1600" baseline="30000" dirty="0"/>
              <a:t> der spiller en afgørende rolle for fornemmelse af behovstilfredsstillelse</a:t>
            </a:r>
            <a:r>
              <a:rPr lang="da-DK" sz="1600" baseline="30000" dirty="0" smtClean="0"/>
              <a:t>.</a:t>
            </a:r>
          </a:p>
          <a:p>
            <a:endParaRPr lang="da-DK" sz="1600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3970019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baseline="30000" dirty="0"/>
              <a:t>Strukturformler for </a:t>
            </a:r>
            <a:r>
              <a:rPr lang="da-DK" sz="1600" baseline="30000" dirty="0" err="1"/>
              <a:t>piperidin</a:t>
            </a:r>
            <a:r>
              <a:rPr lang="da-DK" sz="1600" baseline="30000" dirty="0"/>
              <a:t> (fra peber), </a:t>
            </a:r>
            <a:r>
              <a:rPr lang="da-DK" sz="1600" baseline="30000" dirty="0" err="1"/>
              <a:t>coniin</a:t>
            </a:r>
            <a:r>
              <a:rPr lang="da-DK" sz="1600" baseline="30000" dirty="0"/>
              <a:t> (fra skarntyde - se billedteksten til figur 3), nikotin (fra tobaksplanten), kokain (narkotisk stof fra </a:t>
            </a:r>
            <a:r>
              <a:rPr lang="da-DK" sz="1600" baseline="30000" dirty="0" err="1"/>
              <a:t>koka-planten</a:t>
            </a:r>
            <a:r>
              <a:rPr lang="da-DK" sz="1600" baseline="30000" dirty="0"/>
              <a:t>), koffein (fra kaffe og flere andre tropiske planter), </a:t>
            </a:r>
            <a:r>
              <a:rPr lang="da-DK" sz="1600" baseline="30000" dirty="0" err="1"/>
              <a:t>scopolamin</a:t>
            </a:r>
            <a:r>
              <a:rPr lang="da-DK" sz="1600" baseline="30000" dirty="0"/>
              <a:t> (fra planter af natskyggefamilien, fx bulmeurt, og brugt som ”sandhedsserum”) og endelig </a:t>
            </a:r>
            <a:r>
              <a:rPr lang="da-DK" sz="1600" baseline="30000" dirty="0" err="1"/>
              <a:t>capsaicin</a:t>
            </a:r>
            <a:r>
              <a:rPr lang="da-DK" sz="1600" baseline="30000" dirty="0"/>
              <a:t> (det brændende smagsstof fra chiliplanten og det aktive stof i peberspray).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440DE-02A4-4652-B7B5-F002D032A11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2191301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2762181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2422056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2277034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392559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392921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1763771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412056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75951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320448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4260433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80287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A7B5F-1720-425A-9ED7-945B31B63D4A}" type="datetimeFigureOut">
              <a:rPr lang="da-DK" smtClean="0"/>
              <a:pPr/>
              <a:t>22-01-2013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1376D-4F3C-4999-9310-5E8475F08B3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xmlns="" val="270833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485900" y="2492896"/>
            <a:ext cx="6934200" cy="720080"/>
          </a:xfrm>
        </p:spPr>
        <p:txBody>
          <a:bodyPr/>
          <a:lstStyle/>
          <a:p>
            <a:r>
              <a:rPr lang="da-DK" dirty="0" smtClean="0">
                <a:solidFill>
                  <a:schemeClr val="tx1"/>
                </a:solidFill>
              </a:rPr>
              <a:t>Figurer til kapitel 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906000" cy="1750871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6896" y="3391469"/>
            <a:ext cx="1476375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084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1413"/>
          </a:xfrm>
        </p:spPr>
      </p:pic>
    </p:spTree>
    <p:extLst>
      <p:ext uri="{BB962C8B-B14F-4D97-AF65-F5344CB8AC3E}">
        <p14:creationId xmlns:p14="http://schemas.microsoft.com/office/powerpoint/2010/main" xmlns="" val="1085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009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378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30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933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155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445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288</Words>
  <Application>Microsoft Office PowerPoint</Application>
  <PresentationFormat>A4 (210 x 297 mm)</PresentationFormat>
  <Paragraphs>17</Paragraphs>
  <Slides>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8</vt:i4>
      </vt:variant>
    </vt:vector>
  </HeadingPairs>
  <TitlesOfParts>
    <vt:vector size="9" baseType="lpstr">
      <vt:lpstr>Kontortema</vt:lpstr>
      <vt:lpstr>Dias nummer 1</vt:lpstr>
      <vt:lpstr>Dias nummer 2</vt:lpstr>
      <vt:lpstr>Dias nummer 3</vt:lpstr>
      <vt:lpstr>Dias nummer 4</vt:lpstr>
      <vt:lpstr>Dias nummer 5</vt:lpstr>
      <vt:lpstr>Dias nummer 6</vt:lpstr>
      <vt:lpstr>Dias nummer 7</vt:lpstr>
      <vt:lpstr>Dias nummer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Kemi der virker</dc:title>
  <dc:creator>Søren Munthe</dc:creator>
  <cp:lastModifiedBy>Hanne</cp:lastModifiedBy>
  <cp:revision>7</cp:revision>
  <dcterms:created xsi:type="dcterms:W3CDTF">2011-10-24T21:32:17Z</dcterms:created>
  <dcterms:modified xsi:type="dcterms:W3CDTF">2013-01-22T22:37:24Z</dcterms:modified>
</cp:coreProperties>
</file>